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3" r:id="rId2"/>
    <p:sldId id="761" r:id="rId3"/>
    <p:sldId id="596" r:id="rId4"/>
    <p:sldId id="595" r:id="rId5"/>
    <p:sldId id="658" r:id="rId6"/>
    <p:sldId id="661" r:id="rId7"/>
    <p:sldId id="660" r:id="rId8"/>
    <p:sldId id="662" r:id="rId9"/>
    <p:sldId id="659" r:id="rId10"/>
    <p:sldId id="663" r:id="rId11"/>
    <p:sldId id="664" r:id="rId12"/>
    <p:sldId id="665" r:id="rId13"/>
    <p:sldId id="667" r:id="rId14"/>
    <p:sldId id="669" r:id="rId15"/>
    <p:sldId id="670" r:id="rId16"/>
    <p:sldId id="668" r:id="rId17"/>
    <p:sldId id="671" r:id="rId18"/>
    <p:sldId id="672" r:id="rId19"/>
    <p:sldId id="643" r:id="rId20"/>
    <p:sldId id="644" r:id="rId21"/>
    <p:sldId id="675" r:id="rId22"/>
    <p:sldId id="645" r:id="rId23"/>
    <p:sldId id="673" r:id="rId24"/>
    <p:sldId id="674" r:id="rId25"/>
    <p:sldId id="653" r:id="rId26"/>
    <p:sldId id="654" r:id="rId27"/>
    <p:sldId id="655" r:id="rId28"/>
    <p:sldId id="6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359" autoAdjust="0"/>
  </p:normalViewPr>
  <p:slideViewPr>
    <p:cSldViewPr snapToGrid="0">
      <p:cViewPr varScale="1">
        <p:scale>
          <a:sx n="92" d="100"/>
          <a:sy n="92" d="100"/>
        </p:scale>
        <p:origin x="450"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75E919A2-8C13-4749-AF8E-5EEFFD21B01F}"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896EABD8-1013-4337-90D3-C63CF0826924}"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FAB72E4B-EDD0-4098-A26A-E742F682C005}"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6DAE926A-4991-4C32-A602-91E01D135418}"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F00B7BCF-72A8-4B54-ACA6-DDA9708BC279}"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520DC49E-6246-432C-8B78-31BB7507CFA6}"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07</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34CDE37-8DF1-4C6B-93D9-DAA2A8ED9DA9}"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07</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FD8FD466-4271-40A5-8DEE-5C58ACF1F626}"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02326FA-1477-40F2-B6E3-329E5F765C1B}"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07</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3C2BAEC6-B24B-4318-AF58-86AC4615939D}"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07</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AFFD8BA3-DA38-4696-B3D0-2E434252A241}"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07</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FCAB5-11E2-472D-84B4-1AF0F5A247F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07</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07</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DA2B4F-3B1B-48AE-B6F8-75FD4CA9BF44}"/>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FA148882-A412-4015-8E16-15CB75BF3575}"/>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21" name="Table 20">
            <a:extLst>
              <a:ext uri="{FF2B5EF4-FFF2-40B4-BE49-F238E27FC236}">
                <a16:creationId xmlns:a16="http://schemas.microsoft.com/office/drawing/2014/main" id="{F725D94A-48D0-4C16-839A-6002DD812677}"/>
              </a:ext>
            </a:extLst>
          </p:cNvPr>
          <p:cNvGraphicFramePr>
            <a:graphicFrameLocks noGrp="1"/>
          </p:cNvGraphicFramePr>
          <p:nvPr>
            <p:extLst>
              <p:ext uri="{D42A27DB-BD31-4B8C-83A1-F6EECF244321}">
                <p14:modId xmlns:p14="http://schemas.microsoft.com/office/powerpoint/2010/main" val="4095133218"/>
              </p:ext>
            </p:extLst>
          </p:nvPr>
        </p:nvGraphicFramePr>
        <p:xfrm>
          <a:off x="649514" y="1894755"/>
          <a:ext cx="10089141" cy="4318021"/>
        </p:xfrm>
        <a:graphic>
          <a:graphicData uri="http://schemas.openxmlformats.org/drawingml/2006/table">
            <a:tbl>
              <a:tblPr firstRow="1" firstCol="1" bandRow="1" bandCol="1"/>
              <a:tblGrid>
                <a:gridCol w="992367">
                  <a:extLst>
                    <a:ext uri="{9D8B030D-6E8A-4147-A177-3AD203B41FA5}">
                      <a16:colId xmlns:a16="http://schemas.microsoft.com/office/drawing/2014/main" val="3180023159"/>
                    </a:ext>
                  </a:extLst>
                </a:gridCol>
                <a:gridCol w="4183113">
                  <a:extLst>
                    <a:ext uri="{9D8B030D-6E8A-4147-A177-3AD203B41FA5}">
                      <a16:colId xmlns:a16="http://schemas.microsoft.com/office/drawing/2014/main" val="2514947026"/>
                    </a:ext>
                  </a:extLst>
                </a:gridCol>
                <a:gridCol w="4913661">
                  <a:extLst>
                    <a:ext uri="{9D8B030D-6E8A-4147-A177-3AD203B41FA5}">
                      <a16:colId xmlns:a16="http://schemas.microsoft.com/office/drawing/2014/main" val="2774028492"/>
                    </a:ext>
                  </a:extLst>
                </a:gridCol>
              </a:tblGrid>
              <a:tr h="283805">
                <a:tc>
                  <a:txBody>
                    <a:bodyPr/>
                    <a:lstStyle/>
                    <a:p>
                      <a:pPr algn="just" fontAlgn="t">
                        <a:lnSpc>
                          <a:spcPct val="107000"/>
                        </a:lnSpc>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a:effectLst/>
                        <a:latin typeface="Arial" panose="020B0604020202020204" pitchFamily="34" charset="0"/>
                      </a:endParaRPr>
                    </a:p>
                  </a:txBody>
                  <a:tcPr marL="80491" marR="80491" marT="11179"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Positive</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645860"/>
                  </a:ext>
                </a:extLst>
              </a:tr>
              <a:tr h="513501">
                <a:tc>
                  <a:txBody>
                    <a:bodyPr/>
                    <a:lstStyle/>
                    <a:p>
                      <a:pPr algn="ctr" fontAlgn="ctr">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dirty="0">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ст ул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 am a journalist.)</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журнал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ст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мыл.</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 am not a journalist.)</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033231"/>
                  </a:ext>
                </a:extLst>
              </a:tr>
              <a:tr h="51350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Тый 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 ул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You are a teacher.)</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Тый 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ныктышо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тыл.</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You are not a teacher.)</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635987"/>
                  </a:ext>
                </a:extLst>
              </a:tr>
              <a:tr h="51350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йоч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S)he is a child.)</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йоч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S)he is not a child.)</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046151"/>
                  </a:ext>
                </a:extLst>
              </a:tr>
              <a:tr h="51350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студ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нт улын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We are students.)</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студ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нт огын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 (он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We are not students.)</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15377"/>
                  </a:ext>
                </a:extLst>
              </a:tr>
              <a:tr h="51350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Те драмат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рг улыд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You are (a) playwright(s).)</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Те драмат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рг огыд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 (од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You are not (a) playwright(s).)</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692686"/>
                  </a:ext>
                </a:extLst>
              </a:tr>
              <a:tr h="51350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80491" marR="80491" marT="11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мар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лыт.</a:t>
                      </a:r>
                      <a:endParaRPr lang="az-Cyrl-AZ" sz="2000" b="0" i="0" u="none" strike="noStrike">
                        <a:effectLst/>
                        <a:latin typeface="Arial" panose="020B0604020202020204" pitchFamily="34" charset="0"/>
                      </a:endParaRPr>
                    </a:p>
                    <a:p>
                      <a:pPr algn="just" fontAlgn="t">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They are Maris.)</a:t>
                      </a:r>
                      <a:endParaRPr lang="en-US" sz="2000" b="0" i="0" u="none" strike="noStrike">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но мар</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гытыл.</a:t>
                      </a:r>
                      <a:endParaRPr lang="az-Cyrl-AZ" sz="2000" b="0" i="0" u="none" strike="noStrike" dirty="0">
                        <a:effectLst/>
                        <a:latin typeface="Arial" panose="020B0604020202020204" pitchFamily="34" charset="0"/>
                      </a:endParaRPr>
                    </a:p>
                    <a:p>
                      <a:pPr algn="just"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They are not Maris.)</a:t>
                      </a:r>
                      <a:endParaRPr lang="en-US" sz="2000" b="0" i="0" u="none" strike="noStrike" dirty="0">
                        <a:effectLst/>
                        <a:latin typeface="Arial" panose="020B0604020202020204" pitchFamily="34" charset="0"/>
                      </a:endParaRPr>
                    </a:p>
                  </a:txBody>
                  <a:tcPr marL="80491" marR="80491" marT="1117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295402"/>
                  </a:ext>
                </a:extLst>
              </a:tr>
            </a:tbl>
          </a:graphicData>
        </a:graphic>
      </p:graphicFrame>
      <p:sp>
        <p:nvSpPr>
          <p:cNvPr id="23" name="Content Placeholder 2">
            <a:extLst>
              <a:ext uri="{FF2B5EF4-FFF2-40B4-BE49-F238E27FC236}">
                <a16:creationId xmlns:a16="http://schemas.microsoft.com/office/drawing/2014/main" id="{0A1DE258-ED3C-45F1-A2AA-304890443740}"/>
              </a:ext>
            </a:extLst>
          </p:cNvPr>
          <p:cNvSpPr>
            <a:spLocks noGrp="1"/>
          </p:cNvSpPr>
          <p:nvPr>
            <p:ph idx="1"/>
          </p:nvPr>
        </p:nvSpPr>
        <p:spPr>
          <a:xfrm>
            <a:off x="838200" y="694024"/>
            <a:ext cx="10515600" cy="763302"/>
          </a:xfrm>
        </p:spPr>
        <p:txBody>
          <a:bodyPr>
            <a:normAutofit fontScale="92500"/>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Negation of the verb </a:t>
            </a:r>
            <a:r>
              <a:rPr lang="en-GB" sz="3600" u="sng" dirty="0" err="1">
                <a:latin typeface="Calibri" panose="020F0502020204030204" pitchFamily="34" charset="0"/>
                <a:ea typeface="Times New Roman" panose="02020603050405020304" pitchFamily="18" charset="0"/>
                <a:cs typeface="Calibri" panose="020F0502020204030204" pitchFamily="34" charset="0"/>
              </a:rPr>
              <a:t>ул</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‘to be’ in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3484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DA2B4F-3B1B-48AE-B6F8-75FD4CA9BF44}"/>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FA148882-A412-4015-8E16-15CB75BF3575}"/>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23" name="Content Placeholder 2">
            <a:extLst>
              <a:ext uri="{FF2B5EF4-FFF2-40B4-BE49-F238E27FC236}">
                <a16:creationId xmlns:a16="http://schemas.microsoft.com/office/drawing/2014/main" id="{0A1DE258-ED3C-45F1-A2AA-304890443740}"/>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b="1" u="sng" dirty="0">
                <a:latin typeface="Calibri" panose="020F0502020204030204" pitchFamily="34" charset="0"/>
                <a:ea typeface="Times New Roman" panose="02020603050405020304" pitchFamily="18" charset="0"/>
                <a:cs typeface="Calibri" panose="020F0502020204030204" pitchFamily="34" charset="0"/>
              </a:rPr>
              <a:t>о</a:t>
            </a:r>
            <a:r>
              <a:rPr lang="az-Cyrl-AZ" sz="3600" u="sng" dirty="0">
                <a:latin typeface="Calibri" panose="020F0502020204030204" pitchFamily="34" charset="0"/>
                <a:ea typeface="Times New Roman" panose="02020603050405020304" pitchFamily="18" charset="0"/>
                <a:cs typeface="Calibri" panose="020F0502020204030204" pitchFamily="34" charset="0"/>
              </a:rPr>
              <a:t>гыл </a:t>
            </a:r>
            <a:r>
              <a:rPr lang="en-GB" sz="3600" u="sng" dirty="0">
                <a:latin typeface="Calibri" panose="020F0502020204030204" pitchFamily="34" charset="0"/>
                <a:ea typeface="Times New Roman" panose="02020603050405020304" pitchFamily="18" charset="0"/>
                <a:cs typeface="Calibri" panose="020F0502020204030204" pitchFamily="34" charset="0"/>
              </a:rPr>
              <a:t>as a negation particle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7" name="Table 16">
            <a:extLst>
              <a:ext uri="{FF2B5EF4-FFF2-40B4-BE49-F238E27FC236}">
                <a16:creationId xmlns:a16="http://schemas.microsoft.com/office/drawing/2014/main" id="{FFC3A2F9-95C9-4254-A52F-08346781836E}"/>
              </a:ext>
            </a:extLst>
          </p:cNvPr>
          <p:cNvGraphicFramePr>
            <a:graphicFrameLocks noGrp="1"/>
          </p:cNvGraphicFramePr>
          <p:nvPr>
            <p:extLst>
              <p:ext uri="{D42A27DB-BD31-4B8C-83A1-F6EECF244321}">
                <p14:modId xmlns:p14="http://schemas.microsoft.com/office/powerpoint/2010/main" val="4249410222"/>
              </p:ext>
            </p:extLst>
          </p:nvPr>
        </p:nvGraphicFramePr>
        <p:xfrm>
          <a:off x="1246414" y="2348995"/>
          <a:ext cx="9699171" cy="2762930"/>
        </p:xfrm>
        <a:graphic>
          <a:graphicData uri="http://schemas.openxmlformats.org/drawingml/2006/table">
            <a:tbl>
              <a:tblPr firstRow="1" firstCol="1" bandRow="1" bandCol="1"/>
              <a:tblGrid>
                <a:gridCol w="2428931">
                  <a:extLst>
                    <a:ext uri="{9D8B030D-6E8A-4147-A177-3AD203B41FA5}">
                      <a16:colId xmlns:a16="http://schemas.microsoft.com/office/drawing/2014/main" val="1779764459"/>
                    </a:ext>
                  </a:extLst>
                </a:gridCol>
                <a:gridCol w="2071735">
                  <a:extLst>
                    <a:ext uri="{9D8B030D-6E8A-4147-A177-3AD203B41FA5}">
                      <a16:colId xmlns:a16="http://schemas.microsoft.com/office/drawing/2014/main" val="3237522310"/>
                    </a:ext>
                  </a:extLst>
                </a:gridCol>
                <a:gridCol w="2529556">
                  <a:extLst>
                    <a:ext uri="{9D8B030D-6E8A-4147-A177-3AD203B41FA5}">
                      <a16:colId xmlns:a16="http://schemas.microsoft.com/office/drawing/2014/main" val="203714200"/>
                    </a:ext>
                  </a:extLst>
                </a:gridCol>
                <a:gridCol w="2668949">
                  <a:extLst>
                    <a:ext uri="{9D8B030D-6E8A-4147-A177-3AD203B41FA5}">
                      <a16:colId xmlns:a16="http://schemas.microsoft.com/office/drawing/2014/main" val="364457584"/>
                    </a:ext>
                  </a:extLst>
                </a:gridCol>
              </a:tblGrid>
              <a:tr h="470546">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мый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me</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рушарн</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on Sunday</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91071"/>
                  </a:ext>
                </a:extLst>
              </a:tr>
              <a:tr h="470546">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штӧ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cold</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Ел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Yelu</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969907"/>
                  </a:ext>
                </a:extLst>
              </a:tr>
              <a:tr h="260064">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ко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much</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че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26929" marR="126929" marT="1762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not today</a:t>
                      </a:r>
                      <a:endParaRPr lang="en-US" sz="3300" b="0" i="0" u="none" strike="noStrike">
                        <a:effectLst/>
                        <a:latin typeface="Arial" panose="020B0604020202020204" pitchFamily="34" charset="0"/>
                      </a:endParaRPr>
                    </a:p>
                  </a:txBody>
                  <a:tcPr marL="126929" marR="126929" marT="1762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051309"/>
                  </a:ext>
                </a:extLst>
              </a:tr>
              <a:tr h="515308">
                <a:tc gridSpan="2">
                  <a:txBody>
                    <a:bodyPr/>
                    <a:lstStyle/>
                    <a:p>
                      <a:pPr algn="l" fontAlgn="ctr">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гыл, воз</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 кӱл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69238" marR="169238" marT="84619" marB="84619">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ctr">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You should write, not read. (lit. Not reading, but writing, is necessary.)</a:t>
                      </a:r>
                      <a:endParaRPr lang="en-US" sz="3300" b="0" i="0" u="none" strike="noStrike">
                        <a:effectLst/>
                        <a:latin typeface="Arial" panose="020B0604020202020204" pitchFamily="34" charset="0"/>
                      </a:endParaRPr>
                    </a:p>
                  </a:txBody>
                  <a:tcPr marL="169238" marR="169238" marT="84619" marB="84619">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93042504"/>
                  </a:ext>
                </a:extLst>
              </a:tr>
              <a:tr h="558646">
                <a:tc gridSpan="2">
                  <a:txBody>
                    <a:bodyPr/>
                    <a:lstStyle/>
                    <a:p>
                      <a:pPr algn="l" fontAlgn="ctr">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Ли</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л’е ли</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3300" b="0" i="0" u="none" strike="noStrike">
                        <a:effectLst/>
                        <a:latin typeface="Arial" panose="020B0604020202020204" pitchFamily="34" charset="0"/>
                      </a:endParaRPr>
                    </a:p>
                  </a:txBody>
                  <a:tcPr marL="169238" marR="169238" marT="84619" marB="84619">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ctr">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To be or not to be?</a:t>
                      </a:r>
                      <a:endParaRPr lang="en-US" sz="3300" b="0" i="0" u="none" strike="noStrike" dirty="0">
                        <a:effectLst/>
                        <a:latin typeface="Arial" panose="020B0604020202020204" pitchFamily="34" charset="0"/>
                      </a:endParaRPr>
                    </a:p>
                  </a:txBody>
                  <a:tcPr marL="169238" marR="169238" marT="84619" marB="84619">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37260276"/>
                  </a:ext>
                </a:extLst>
              </a:tr>
            </a:tbl>
          </a:graphicData>
        </a:graphic>
      </p:graphicFrame>
    </p:spTree>
    <p:extLst>
      <p:ext uri="{BB962C8B-B14F-4D97-AF65-F5344CB8AC3E}">
        <p14:creationId xmlns:p14="http://schemas.microsoft.com/office/powerpoint/2010/main" val="416915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A2753D-D798-4D27-A270-D8768337504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DA07134-B871-40C6-9DED-1DAF4F9F079F}"/>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12" name="Table 11">
            <a:extLst>
              <a:ext uri="{FF2B5EF4-FFF2-40B4-BE49-F238E27FC236}">
                <a16:creationId xmlns:a16="http://schemas.microsoft.com/office/drawing/2014/main" id="{099298F6-385D-4DAF-B782-F65666D5583C}"/>
              </a:ext>
            </a:extLst>
          </p:cNvPr>
          <p:cNvGraphicFramePr>
            <a:graphicFrameLocks noGrp="1"/>
          </p:cNvGraphicFramePr>
          <p:nvPr>
            <p:extLst>
              <p:ext uri="{D42A27DB-BD31-4B8C-83A1-F6EECF244321}">
                <p14:modId xmlns:p14="http://schemas.microsoft.com/office/powerpoint/2010/main" val="2265576342"/>
              </p:ext>
            </p:extLst>
          </p:nvPr>
        </p:nvGraphicFramePr>
        <p:xfrm>
          <a:off x="1063741" y="1457326"/>
          <a:ext cx="10064518" cy="2306522"/>
        </p:xfrm>
        <a:graphic>
          <a:graphicData uri="http://schemas.openxmlformats.org/drawingml/2006/table">
            <a:tbl>
              <a:tblPr firstRow="1" firstCol="1" bandRow="1" bandCol="1"/>
              <a:tblGrid>
                <a:gridCol w="1679021">
                  <a:extLst>
                    <a:ext uri="{9D8B030D-6E8A-4147-A177-3AD203B41FA5}">
                      <a16:colId xmlns:a16="http://schemas.microsoft.com/office/drawing/2014/main" val="4116799735"/>
                    </a:ext>
                  </a:extLst>
                </a:gridCol>
                <a:gridCol w="1727042">
                  <a:extLst>
                    <a:ext uri="{9D8B030D-6E8A-4147-A177-3AD203B41FA5}">
                      <a16:colId xmlns:a16="http://schemas.microsoft.com/office/drawing/2014/main" val="1428168975"/>
                    </a:ext>
                  </a:extLst>
                </a:gridCol>
                <a:gridCol w="2028271">
                  <a:extLst>
                    <a:ext uri="{9D8B030D-6E8A-4147-A177-3AD203B41FA5}">
                      <a16:colId xmlns:a16="http://schemas.microsoft.com/office/drawing/2014/main" val="950193735"/>
                    </a:ext>
                  </a:extLst>
                </a:gridCol>
                <a:gridCol w="4630184">
                  <a:extLst>
                    <a:ext uri="{9D8B030D-6E8A-4147-A177-3AD203B41FA5}">
                      <a16:colId xmlns:a16="http://schemas.microsoft.com/office/drawing/2014/main" val="3215769716"/>
                    </a:ext>
                  </a:extLst>
                </a:gridCol>
              </a:tblGrid>
              <a:tr h="607713">
                <a:tc gridSpan="2">
                  <a:txBody>
                    <a:bodyPr/>
                    <a:lstStyle/>
                    <a:p>
                      <a:pPr algn="ctr" fontAlgn="t">
                        <a:lnSpc>
                          <a:spcPct val="107000"/>
                        </a:lnSpc>
                        <a:spcBef>
                          <a:spcPts val="0"/>
                        </a:spcBef>
                        <a:spcAft>
                          <a:spcPts val="0"/>
                        </a:spcAft>
                      </a:pPr>
                      <a:r>
                        <a:rPr lang="en-US" sz="2200" b="1" i="0" u="none" strike="noStrike" dirty="0">
                          <a:effectLst/>
                          <a:latin typeface="Calibri" panose="020F0502020204030204" pitchFamily="34" charset="0"/>
                          <a:ea typeface="PMingLiU" panose="02020500000000000000" pitchFamily="18" charset="-120"/>
                          <a:cs typeface="Calibri" panose="020F0502020204030204" pitchFamily="34" charset="0"/>
                        </a:rPr>
                        <a:t>Nominative</a:t>
                      </a:r>
                      <a:endParaRPr lang="en-US" sz="2200" b="0" i="0" u="none" strike="noStrike" dirty="0">
                        <a:effectLst/>
                        <a:latin typeface="Arial" panose="020B0604020202020204" pitchFamily="34" charset="0"/>
                      </a:endParaRPr>
                    </a:p>
                  </a:txBody>
                  <a:tcPr marL="251460" marR="251460" marT="125730" marB="12573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200" b="1" i="0" u="none" strike="noStrike" dirty="0">
                          <a:effectLst/>
                          <a:latin typeface="Calibri" panose="020F0502020204030204" pitchFamily="34" charset="0"/>
                          <a:ea typeface="PMingLiU" panose="02020500000000000000" pitchFamily="18" charset="-120"/>
                          <a:cs typeface="Calibri" panose="020F0502020204030204" pitchFamily="34" charset="0"/>
                        </a:rPr>
                        <a:t>Comitative</a:t>
                      </a:r>
                      <a:endParaRPr lang="en-US" sz="2200" b="0" i="0" u="none" strike="noStrike" dirty="0">
                        <a:effectLst/>
                        <a:latin typeface="Arial" panose="020B0604020202020204" pitchFamily="34" charset="0"/>
                      </a:endParaRPr>
                    </a:p>
                  </a:txBody>
                  <a:tcPr marL="251460" marR="251460" marT="125730" marB="12573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08145016"/>
                  </a:ext>
                </a:extLst>
              </a:tr>
              <a:tr h="565429">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еш</a:t>
                      </a:r>
                      <a:endParaRPr lang="az-Cyrl-AZ" sz="22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family</a:t>
                      </a:r>
                      <a:endParaRPr lang="en-US" sz="22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ешг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2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with the whole family</a:t>
                      </a:r>
                      <a:endParaRPr lang="en-US" sz="22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03813"/>
                  </a:ext>
                </a:extLst>
              </a:tr>
              <a:tr h="565429">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йоч</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2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child</a:t>
                      </a:r>
                      <a:endParaRPr lang="en-US" sz="22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йочаг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endParaRPr lang="az-Cyrl-AZ" sz="22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together with the child</a:t>
                      </a:r>
                      <a:endParaRPr lang="en-US" sz="22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314526"/>
                  </a:ext>
                </a:extLst>
              </a:tr>
              <a:tr h="565429">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книг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2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book</a:t>
                      </a:r>
                      <a:endParaRPr lang="en-US" sz="22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книгаг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22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together with the book</a:t>
                      </a:r>
                      <a:endParaRPr lang="en-US" sz="22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273229"/>
                  </a:ext>
                </a:extLst>
              </a:tr>
            </a:tbl>
          </a:graphicData>
        </a:graphic>
      </p:graphicFrame>
      <p:graphicFrame>
        <p:nvGraphicFramePr>
          <p:cNvPr id="22" name="Content Placeholder 5">
            <a:extLst>
              <a:ext uri="{FF2B5EF4-FFF2-40B4-BE49-F238E27FC236}">
                <a16:creationId xmlns:a16="http://schemas.microsoft.com/office/drawing/2014/main" id="{AB485DF9-3DCC-4F69-8A5E-8177BC768086}"/>
              </a:ext>
            </a:extLst>
          </p:cNvPr>
          <p:cNvGraphicFramePr>
            <a:graphicFrameLocks noGrp="1"/>
          </p:cNvGraphicFramePr>
          <p:nvPr>
            <p:ph idx="1"/>
            <p:extLst>
              <p:ext uri="{D42A27DB-BD31-4B8C-83A1-F6EECF244321}">
                <p14:modId xmlns:p14="http://schemas.microsoft.com/office/powerpoint/2010/main" val="962999722"/>
              </p:ext>
            </p:extLst>
          </p:nvPr>
        </p:nvGraphicFramePr>
        <p:xfrm>
          <a:off x="1063741" y="3972928"/>
          <a:ext cx="10064518" cy="2201692"/>
        </p:xfrm>
        <a:graphic>
          <a:graphicData uri="http://schemas.openxmlformats.org/drawingml/2006/table">
            <a:tbl>
              <a:tblPr firstRow="1" firstCol="1" bandRow="1" bandCol="1"/>
              <a:tblGrid>
                <a:gridCol w="4944543">
                  <a:extLst>
                    <a:ext uri="{9D8B030D-6E8A-4147-A177-3AD203B41FA5}">
                      <a16:colId xmlns:a16="http://schemas.microsoft.com/office/drawing/2014/main" val="2707547096"/>
                    </a:ext>
                  </a:extLst>
                </a:gridCol>
                <a:gridCol w="5119975">
                  <a:extLst>
                    <a:ext uri="{9D8B030D-6E8A-4147-A177-3AD203B41FA5}">
                      <a16:colId xmlns:a16="http://schemas.microsoft.com/office/drawing/2014/main" val="3453051302"/>
                    </a:ext>
                  </a:extLst>
                </a:gridCol>
              </a:tblGrid>
              <a:tr h="732000">
                <a:tc>
                  <a:txBody>
                    <a:bodyPr/>
                    <a:lstStyle/>
                    <a:p>
                      <a:pPr algn="l" fontAlgn="ctr">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но </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че д</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не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ешг</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мунчалт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 ка</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3300" b="0" i="0" u="none" strike="noStrike" dirty="0">
                        <a:effectLst/>
                        <a:latin typeface="Arial" panose="020B0604020202020204" pitchFamily="34" charset="0"/>
                      </a:endParaRPr>
                    </a:p>
                  </a:txBody>
                  <a:tcPr marL="124533" marR="124533" marT="1729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They go skiing with their whole family.</a:t>
                      </a:r>
                      <a:endParaRPr lang="en-US" sz="3300" b="0" i="0" u="none" strike="noStrike" dirty="0">
                        <a:effectLst/>
                        <a:latin typeface="Arial" panose="020B0604020202020204" pitchFamily="34" charset="0"/>
                      </a:endParaRPr>
                    </a:p>
                  </a:txBody>
                  <a:tcPr marL="124533" marR="124533" marT="1729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955416"/>
                  </a:ext>
                </a:extLst>
              </a:tr>
              <a:tr h="732000">
                <a:tc>
                  <a:txBody>
                    <a:bodyPr/>
                    <a:lstStyle/>
                    <a:p>
                      <a:pPr algn="l" fontAlgn="ctr">
                        <a:lnSpc>
                          <a:spcPct val="107000"/>
                        </a:lnSpc>
                        <a:spcBef>
                          <a:spcPts val="0"/>
                        </a:spcBef>
                        <a:spcAft>
                          <a:spcPts val="0"/>
                        </a:spcAft>
                      </a:pP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Книгаг</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ручкаг</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сумк</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 чыл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пышт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3300" b="0" i="0" u="none" strike="noStrike" dirty="0">
                        <a:effectLst/>
                        <a:latin typeface="Arial" panose="020B0604020202020204" pitchFamily="34" charset="0"/>
                      </a:endParaRPr>
                    </a:p>
                  </a:txBody>
                  <a:tcPr marL="124533" marR="124533" marT="1729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I put the books, the pens – everything – into my bag.</a:t>
                      </a:r>
                      <a:endParaRPr lang="en-US" sz="3300" b="0" i="0" u="none" strike="noStrike" dirty="0">
                        <a:effectLst/>
                        <a:latin typeface="Arial" panose="020B0604020202020204" pitchFamily="34" charset="0"/>
                      </a:endParaRPr>
                    </a:p>
                  </a:txBody>
                  <a:tcPr marL="124533" marR="124533" marT="1729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615218"/>
                  </a:ext>
                </a:extLst>
              </a:tr>
              <a:tr h="732000">
                <a:tc>
                  <a:txBody>
                    <a:bodyPr/>
                    <a:lstStyle/>
                    <a:p>
                      <a:pPr algn="l" fontAlgn="ctr">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че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изиг</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200" b="0" i="0" u="sng" strike="noStrike" dirty="0">
                          <a:effectLst/>
                          <a:latin typeface="Calibri" panose="020F0502020204030204" pitchFamily="34" charset="0"/>
                          <a:ea typeface="PMingLiU" panose="02020500000000000000" pitchFamily="18" charset="-120"/>
                          <a:cs typeface="Calibri" panose="020F0502020204030204" pitchFamily="34" charset="0"/>
                        </a:rPr>
                        <a:t>кугуг</a:t>
                      </a:r>
                      <a:r>
                        <a:rPr lang="az-Cyrl-AZ" sz="22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 те</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трыш ка</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3300" b="0" i="0" u="none" strike="noStrike" dirty="0">
                        <a:effectLst/>
                        <a:latin typeface="Arial" panose="020B0604020202020204" pitchFamily="34" charset="0"/>
                      </a:endParaRPr>
                    </a:p>
                  </a:txBody>
                  <a:tcPr marL="124533" marR="124533" marT="1729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Young and old are going to the theater today.</a:t>
                      </a:r>
                      <a:endParaRPr lang="en-US" sz="3300" b="0" i="0" u="none" strike="noStrike" dirty="0">
                        <a:effectLst/>
                        <a:latin typeface="Arial" panose="020B0604020202020204" pitchFamily="34" charset="0"/>
                      </a:endParaRPr>
                    </a:p>
                  </a:txBody>
                  <a:tcPr marL="124533" marR="124533" marT="1729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749973"/>
                  </a:ext>
                </a:extLst>
              </a:tr>
            </a:tbl>
          </a:graphicData>
        </a:graphic>
      </p:graphicFrame>
      <p:sp>
        <p:nvSpPr>
          <p:cNvPr id="25" name="Content Placeholder 2">
            <a:extLst>
              <a:ext uri="{FF2B5EF4-FFF2-40B4-BE49-F238E27FC236}">
                <a16:creationId xmlns:a16="http://schemas.microsoft.com/office/drawing/2014/main" id="{A1AD8D2A-01E9-4617-BB32-E2C66DC127D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Comitative case</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519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A2753D-D798-4D27-A270-D8768337504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DA07134-B871-40C6-9DED-1DAF4F9F079F}"/>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25" name="Content Placeholder 2">
            <a:extLst>
              <a:ext uri="{FF2B5EF4-FFF2-40B4-BE49-F238E27FC236}">
                <a16:creationId xmlns:a16="http://schemas.microsoft.com/office/drawing/2014/main" id="{A1AD8D2A-01E9-4617-BB32-E2C66DC127D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73639926-38B1-412E-927F-57BB53B95EE2}"/>
              </a:ext>
            </a:extLst>
          </p:cNvPr>
          <p:cNvGraphicFramePr>
            <a:graphicFrameLocks noGrp="1"/>
          </p:cNvGraphicFramePr>
          <p:nvPr>
            <p:extLst>
              <p:ext uri="{D42A27DB-BD31-4B8C-83A1-F6EECF244321}">
                <p14:modId xmlns:p14="http://schemas.microsoft.com/office/powerpoint/2010/main" val="1141238695"/>
              </p:ext>
            </p:extLst>
          </p:nvPr>
        </p:nvGraphicFramePr>
        <p:xfrm>
          <a:off x="616514" y="2174144"/>
          <a:ext cx="10958972" cy="2659888"/>
        </p:xfrm>
        <a:graphic>
          <a:graphicData uri="http://schemas.openxmlformats.org/drawingml/2006/table">
            <a:tbl>
              <a:tblPr firstRow="1" firstCol="1" bandRow="1" bandCol="1"/>
              <a:tblGrid>
                <a:gridCol w="1814284">
                  <a:extLst>
                    <a:ext uri="{9D8B030D-6E8A-4147-A177-3AD203B41FA5}">
                      <a16:colId xmlns:a16="http://schemas.microsoft.com/office/drawing/2014/main" val="1207133803"/>
                    </a:ext>
                  </a:extLst>
                </a:gridCol>
                <a:gridCol w="2104572">
                  <a:extLst>
                    <a:ext uri="{9D8B030D-6E8A-4147-A177-3AD203B41FA5}">
                      <a16:colId xmlns:a16="http://schemas.microsoft.com/office/drawing/2014/main" val="1846182628"/>
                    </a:ext>
                  </a:extLst>
                </a:gridCol>
                <a:gridCol w="2612571">
                  <a:extLst>
                    <a:ext uri="{9D8B030D-6E8A-4147-A177-3AD203B41FA5}">
                      <a16:colId xmlns:a16="http://schemas.microsoft.com/office/drawing/2014/main" val="3790403512"/>
                    </a:ext>
                  </a:extLst>
                </a:gridCol>
                <a:gridCol w="4427545">
                  <a:extLst>
                    <a:ext uri="{9D8B030D-6E8A-4147-A177-3AD203B41FA5}">
                      <a16:colId xmlns:a16="http://schemas.microsoft.com/office/drawing/2014/main" val="1158830542"/>
                    </a:ext>
                  </a:extLst>
                </a:gridCol>
              </a:tblGrid>
              <a:tr h="664972">
                <a:tc>
                  <a:txBody>
                    <a:bodyPr/>
                    <a:lstStyle/>
                    <a:p>
                      <a:pPr algn="just" fontAlgn="t">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шо</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spring</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шым</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in spring</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805215"/>
                  </a:ext>
                </a:extLst>
              </a:tr>
              <a:tr h="664972">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кеҥ</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ж</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summer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кеҥ</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жым</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in summer</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649801"/>
                  </a:ext>
                </a:extLst>
              </a:tr>
              <a:tr h="664972">
                <a:tc>
                  <a:txBody>
                    <a:bodyPr/>
                    <a:lstStyle/>
                    <a:p>
                      <a:pPr algn="just" fontAlgn="t">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же</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fall</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жым</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in fall</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861033"/>
                  </a:ext>
                </a:extLst>
              </a:tr>
              <a:tr h="664972">
                <a:tc>
                  <a:txBody>
                    <a:bodyPr/>
                    <a:lstStyle/>
                    <a:p>
                      <a:pPr algn="just" fontAlgn="t">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ле</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winter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лым</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in winter</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360430"/>
                  </a:ext>
                </a:extLst>
              </a:tr>
            </a:tbl>
          </a:graphicData>
        </a:graphic>
      </p:graphicFrame>
      <p:graphicFrame>
        <p:nvGraphicFramePr>
          <p:cNvPr id="7" name="Table 6">
            <a:extLst>
              <a:ext uri="{FF2B5EF4-FFF2-40B4-BE49-F238E27FC236}">
                <a16:creationId xmlns:a16="http://schemas.microsoft.com/office/drawing/2014/main" id="{4DB3598C-9DC4-4DD0-8061-06E3110127C3}"/>
              </a:ext>
            </a:extLst>
          </p:cNvPr>
          <p:cNvGraphicFramePr>
            <a:graphicFrameLocks noGrp="1"/>
          </p:cNvGraphicFramePr>
          <p:nvPr>
            <p:extLst>
              <p:ext uri="{D42A27DB-BD31-4B8C-83A1-F6EECF244321}">
                <p14:modId xmlns:p14="http://schemas.microsoft.com/office/powerpoint/2010/main" val="1806079228"/>
              </p:ext>
            </p:extLst>
          </p:nvPr>
        </p:nvGraphicFramePr>
        <p:xfrm>
          <a:off x="616514" y="4834032"/>
          <a:ext cx="10962000" cy="1329944"/>
        </p:xfrm>
        <a:graphic>
          <a:graphicData uri="http://schemas.openxmlformats.org/drawingml/2006/table">
            <a:tbl>
              <a:tblPr firstRow="1" firstCol="1" bandRow="1" bandCol="1"/>
              <a:tblGrid>
                <a:gridCol w="1814400">
                  <a:extLst>
                    <a:ext uri="{9D8B030D-6E8A-4147-A177-3AD203B41FA5}">
                      <a16:colId xmlns:a16="http://schemas.microsoft.com/office/drawing/2014/main" val="878403591"/>
                    </a:ext>
                  </a:extLst>
                </a:gridCol>
                <a:gridCol w="2106000">
                  <a:extLst>
                    <a:ext uri="{9D8B030D-6E8A-4147-A177-3AD203B41FA5}">
                      <a16:colId xmlns:a16="http://schemas.microsoft.com/office/drawing/2014/main" val="2361612044"/>
                    </a:ext>
                  </a:extLst>
                </a:gridCol>
                <a:gridCol w="2613600">
                  <a:extLst>
                    <a:ext uri="{9D8B030D-6E8A-4147-A177-3AD203B41FA5}">
                      <a16:colId xmlns:a16="http://schemas.microsoft.com/office/drawing/2014/main" val="361454702"/>
                    </a:ext>
                  </a:extLst>
                </a:gridCol>
                <a:gridCol w="4428000">
                  <a:extLst>
                    <a:ext uri="{9D8B030D-6E8A-4147-A177-3AD203B41FA5}">
                      <a16:colId xmlns:a16="http://schemas.microsoft.com/office/drawing/2014/main" val="1088385041"/>
                    </a:ext>
                  </a:extLst>
                </a:gridCol>
              </a:tblGrid>
              <a:tr h="664972">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кечыв</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noon</a:t>
                      </a:r>
                      <a:endParaRPr lang="en-GB" sz="33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кечыв</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лым</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noon; during the day</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810818"/>
                  </a:ext>
                </a:extLst>
              </a:tr>
              <a:tr h="664972">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йӱд</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US" sz="33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night</a:t>
                      </a:r>
                      <a:endParaRPr lang="en-GB" sz="33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й</a:t>
                      </a:r>
                      <a:r>
                        <a:rPr lang="en-US" sz="3300" b="1" dirty="0" err="1">
                          <a:effectLst/>
                          <a:latin typeface="Calibri" panose="020F0502020204030204" pitchFamily="34" charset="0"/>
                          <a:ea typeface="PMingLiU" panose="02020500000000000000" pitchFamily="18" charset="-120"/>
                          <a:cs typeface="Calibri" panose="020F0502020204030204" pitchFamily="34" charset="0"/>
                        </a:rPr>
                        <a:t>ӱ</a:t>
                      </a:r>
                      <a:r>
                        <a:rPr lang="en-US" sz="3300" dirty="0" err="1">
                          <a:effectLst/>
                          <a:latin typeface="Calibri" panose="020F0502020204030204" pitchFamily="34" charset="0"/>
                          <a:ea typeface="PMingLiU" panose="02020500000000000000" pitchFamily="18" charset="-120"/>
                          <a:cs typeface="Calibri" panose="020F0502020204030204" pitchFamily="34" charset="0"/>
                        </a:rPr>
                        <a:t>дым</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night</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593568"/>
                  </a:ext>
                </a:extLst>
              </a:tr>
            </a:tbl>
          </a:graphicData>
        </a:graphic>
      </p:graphicFrame>
      <p:cxnSp>
        <p:nvCxnSpPr>
          <p:cNvPr id="9" name="Straight Connector 8">
            <a:extLst>
              <a:ext uri="{FF2B5EF4-FFF2-40B4-BE49-F238E27FC236}">
                <a16:creationId xmlns:a16="http://schemas.microsoft.com/office/drawing/2014/main" id="{B83AF109-E7B8-49CA-8CDD-1C3246708135}"/>
              </a:ext>
            </a:extLst>
          </p:cNvPr>
          <p:cNvCxnSpPr>
            <a:cxnSpLocks/>
          </p:cNvCxnSpPr>
          <p:nvPr/>
        </p:nvCxnSpPr>
        <p:spPr>
          <a:xfrm>
            <a:off x="203200" y="4834032"/>
            <a:ext cx="11756571"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8ED230C-AD22-4980-8CA5-0B8E72FDABD3}"/>
              </a:ext>
            </a:extLst>
          </p:cNvPr>
          <p:cNvSpPr txBox="1"/>
          <p:nvPr/>
        </p:nvSpPr>
        <p:spPr>
          <a:xfrm>
            <a:off x="616514" y="1523959"/>
            <a:ext cx="2315372" cy="523220"/>
          </a:xfrm>
          <a:prstGeom prst="rect">
            <a:avLst/>
          </a:prstGeom>
          <a:noFill/>
        </p:spPr>
        <p:txBody>
          <a:bodyPr wrap="square">
            <a:spAutoFit/>
          </a:bodyPr>
          <a:lstStyle/>
          <a:p>
            <a:pPr marL="0" indent="0">
              <a:buNone/>
            </a:pPr>
            <a:r>
              <a:rPr lang="de-AT" sz="2800" dirty="0"/>
              <a:t>a) Accusative</a:t>
            </a:r>
            <a:endParaRPr lang="en-GB" sz="2800" dirty="0"/>
          </a:p>
        </p:txBody>
      </p:sp>
    </p:spTree>
    <p:extLst>
      <p:ext uri="{BB962C8B-B14F-4D97-AF65-F5344CB8AC3E}">
        <p14:creationId xmlns:p14="http://schemas.microsoft.com/office/powerpoint/2010/main" val="10120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A2753D-D798-4D27-A270-D8768337504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DA07134-B871-40C6-9DED-1DAF4F9F079F}"/>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25" name="Content Placeholder 2">
            <a:extLst>
              <a:ext uri="{FF2B5EF4-FFF2-40B4-BE49-F238E27FC236}">
                <a16:creationId xmlns:a16="http://schemas.microsoft.com/office/drawing/2014/main" id="{A1AD8D2A-01E9-4617-BB32-E2C66DC127D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28ED230C-AD22-4980-8CA5-0B8E72FDABD3}"/>
              </a:ext>
            </a:extLst>
          </p:cNvPr>
          <p:cNvSpPr txBox="1"/>
          <p:nvPr/>
        </p:nvSpPr>
        <p:spPr>
          <a:xfrm>
            <a:off x="616513" y="1523959"/>
            <a:ext cx="8396857" cy="3108543"/>
          </a:xfrm>
          <a:prstGeom prst="rect">
            <a:avLst/>
          </a:prstGeom>
          <a:noFill/>
        </p:spPr>
        <p:txBody>
          <a:bodyPr wrap="square">
            <a:spAutoFit/>
          </a:bodyPr>
          <a:lstStyle/>
          <a:p>
            <a:pPr marL="0" indent="0">
              <a:buNone/>
            </a:pPr>
            <a:r>
              <a:rPr lang="de-AT" sz="2800" dirty="0"/>
              <a:t>NB!</a:t>
            </a:r>
          </a:p>
          <a:p>
            <a:pPr marL="0" indent="0">
              <a:buNone/>
            </a:pPr>
            <a:endParaRPr lang="de-AT" sz="2800" dirty="0"/>
          </a:p>
          <a:p>
            <a:pPr marL="0" indent="0">
              <a:buNone/>
            </a:pPr>
            <a:r>
              <a:rPr lang="de-AT" sz="2800" dirty="0"/>
              <a:t>эрд</a:t>
            </a:r>
            <a:r>
              <a:rPr lang="de-AT" sz="2800" b="1" dirty="0"/>
              <a:t>е</a:t>
            </a:r>
            <a:r>
              <a:rPr lang="de-AT" sz="2800" dirty="0"/>
              <a:t>не </a:t>
            </a:r>
            <a:r>
              <a:rPr lang="en-US" sz="2800" dirty="0">
                <a:effectLst/>
                <a:latin typeface="Calibri" panose="020F0502020204030204" pitchFamily="34" charset="0"/>
                <a:ea typeface="PMingLiU" panose="02020500000000000000" pitchFamily="18" charset="-120"/>
                <a:cs typeface="Calibri" panose="020F0502020204030204" pitchFamily="34" charset="0"/>
              </a:rPr>
              <a:t>‘in the morning’</a:t>
            </a:r>
          </a:p>
          <a:p>
            <a:pPr marL="0" indent="0">
              <a:buNone/>
            </a:pPr>
            <a:r>
              <a:rPr lang="en-US" sz="2800" dirty="0">
                <a:latin typeface="Calibri" panose="020F0502020204030204" pitchFamily="34" charset="0"/>
                <a:ea typeface="PMingLiU" panose="02020500000000000000" pitchFamily="18" charset="-120"/>
                <a:cs typeface="Calibri" panose="020F0502020204030204" pitchFamily="34" charset="0"/>
              </a:rPr>
              <a:t>	&lt; </a:t>
            </a:r>
            <a:r>
              <a:rPr lang="de-AT" sz="2800" dirty="0"/>
              <a:t>эр </a:t>
            </a:r>
            <a:r>
              <a:rPr lang="en-US" sz="2800" dirty="0">
                <a:effectLst/>
                <a:latin typeface="Calibri" panose="020F0502020204030204" pitchFamily="34" charset="0"/>
                <a:ea typeface="PMingLiU" panose="02020500000000000000" pitchFamily="18" charset="-120"/>
                <a:cs typeface="Calibri" panose="020F0502020204030204" pitchFamily="34" charset="0"/>
              </a:rPr>
              <a:t>‘morning’ + </a:t>
            </a:r>
            <a:r>
              <a:rPr lang="de-AT" sz="2800" dirty="0"/>
              <a:t>д</a:t>
            </a:r>
            <a:r>
              <a:rPr lang="de-AT" sz="2800" b="1" dirty="0"/>
              <a:t>е</a:t>
            </a:r>
            <a:r>
              <a:rPr lang="de-AT" sz="2800" dirty="0"/>
              <a:t>не </a:t>
            </a:r>
            <a:r>
              <a:rPr lang="en-US" sz="2800" dirty="0">
                <a:effectLst/>
                <a:latin typeface="Calibri" panose="020F0502020204030204" pitchFamily="34" charset="0"/>
                <a:ea typeface="PMingLiU" panose="02020500000000000000" pitchFamily="18" charset="-120"/>
                <a:cs typeface="Calibri" panose="020F0502020204030204" pitchFamily="34" charset="0"/>
              </a:rPr>
              <a:t>‘with’</a:t>
            </a:r>
          </a:p>
          <a:p>
            <a:pPr marL="0" indent="0">
              <a:buNone/>
            </a:pPr>
            <a:endParaRPr lang="de-AT" sz="2800" dirty="0"/>
          </a:p>
          <a:p>
            <a:pPr marL="0" indent="0">
              <a:buNone/>
            </a:pPr>
            <a:r>
              <a:rPr lang="mi-NZ" sz="2800" dirty="0"/>
              <a:t>каст</a:t>
            </a:r>
            <a:r>
              <a:rPr lang="mi-NZ" sz="2800" b="1" dirty="0"/>
              <a:t>е</a:t>
            </a:r>
            <a:r>
              <a:rPr lang="mi-NZ" sz="2800" dirty="0"/>
              <a:t>не </a:t>
            </a:r>
            <a:r>
              <a:rPr lang="en-US" sz="2800" dirty="0">
                <a:effectLst/>
                <a:latin typeface="Calibri" panose="020F0502020204030204" pitchFamily="34" charset="0"/>
                <a:ea typeface="PMingLiU" panose="02020500000000000000" pitchFamily="18" charset="-120"/>
                <a:cs typeface="Calibri" panose="020F0502020204030204" pitchFamily="34" charset="0"/>
              </a:rPr>
              <a:t>‘in the evening’</a:t>
            </a:r>
            <a:endParaRPr lang="mi-NZ" sz="2800" dirty="0">
              <a:effectLst/>
              <a:latin typeface="Calibri" panose="020F0502020204030204" pitchFamily="34" charset="0"/>
              <a:ea typeface="PMingLiU" panose="02020500000000000000" pitchFamily="18" charset="-120"/>
              <a:cs typeface="Calibri" panose="020F0502020204030204" pitchFamily="34" charset="0"/>
            </a:endParaRPr>
          </a:p>
          <a:p>
            <a:r>
              <a:rPr lang="en-US" sz="2800" dirty="0">
                <a:latin typeface="Calibri" panose="020F0502020204030204" pitchFamily="34" charset="0"/>
                <a:ea typeface="PMingLiU" panose="02020500000000000000" pitchFamily="18" charset="-120"/>
                <a:cs typeface="Calibri" panose="020F0502020204030204" pitchFamily="34" charset="0"/>
              </a:rPr>
              <a:t>	&lt; </a:t>
            </a:r>
            <a:r>
              <a:rPr lang="de-AT" sz="2800" dirty="0">
                <a:latin typeface="Calibri" panose="020F0502020204030204" pitchFamily="34" charset="0"/>
                <a:ea typeface="PMingLiU" panose="02020500000000000000" pitchFamily="18" charset="-120"/>
                <a:cs typeface="Calibri" panose="020F0502020204030204" pitchFamily="34" charset="0"/>
              </a:rPr>
              <a:t>кас</a:t>
            </a:r>
            <a:r>
              <a:rPr lang="de-AT" sz="2800" dirty="0"/>
              <a:t> </a:t>
            </a:r>
            <a:r>
              <a:rPr lang="en-US" sz="2800" dirty="0">
                <a:effectLst/>
                <a:latin typeface="Calibri" panose="020F0502020204030204" pitchFamily="34" charset="0"/>
                <a:ea typeface="PMingLiU" panose="02020500000000000000" pitchFamily="18" charset="-120"/>
                <a:cs typeface="Calibri" panose="020F0502020204030204" pitchFamily="34" charset="0"/>
              </a:rPr>
              <a:t>‘evening’ + </a:t>
            </a:r>
            <a:r>
              <a:rPr lang="de-AT" sz="2800" dirty="0"/>
              <a:t>д</a:t>
            </a:r>
            <a:r>
              <a:rPr lang="de-AT" sz="2800" b="1" dirty="0"/>
              <a:t>е</a:t>
            </a:r>
            <a:r>
              <a:rPr lang="de-AT" sz="2800" dirty="0"/>
              <a:t>не </a:t>
            </a:r>
            <a:r>
              <a:rPr lang="en-US" sz="2800" dirty="0">
                <a:effectLst/>
                <a:latin typeface="Calibri" panose="020F0502020204030204" pitchFamily="34" charset="0"/>
                <a:ea typeface="PMingLiU" panose="02020500000000000000" pitchFamily="18" charset="-120"/>
                <a:cs typeface="Calibri" panose="020F0502020204030204" pitchFamily="34" charset="0"/>
              </a:rPr>
              <a:t>‘with’</a:t>
            </a:r>
            <a:endParaRPr lang="de-AT" sz="2800" dirty="0"/>
          </a:p>
        </p:txBody>
      </p:sp>
    </p:spTree>
    <p:extLst>
      <p:ext uri="{BB962C8B-B14F-4D97-AF65-F5344CB8AC3E}">
        <p14:creationId xmlns:p14="http://schemas.microsoft.com/office/powerpoint/2010/main" val="42544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A2753D-D798-4D27-A270-D8768337504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DA07134-B871-40C6-9DED-1DAF4F9F079F}"/>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25" name="Content Placeholder 2">
            <a:extLst>
              <a:ext uri="{FF2B5EF4-FFF2-40B4-BE49-F238E27FC236}">
                <a16:creationId xmlns:a16="http://schemas.microsoft.com/office/drawing/2014/main" id="{A1AD8D2A-01E9-4617-BB32-E2C66DC127D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28ED230C-AD22-4980-8CA5-0B8E72FDABD3}"/>
              </a:ext>
            </a:extLst>
          </p:cNvPr>
          <p:cNvSpPr txBox="1"/>
          <p:nvPr/>
        </p:nvSpPr>
        <p:spPr>
          <a:xfrm>
            <a:off x="616514" y="1523959"/>
            <a:ext cx="7536886" cy="523220"/>
          </a:xfrm>
          <a:prstGeom prst="rect">
            <a:avLst/>
          </a:prstGeom>
          <a:noFill/>
        </p:spPr>
        <p:txBody>
          <a:bodyPr wrap="square">
            <a:spAutoFit/>
          </a:bodyPr>
          <a:lstStyle/>
          <a:p>
            <a:pPr marL="0" indent="0">
              <a:buNone/>
            </a:pPr>
            <a:r>
              <a:rPr lang="de-AT" sz="2800" dirty="0"/>
              <a:t>b)</a:t>
            </a:r>
            <a:r>
              <a:rPr lang="en-US" sz="2800" dirty="0"/>
              <a:t> Instructive (~ Genitive)</a:t>
            </a:r>
            <a:endParaRPr lang="en-GB" sz="2800" dirty="0"/>
          </a:p>
        </p:txBody>
      </p:sp>
      <p:graphicFrame>
        <p:nvGraphicFramePr>
          <p:cNvPr id="11" name="Table 10">
            <a:extLst>
              <a:ext uri="{FF2B5EF4-FFF2-40B4-BE49-F238E27FC236}">
                <a16:creationId xmlns:a16="http://schemas.microsoft.com/office/drawing/2014/main" id="{C745BD2A-8371-417E-A71E-0A0E3CD7C8BD}"/>
              </a:ext>
            </a:extLst>
          </p:cNvPr>
          <p:cNvGraphicFramePr>
            <a:graphicFrameLocks noGrp="1"/>
          </p:cNvGraphicFramePr>
          <p:nvPr>
            <p:extLst>
              <p:ext uri="{D42A27DB-BD31-4B8C-83A1-F6EECF244321}">
                <p14:modId xmlns:p14="http://schemas.microsoft.com/office/powerpoint/2010/main" val="1625715201"/>
              </p:ext>
            </p:extLst>
          </p:nvPr>
        </p:nvGraphicFramePr>
        <p:xfrm>
          <a:off x="5355771" y="2822737"/>
          <a:ext cx="6459470" cy="2852290"/>
        </p:xfrm>
        <a:graphic>
          <a:graphicData uri="http://schemas.openxmlformats.org/drawingml/2006/table">
            <a:tbl>
              <a:tblPr firstRow="1" firstCol="1" bandRow="1" bandCol="1"/>
              <a:tblGrid>
                <a:gridCol w="1551049">
                  <a:extLst>
                    <a:ext uri="{9D8B030D-6E8A-4147-A177-3AD203B41FA5}">
                      <a16:colId xmlns:a16="http://schemas.microsoft.com/office/drawing/2014/main" val="1855601023"/>
                    </a:ext>
                  </a:extLst>
                </a:gridCol>
                <a:gridCol w="1568918">
                  <a:extLst>
                    <a:ext uri="{9D8B030D-6E8A-4147-A177-3AD203B41FA5}">
                      <a16:colId xmlns:a16="http://schemas.microsoft.com/office/drawing/2014/main" val="2582732256"/>
                    </a:ext>
                  </a:extLst>
                </a:gridCol>
                <a:gridCol w="1714424">
                  <a:extLst>
                    <a:ext uri="{9D8B030D-6E8A-4147-A177-3AD203B41FA5}">
                      <a16:colId xmlns:a16="http://schemas.microsoft.com/office/drawing/2014/main" val="2166175462"/>
                    </a:ext>
                  </a:extLst>
                </a:gridCol>
                <a:gridCol w="1625079">
                  <a:extLst>
                    <a:ext uri="{9D8B030D-6E8A-4147-A177-3AD203B41FA5}">
                      <a16:colId xmlns:a16="http://schemas.microsoft.com/office/drawing/2014/main" val="1622011799"/>
                    </a:ext>
                  </a:extLst>
                </a:gridCol>
              </a:tblGrid>
              <a:tr h="407470">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чмо</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Monday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чмын</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on Monday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991619"/>
                  </a:ext>
                </a:extLst>
              </a:tr>
              <a:tr h="407470">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шкыжмо</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Tuesday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шкыжмын</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on Tuesday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948950"/>
                  </a:ext>
                </a:extLst>
              </a:tr>
              <a:tr h="407470">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вӱрг</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че</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Wednesday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вӱрг</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чын</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on Wednesday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6425"/>
                  </a:ext>
                </a:extLst>
              </a:tr>
              <a:tr h="407470">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изарн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Thursday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изарн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on Thursday</a:t>
                      </a:r>
                      <a:endParaRPr lang="en-US" sz="2400" b="0" i="0" u="none" strike="noStrike" dirty="0">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82201"/>
                  </a:ext>
                </a:extLst>
              </a:tr>
              <a:tr h="407470">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кугарн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Friday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кугарн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on Friday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084845"/>
                  </a:ext>
                </a:extLst>
              </a:tr>
              <a:tr h="407470">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шуматк</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че</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Saturday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шуматк</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чын</a:t>
                      </a:r>
                      <a:endParaRPr lang="az-Cyrl-AZ" sz="2400" b="0" i="0" u="none" strike="noStrike">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on Saturday</a:t>
                      </a:r>
                      <a:endParaRPr lang="en-US" sz="2400" b="0" i="0" u="none" strike="noStrike">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55429"/>
                  </a:ext>
                </a:extLst>
              </a:tr>
              <a:tr h="407470">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рушарн</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Sunday</a:t>
                      </a:r>
                      <a:endParaRPr lang="en-US" sz="2400" b="0" i="0" u="none" strike="noStrike" dirty="0">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рушарн</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2400" b="0" i="0" u="none" strike="noStrike" dirty="0">
                        <a:effectLst/>
                        <a:latin typeface="Arial" panose="020B0604020202020204" pitchFamily="34" charset="0"/>
                      </a:endParaRPr>
                    </a:p>
                  </a:txBody>
                  <a:tcPr marL="117863" marR="117863" marT="1637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on Sunday</a:t>
                      </a:r>
                      <a:endParaRPr lang="en-US" sz="2400" b="0" i="0" u="none" strike="noStrike" dirty="0">
                        <a:effectLst/>
                        <a:latin typeface="Arial" panose="020B0604020202020204" pitchFamily="34" charset="0"/>
                      </a:endParaRPr>
                    </a:p>
                  </a:txBody>
                  <a:tcPr marL="117863" marR="117863" marT="1637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377396"/>
                  </a:ext>
                </a:extLst>
              </a:tr>
            </a:tbl>
          </a:graphicData>
        </a:graphic>
      </p:graphicFrame>
      <p:sp>
        <p:nvSpPr>
          <p:cNvPr id="12" name="Content Placeholder 2">
            <a:extLst>
              <a:ext uri="{FF2B5EF4-FFF2-40B4-BE49-F238E27FC236}">
                <a16:creationId xmlns:a16="http://schemas.microsoft.com/office/drawing/2014/main" id="{E9D47147-0059-4AC2-8E5B-92A7346EFB85}"/>
              </a:ext>
            </a:extLst>
          </p:cNvPr>
          <p:cNvSpPr txBox="1">
            <a:spLocks/>
          </p:cNvSpPr>
          <p:nvPr/>
        </p:nvSpPr>
        <p:spPr>
          <a:xfrm>
            <a:off x="1755616" y="2822737"/>
            <a:ext cx="3513070" cy="5232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AT" sz="1800" dirty="0"/>
              <a:t>шоч- </a:t>
            </a:r>
            <a:r>
              <a:rPr lang="en-US" sz="1800" dirty="0">
                <a:latin typeface="Calibri" panose="020F0502020204030204" pitchFamily="34" charset="0"/>
                <a:ea typeface="PMingLiU" panose="02020500000000000000" pitchFamily="18" charset="-120"/>
                <a:cs typeface="Calibri" panose="020F0502020204030204" pitchFamily="34" charset="0"/>
              </a:rPr>
              <a:t>‘to be born’  + PTCP.PASS</a:t>
            </a:r>
            <a:r>
              <a:rPr lang="de-AT" sz="1800" dirty="0"/>
              <a:t> &gt;</a:t>
            </a:r>
            <a:endParaRPr lang="en-GB" sz="1800" dirty="0"/>
          </a:p>
        </p:txBody>
      </p:sp>
      <p:sp>
        <p:nvSpPr>
          <p:cNvPr id="19" name="Content Placeholder 2">
            <a:extLst>
              <a:ext uri="{FF2B5EF4-FFF2-40B4-BE49-F238E27FC236}">
                <a16:creationId xmlns:a16="http://schemas.microsoft.com/office/drawing/2014/main" id="{C7707F2D-5283-4E5D-B2FE-AC04FD772989}"/>
              </a:ext>
            </a:extLst>
          </p:cNvPr>
          <p:cNvSpPr txBox="1">
            <a:spLocks/>
          </p:cNvSpPr>
          <p:nvPr/>
        </p:nvSpPr>
        <p:spPr>
          <a:xfrm>
            <a:off x="463842" y="3165520"/>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AT" sz="1800" dirty="0"/>
              <a:t>к</a:t>
            </a:r>
            <a:r>
              <a:rPr lang="az-Cyrl-AZ" sz="1800" dirty="0"/>
              <a:t>ушкыж</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‘to saddle’ + PTCP.PASS</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
        <p:nvSpPr>
          <p:cNvPr id="21" name="Content Placeholder 2">
            <a:extLst>
              <a:ext uri="{FF2B5EF4-FFF2-40B4-BE49-F238E27FC236}">
                <a16:creationId xmlns:a16="http://schemas.microsoft.com/office/drawing/2014/main" id="{F34ADEF8-77EC-44C4-AC2C-5A1FB4493647}"/>
              </a:ext>
            </a:extLst>
          </p:cNvPr>
          <p:cNvSpPr txBox="1">
            <a:spLocks/>
          </p:cNvSpPr>
          <p:nvPr/>
        </p:nvSpPr>
        <p:spPr>
          <a:xfrm>
            <a:off x="463842" y="3543090"/>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mi-NZ" sz="1800" dirty="0"/>
              <a:t>вӱр </a:t>
            </a:r>
            <a:r>
              <a:rPr lang="en-US" sz="1800" dirty="0">
                <a:latin typeface="Calibri" panose="020F0502020204030204" pitchFamily="34" charset="0"/>
                <a:ea typeface="PMingLiU" panose="02020500000000000000" pitchFamily="18" charset="-120"/>
                <a:cs typeface="Calibri" panose="020F0502020204030204" pitchFamily="34" charset="0"/>
              </a:rPr>
              <a:t>‘blood’ + </a:t>
            </a:r>
            <a:r>
              <a:rPr lang="en-US" sz="1800" dirty="0" err="1">
                <a:latin typeface="Calibri" panose="020F0502020204030204" pitchFamily="34" charset="0"/>
                <a:ea typeface="PMingLiU" panose="02020500000000000000" pitchFamily="18" charset="-120"/>
                <a:cs typeface="Calibri" panose="020F0502020204030204" pitchFamily="34" charset="0"/>
              </a:rPr>
              <a:t>к</a:t>
            </a:r>
            <a:r>
              <a:rPr lang="en-US" sz="1800" b="1" dirty="0" err="1">
                <a:latin typeface="Calibri" panose="020F0502020204030204" pitchFamily="34" charset="0"/>
                <a:ea typeface="PMingLiU" panose="02020500000000000000" pitchFamily="18" charset="-120"/>
                <a:cs typeface="Calibri" panose="020F0502020204030204" pitchFamily="34" charset="0"/>
              </a:rPr>
              <a:t>е</a:t>
            </a:r>
            <a:r>
              <a:rPr lang="en-US" sz="1800" dirty="0" err="1">
                <a:latin typeface="Calibri" panose="020F0502020204030204" pitchFamily="34" charset="0"/>
                <a:ea typeface="PMingLiU" panose="02020500000000000000" pitchFamily="18" charset="-120"/>
                <a:cs typeface="Calibri" panose="020F0502020204030204" pitchFamily="34" charset="0"/>
              </a:rPr>
              <a:t>че</a:t>
            </a:r>
            <a:r>
              <a:rPr lang="en-US" sz="1800" dirty="0">
                <a:latin typeface="Calibri" panose="020F0502020204030204" pitchFamily="34" charset="0"/>
                <a:ea typeface="PMingLiU" panose="02020500000000000000" pitchFamily="18" charset="-120"/>
                <a:cs typeface="Calibri" panose="020F0502020204030204" pitchFamily="34" charset="0"/>
              </a:rPr>
              <a:t> </a:t>
            </a:r>
            <a:r>
              <a:rPr lang="en-US" sz="1800" dirty="0">
                <a:solidFill>
                  <a:prstClr val="black"/>
                </a:solidFill>
                <a:latin typeface="Calibri" panose="020F0502020204030204" pitchFamily="34" charset="0"/>
                <a:ea typeface="PMingLiU" panose="02020500000000000000" pitchFamily="18" charset="-120"/>
                <a:cs typeface="Calibri" panose="020F0502020204030204" pitchFamily="34" charset="0"/>
              </a:rPr>
              <a:t>‘day; sun’</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
        <p:nvSpPr>
          <p:cNvPr id="22" name="Content Placeholder 2">
            <a:extLst>
              <a:ext uri="{FF2B5EF4-FFF2-40B4-BE49-F238E27FC236}">
                <a16:creationId xmlns:a16="http://schemas.microsoft.com/office/drawing/2014/main" id="{B1436040-D0DB-4E68-9C5B-8829DB35C48E}"/>
              </a:ext>
            </a:extLst>
          </p:cNvPr>
          <p:cNvSpPr txBox="1">
            <a:spLocks/>
          </p:cNvSpPr>
          <p:nvPr/>
        </p:nvSpPr>
        <p:spPr>
          <a:xfrm>
            <a:off x="463843" y="3955564"/>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AT" sz="1800" dirty="0"/>
              <a:t>из</a:t>
            </a:r>
            <a:r>
              <a:rPr lang="de-AT" sz="1800" b="1" dirty="0"/>
              <a:t>и </a:t>
            </a:r>
            <a:r>
              <a:rPr lang="en-US" sz="1800" dirty="0">
                <a:latin typeface="Calibri" panose="020F0502020204030204" pitchFamily="34" charset="0"/>
                <a:ea typeface="PMingLiU" panose="02020500000000000000" pitchFamily="18" charset="-120"/>
                <a:cs typeface="Calibri" panose="020F0502020204030204" pitchFamily="34" charset="0"/>
              </a:rPr>
              <a:t>‘small’ + </a:t>
            </a:r>
            <a:r>
              <a:rPr lang="mi-NZ" sz="1800" dirty="0">
                <a:latin typeface="Calibri" panose="020F0502020204030204" pitchFamily="34" charset="0"/>
                <a:ea typeface="PMingLiU" panose="02020500000000000000" pitchFamily="18" charset="-120"/>
                <a:cs typeface="Calibri" panose="020F0502020204030204" pitchFamily="34" charset="0"/>
              </a:rPr>
              <a:t>арн</a:t>
            </a:r>
            <a:r>
              <a:rPr lang="mi-NZ" sz="1800" b="1" dirty="0">
                <a:latin typeface="Calibri" panose="020F0502020204030204" pitchFamily="34" charset="0"/>
                <a:ea typeface="PMingLiU" panose="02020500000000000000" pitchFamily="18" charset="-120"/>
                <a:cs typeface="Calibri" panose="020F0502020204030204" pitchFamily="34" charset="0"/>
              </a:rPr>
              <a:t>я</a:t>
            </a:r>
            <a:r>
              <a:rPr lang="en-US" sz="1800" dirty="0">
                <a:latin typeface="Calibri" panose="020F0502020204030204" pitchFamily="34" charset="0"/>
                <a:ea typeface="PMingLiU" panose="02020500000000000000" pitchFamily="18" charset="-120"/>
                <a:cs typeface="Calibri" panose="020F0502020204030204" pitchFamily="34" charset="0"/>
              </a:rPr>
              <a:t> ‘week’</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
        <p:nvSpPr>
          <p:cNvPr id="23" name="Content Placeholder 2">
            <a:extLst>
              <a:ext uri="{FF2B5EF4-FFF2-40B4-BE49-F238E27FC236}">
                <a16:creationId xmlns:a16="http://schemas.microsoft.com/office/drawing/2014/main" id="{FC6F0363-69B4-436C-B4E0-04484CC0E7F5}"/>
              </a:ext>
            </a:extLst>
          </p:cNvPr>
          <p:cNvSpPr txBox="1">
            <a:spLocks/>
          </p:cNvSpPr>
          <p:nvPr/>
        </p:nvSpPr>
        <p:spPr>
          <a:xfrm>
            <a:off x="463842" y="4355299"/>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AT" sz="1800" dirty="0"/>
              <a:t>куг</a:t>
            </a:r>
            <a:r>
              <a:rPr lang="de-AT" sz="1800" b="1" dirty="0"/>
              <a:t>у </a:t>
            </a:r>
            <a:r>
              <a:rPr lang="en-US" sz="1800" dirty="0">
                <a:latin typeface="Calibri" panose="020F0502020204030204" pitchFamily="34" charset="0"/>
                <a:ea typeface="PMingLiU" panose="02020500000000000000" pitchFamily="18" charset="-120"/>
                <a:cs typeface="Calibri" panose="020F0502020204030204" pitchFamily="34" charset="0"/>
              </a:rPr>
              <a:t>‘big’ + </a:t>
            </a:r>
            <a:r>
              <a:rPr lang="mi-NZ" sz="1800" dirty="0">
                <a:latin typeface="Calibri" panose="020F0502020204030204" pitchFamily="34" charset="0"/>
                <a:ea typeface="PMingLiU" panose="02020500000000000000" pitchFamily="18" charset="-120"/>
                <a:cs typeface="Calibri" panose="020F0502020204030204" pitchFamily="34" charset="0"/>
              </a:rPr>
              <a:t>арн</a:t>
            </a:r>
            <a:r>
              <a:rPr lang="mi-NZ" sz="1800" b="1" dirty="0">
                <a:latin typeface="Calibri" panose="020F0502020204030204" pitchFamily="34" charset="0"/>
                <a:ea typeface="PMingLiU" panose="02020500000000000000" pitchFamily="18" charset="-120"/>
                <a:cs typeface="Calibri" panose="020F0502020204030204" pitchFamily="34" charset="0"/>
              </a:rPr>
              <a:t>я</a:t>
            </a:r>
            <a:r>
              <a:rPr lang="en-US" sz="1800" dirty="0">
                <a:latin typeface="Calibri" panose="020F0502020204030204" pitchFamily="34" charset="0"/>
                <a:ea typeface="PMingLiU" panose="02020500000000000000" pitchFamily="18" charset="-120"/>
                <a:cs typeface="Calibri" panose="020F0502020204030204" pitchFamily="34" charset="0"/>
              </a:rPr>
              <a:t> ‘week’</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
        <p:nvSpPr>
          <p:cNvPr id="24" name="Content Placeholder 2">
            <a:extLst>
              <a:ext uri="{FF2B5EF4-FFF2-40B4-BE49-F238E27FC236}">
                <a16:creationId xmlns:a16="http://schemas.microsoft.com/office/drawing/2014/main" id="{A9805CCF-9CA4-4E99-9F59-CCED41CD0B27}"/>
              </a:ext>
            </a:extLst>
          </p:cNvPr>
          <p:cNvSpPr txBox="1">
            <a:spLocks/>
          </p:cNvSpPr>
          <p:nvPr/>
        </p:nvSpPr>
        <p:spPr>
          <a:xfrm>
            <a:off x="463842" y="4769295"/>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mi-NZ" sz="1800" dirty="0"/>
              <a:t>шум</a:t>
            </a:r>
            <a:r>
              <a:rPr lang="mi-NZ" sz="1800" b="1" dirty="0"/>
              <a:t>а</a:t>
            </a:r>
            <a:r>
              <a:rPr lang="mi-NZ" sz="1800" dirty="0"/>
              <a:t>т </a:t>
            </a:r>
            <a:r>
              <a:rPr lang="en-US" sz="1800" dirty="0">
                <a:latin typeface="Calibri" panose="020F0502020204030204" pitchFamily="34" charset="0"/>
                <a:ea typeface="PMingLiU" panose="02020500000000000000" pitchFamily="18" charset="-120"/>
                <a:cs typeface="Calibri" panose="020F0502020204030204" pitchFamily="34" charset="0"/>
              </a:rPr>
              <a:t>&lt; Chuvash + </a:t>
            </a:r>
            <a:r>
              <a:rPr lang="en-US" sz="1800" dirty="0" err="1">
                <a:latin typeface="Calibri" panose="020F0502020204030204" pitchFamily="34" charset="0"/>
                <a:ea typeface="PMingLiU" panose="02020500000000000000" pitchFamily="18" charset="-120"/>
                <a:cs typeface="Calibri" panose="020F0502020204030204" pitchFamily="34" charset="0"/>
              </a:rPr>
              <a:t>к</a:t>
            </a:r>
            <a:r>
              <a:rPr lang="en-US" sz="1800" b="1" dirty="0" err="1">
                <a:latin typeface="Calibri" panose="020F0502020204030204" pitchFamily="34" charset="0"/>
                <a:ea typeface="PMingLiU" panose="02020500000000000000" pitchFamily="18" charset="-120"/>
                <a:cs typeface="Calibri" panose="020F0502020204030204" pitchFamily="34" charset="0"/>
              </a:rPr>
              <a:t>е</a:t>
            </a:r>
            <a:r>
              <a:rPr lang="en-US" sz="1800" dirty="0" err="1">
                <a:latin typeface="Calibri" panose="020F0502020204030204" pitchFamily="34" charset="0"/>
                <a:ea typeface="PMingLiU" panose="02020500000000000000" pitchFamily="18" charset="-120"/>
                <a:cs typeface="Calibri" panose="020F0502020204030204" pitchFamily="34" charset="0"/>
              </a:rPr>
              <a:t>че</a:t>
            </a:r>
            <a:r>
              <a:rPr lang="en-US" sz="1800" dirty="0">
                <a:latin typeface="Calibri" panose="020F0502020204030204" pitchFamily="34" charset="0"/>
                <a:ea typeface="PMingLiU" panose="02020500000000000000" pitchFamily="18" charset="-120"/>
                <a:cs typeface="Calibri" panose="020F0502020204030204" pitchFamily="34" charset="0"/>
              </a:rPr>
              <a:t> </a:t>
            </a:r>
            <a:r>
              <a:rPr lang="en-US" sz="1800" dirty="0">
                <a:solidFill>
                  <a:prstClr val="black"/>
                </a:solidFill>
                <a:latin typeface="Calibri" panose="020F0502020204030204" pitchFamily="34" charset="0"/>
                <a:ea typeface="PMingLiU" panose="02020500000000000000" pitchFamily="18" charset="-120"/>
                <a:cs typeface="Calibri" panose="020F0502020204030204" pitchFamily="34" charset="0"/>
              </a:rPr>
              <a:t>‘day; sun’</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
        <p:nvSpPr>
          <p:cNvPr id="26" name="Content Placeholder 2">
            <a:extLst>
              <a:ext uri="{FF2B5EF4-FFF2-40B4-BE49-F238E27FC236}">
                <a16:creationId xmlns:a16="http://schemas.microsoft.com/office/drawing/2014/main" id="{CA78DACB-C615-4FFA-8B16-E62149906A4F}"/>
              </a:ext>
            </a:extLst>
          </p:cNvPr>
          <p:cNvSpPr txBox="1">
            <a:spLocks/>
          </p:cNvSpPr>
          <p:nvPr/>
        </p:nvSpPr>
        <p:spPr>
          <a:xfrm>
            <a:off x="463842" y="5167508"/>
            <a:ext cx="4804843"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mi-NZ" sz="1800" dirty="0"/>
              <a:t>руш</a:t>
            </a:r>
            <a:r>
              <a:rPr lang="de-AT" sz="1800" b="1" dirty="0"/>
              <a:t> </a:t>
            </a:r>
            <a:r>
              <a:rPr lang="en-US" sz="1800" dirty="0">
                <a:latin typeface="Calibri" panose="020F0502020204030204" pitchFamily="34" charset="0"/>
                <a:ea typeface="PMingLiU" panose="02020500000000000000" pitchFamily="18" charset="-120"/>
                <a:cs typeface="Calibri" panose="020F0502020204030204" pitchFamily="34" charset="0"/>
              </a:rPr>
              <a:t>‘Russian’ + </a:t>
            </a:r>
            <a:r>
              <a:rPr lang="mi-NZ" sz="1800" dirty="0">
                <a:latin typeface="Calibri" panose="020F0502020204030204" pitchFamily="34" charset="0"/>
                <a:ea typeface="PMingLiU" panose="02020500000000000000" pitchFamily="18" charset="-120"/>
                <a:cs typeface="Calibri" panose="020F0502020204030204" pitchFamily="34" charset="0"/>
              </a:rPr>
              <a:t>арн</a:t>
            </a:r>
            <a:r>
              <a:rPr lang="mi-NZ" sz="1800" b="1" dirty="0">
                <a:latin typeface="Calibri" panose="020F0502020204030204" pitchFamily="34" charset="0"/>
                <a:ea typeface="PMingLiU" panose="02020500000000000000" pitchFamily="18" charset="-120"/>
                <a:cs typeface="Calibri" panose="020F0502020204030204" pitchFamily="34" charset="0"/>
              </a:rPr>
              <a:t>я</a:t>
            </a:r>
            <a:r>
              <a:rPr lang="en-US" sz="1800" dirty="0">
                <a:latin typeface="Calibri" panose="020F0502020204030204" pitchFamily="34" charset="0"/>
                <a:ea typeface="PMingLiU" panose="02020500000000000000" pitchFamily="18" charset="-120"/>
                <a:cs typeface="Calibri" panose="020F0502020204030204" pitchFamily="34" charset="0"/>
              </a:rPr>
              <a:t> ‘week’</a:t>
            </a:r>
            <a:r>
              <a:rPr lang="de-AT" sz="1800" dirty="0"/>
              <a:t> </a:t>
            </a:r>
            <a:r>
              <a:rPr lang="en-US" sz="1800" dirty="0">
                <a:latin typeface="Calibri" panose="020F0502020204030204" pitchFamily="34" charset="0"/>
                <a:ea typeface="PMingLiU" panose="02020500000000000000" pitchFamily="18" charset="-120"/>
                <a:cs typeface="Calibri" panose="020F0502020204030204" pitchFamily="34" charset="0"/>
              </a:rPr>
              <a:t>&gt;</a:t>
            </a:r>
            <a:endParaRPr lang="en-GB" sz="1800" dirty="0"/>
          </a:p>
        </p:txBody>
      </p:sp>
    </p:spTree>
    <p:extLst>
      <p:ext uri="{BB962C8B-B14F-4D97-AF65-F5344CB8AC3E}">
        <p14:creationId xmlns:p14="http://schemas.microsoft.com/office/powerpoint/2010/main" val="18064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p:bldP spid="22" grpId="0"/>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F5B2D7-AA98-46C2-B379-6811BA6DC2F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47D90BB-3AA7-4364-8FB2-DF3E15FC8CFD}"/>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6" name="Table 5">
            <a:extLst>
              <a:ext uri="{FF2B5EF4-FFF2-40B4-BE49-F238E27FC236}">
                <a16:creationId xmlns:a16="http://schemas.microsoft.com/office/drawing/2014/main" id="{0DF4AC30-8787-407F-9C89-88CBA48646F8}"/>
              </a:ext>
            </a:extLst>
          </p:cNvPr>
          <p:cNvGraphicFramePr>
            <a:graphicFrameLocks noGrp="1"/>
          </p:cNvGraphicFramePr>
          <p:nvPr>
            <p:extLst>
              <p:ext uri="{D42A27DB-BD31-4B8C-83A1-F6EECF244321}">
                <p14:modId xmlns:p14="http://schemas.microsoft.com/office/powerpoint/2010/main" val="1310125870"/>
              </p:ext>
            </p:extLst>
          </p:nvPr>
        </p:nvGraphicFramePr>
        <p:xfrm>
          <a:off x="3001108" y="2200306"/>
          <a:ext cx="6805005" cy="4002916"/>
        </p:xfrm>
        <a:graphic>
          <a:graphicData uri="http://schemas.openxmlformats.org/drawingml/2006/table">
            <a:tbl>
              <a:tblPr firstRow="1" firstCol="1" bandRow="1" bandCol="1"/>
              <a:tblGrid>
                <a:gridCol w="2046642">
                  <a:extLst>
                    <a:ext uri="{9D8B030D-6E8A-4147-A177-3AD203B41FA5}">
                      <a16:colId xmlns:a16="http://schemas.microsoft.com/office/drawing/2014/main" val="646291235"/>
                    </a:ext>
                  </a:extLst>
                </a:gridCol>
                <a:gridCol w="2082309">
                  <a:extLst>
                    <a:ext uri="{9D8B030D-6E8A-4147-A177-3AD203B41FA5}">
                      <a16:colId xmlns:a16="http://schemas.microsoft.com/office/drawing/2014/main" val="2386930643"/>
                    </a:ext>
                  </a:extLst>
                </a:gridCol>
                <a:gridCol w="2676054">
                  <a:extLst>
                    <a:ext uri="{9D8B030D-6E8A-4147-A177-3AD203B41FA5}">
                      <a16:colId xmlns:a16="http://schemas.microsoft.com/office/drawing/2014/main" val="2261772633"/>
                    </a:ext>
                  </a:extLst>
                </a:gridCol>
              </a:tblGrid>
              <a:tr h="423628">
                <a:tc gridSpan="2">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Lucida Grande"/>
                        </a:rPr>
                        <a:t>Nominative</a:t>
                      </a:r>
                      <a:endParaRPr lang="en-US" sz="2800" b="0" i="0" u="none" strike="noStrike" dirty="0">
                        <a:effectLst/>
                        <a:latin typeface="Arial" panose="020B0604020202020204" pitchFamily="34" charset="0"/>
                      </a:endParaRPr>
                    </a:p>
                  </a:txBody>
                  <a:tcPr marL="150520" marR="150520" marT="75260" marB="7526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Inessive</a:t>
                      </a:r>
                      <a:endParaRPr lang="en-US"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303782"/>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янв</a:t>
                      </a:r>
                      <a:r>
                        <a:rPr lang="az-Cyrl-AZ" sz="1800" b="1" i="0" u="none" strike="noStrike">
                          <a:effectLst/>
                          <a:latin typeface="Calibri" panose="020F0502020204030204" pitchFamily="34" charset="0"/>
                          <a:ea typeface="PMingLiU" panose="02020500000000000000" pitchFamily="18" charset="-120"/>
                          <a:cs typeface="Lucida Grande"/>
                        </a:rPr>
                        <a:t>а</a:t>
                      </a:r>
                      <a:r>
                        <a:rPr lang="az-Cyrl-AZ" sz="1800" b="0" i="0" u="none" strike="noStrike">
                          <a:effectLst/>
                          <a:latin typeface="Calibri" panose="020F0502020204030204" pitchFamily="34" charset="0"/>
                          <a:ea typeface="PMingLiU" panose="02020500000000000000" pitchFamily="18" charset="-120"/>
                          <a:cs typeface="Lucida Grande"/>
                        </a:rPr>
                        <a:t>рь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January</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янв</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рьыште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58357"/>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февр</a:t>
                      </a:r>
                      <a:r>
                        <a:rPr lang="az-Cyrl-AZ" sz="1800" b="1" i="0" u="none" strike="noStrike">
                          <a:effectLst/>
                          <a:latin typeface="Calibri" panose="020F0502020204030204" pitchFamily="34" charset="0"/>
                          <a:ea typeface="PMingLiU" panose="02020500000000000000" pitchFamily="18" charset="-120"/>
                          <a:cs typeface="Lucida Grande"/>
                        </a:rPr>
                        <a:t>а</a:t>
                      </a:r>
                      <a:r>
                        <a:rPr lang="az-Cyrl-AZ" sz="1800" b="0" i="0" u="none" strike="noStrike">
                          <a:effectLst/>
                          <a:latin typeface="Calibri" panose="020F0502020204030204" pitchFamily="34" charset="0"/>
                          <a:ea typeface="PMingLiU" panose="02020500000000000000" pitchFamily="18" charset="-120"/>
                          <a:cs typeface="Lucida Grande"/>
                        </a:rPr>
                        <a:t>ль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February</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февр</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472877"/>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март</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March</a:t>
                      </a:r>
                      <a:endParaRPr lang="en-US" sz="2800" b="0" i="0" u="none" strike="noStrike" dirty="0">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ртыште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240108"/>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апр</a:t>
                      </a:r>
                      <a:r>
                        <a:rPr lang="az-Cyrl-AZ" sz="1800" b="1" i="0" u="none" strike="noStrike">
                          <a:effectLst/>
                          <a:latin typeface="Calibri" panose="020F0502020204030204" pitchFamily="34" charset="0"/>
                          <a:ea typeface="PMingLiU" panose="02020500000000000000" pitchFamily="18" charset="-120"/>
                          <a:cs typeface="Lucida Grande"/>
                        </a:rPr>
                        <a:t>е</a:t>
                      </a:r>
                      <a:r>
                        <a:rPr lang="az-Cyrl-AZ" sz="1800" b="0" i="0" u="none" strike="noStrike">
                          <a:effectLst/>
                          <a:latin typeface="Calibri" panose="020F0502020204030204" pitchFamily="34" charset="0"/>
                          <a:ea typeface="PMingLiU" panose="02020500000000000000" pitchFamily="18" charset="-120"/>
                          <a:cs typeface="Lucida Grande"/>
                        </a:rPr>
                        <a:t>ль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April</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апр</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567380"/>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май</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May</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йыште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029657"/>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и</a:t>
                      </a:r>
                      <a:r>
                        <a:rPr lang="az-Cyrl-AZ" sz="1800" b="1" i="0" u="none" strike="noStrike">
                          <a:effectLst/>
                          <a:latin typeface="Calibri" panose="020F0502020204030204" pitchFamily="34" charset="0"/>
                          <a:ea typeface="PMingLiU" panose="02020500000000000000" pitchFamily="18" charset="-120"/>
                          <a:cs typeface="Lucida Grande"/>
                        </a:rPr>
                        <a:t>ю</a:t>
                      </a:r>
                      <a:r>
                        <a:rPr lang="az-Cyrl-AZ" sz="1800" b="0" i="0" u="none" strike="noStrike">
                          <a:effectLst/>
                          <a:latin typeface="Calibri" panose="020F0502020204030204" pitchFamily="34" charset="0"/>
                          <a:ea typeface="PMingLiU" panose="02020500000000000000" pitchFamily="18" charset="-120"/>
                          <a:cs typeface="Lucida Grande"/>
                        </a:rPr>
                        <a:t>нь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June</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ньышто</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38026"/>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и</a:t>
                      </a:r>
                      <a:r>
                        <a:rPr lang="az-Cyrl-AZ" sz="1800" b="1" i="0" u="none" strike="noStrike">
                          <a:effectLst/>
                          <a:latin typeface="Calibri" panose="020F0502020204030204" pitchFamily="34" charset="0"/>
                          <a:ea typeface="PMingLiU" panose="02020500000000000000" pitchFamily="18" charset="-120"/>
                          <a:cs typeface="Lucida Grande"/>
                        </a:rPr>
                        <a:t>ю</a:t>
                      </a:r>
                      <a:r>
                        <a:rPr lang="az-Cyrl-AZ" sz="1800" b="0" i="0" u="none" strike="noStrike">
                          <a:effectLst/>
                          <a:latin typeface="Calibri" panose="020F0502020204030204" pitchFamily="34" charset="0"/>
                          <a:ea typeface="PMingLiU" panose="02020500000000000000" pitchFamily="18" charset="-120"/>
                          <a:cs typeface="Lucida Grande"/>
                        </a:rPr>
                        <a:t>ль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July</a:t>
                      </a:r>
                      <a:endParaRPr lang="en-US" sz="2800" b="0" i="0" u="none" strike="noStrike" dirty="0">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льышто</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92683"/>
                  </a:ext>
                </a:extLst>
              </a:tr>
              <a:tr h="298173">
                <a:tc>
                  <a:txBody>
                    <a:bodyPr/>
                    <a:lstStyle/>
                    <a:p>
                      <a:pPr algn="just" fontAlgn="t">
                        <a:spcBef>
                          <a:spcPts val="0"/>
                        </a:spcBef>
                        <a:spcAft>
                          <a:spcPts val="0"/>
                        </a:spcAft>
                      </a:pPr>
                      <a:r>
                        <a:rPr lang="az-Cyrl-AZ" sz="1800" b="1" i="0" u="none" strike="noStrike">
                          <a:effectLst/>
                          <a:latin typeface="Calibri" panose="020F0502020204030204" pitchFamily="34" charset="0"/>
                          <a:ea typeface="PMingLiU" panose="02020500000000000000" pitchFamily="18" charset="-120"/>
                          <a:cs typeface="Lucida Grande"/>
                        </a:rPr>
                        <a:t>а</a:t>
                      </a:r>
                      <a:r>
                        <a:rPr lang="az-Cyrl-AZ" sz="1800" b="0" i="0" u="none" strike="noStrike">
                          <a:effectLst/>
                          <a:latin typeface="Calibri" panose="020F0502020204030204" pitchFamily="34" charset="0"/>
                          <a:ea typeface="PMingLiU" panose="02020500000000000000" pitchFamily="18" charset="-120"/>
                          <a:cs typeface="Lucida Grande"/>
                        </a:rPr>
                        <a:t>вгуст</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August</a:t>
                      </a:r>
                      <a:endParaRPr lang="en-US" sz="2800" b="0" i="0" u="none" strike="noStrike" dirty="0">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вгустышто</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03760"/>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сент</a:t>
                      </a:r>
                      <a:r>
                        <a:rPr lang="az-Cyrl-AZ" sz="1800" b="1" i="0" u="none" strike="noStrike">
                          <a:effectLst/>
                          <a:latin typeface="Calibri" panose="020F0502020204030204" pitchFamily="34" charset="0"/>
                          <a:ea typeface="PMingLiU" panose="02020500000000000000" pitchFamily="18" charset="-120"/>
                          <a:cs typeface="Lucida Grande"/>
                        </a:rPr>
                        <a:t>я</a:t>
                      </a:r>
                      <a:r>
                        <a:rPr lang="az-Cyrl-AZ" sz="1800" b="0" i="0" u="none" strike="noStrike">
                          <a:effectLst/>
                          <a:latin typeface="Calibri" panose="020F0502020204030204" pitchFamily="34" charset="0"/>
                          <a:ea typeface="PMingLiU" panose="02020500000000000000" pitchFamily="18" charset="-120"/>
                          <a:cs typeface="Lucida Grande"/>
                        </a:rPr>
                        <a:t>брь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September</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сент</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79348"/>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окт</a:t>
                      </a:r>
                      <a:r>
                        <a:rPr lang="az-Cyrl-AZ" sz="1800" b="1" i="0" u="none" strike="noStrike">
                          <a:effectLst/>
                          <a:latin typeface="Calibri" panose="020F0502020204030204" pitchFamily="34" charset="0"/>
                          <a:ea typeface="PMingLiU" panose="02020500000000000000" pitchFamily="18" charset="-120"/>
                          <a:cs typeface="Lucida Grande"/>
                        </a:rPr>
                        <a:t>я</a:t>
                      </a:r>
                      <a:r>
                        <a:rPr lang="az-Cyrl-AZ" sz="1800" b="0" i="0" u="none" strike="noStrike">
                          <a:effectLst/>
                          <a:latin typeface="Calibri" panose="020F0502020204030204" pitchFamily="34" charset="0"/>
                          <a:ea typeface="PMingLiU" panose="02020500000000000000" pitchFamily="18" charset="-120"/>
                          <a:cs typeface="Lucida Grande"/>
                        </a:rPr>
                        <a:t>брь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October</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окт</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4865"/>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Lucida Grande"/>
                        </a:rPr>
                        <a:t>но</a:t>
                      </a:r>
                      <a:r>
                        <a:rPr lang="az-Cyrl-AZ" sz="1800" b="1" i="0" u="none" strike="noStrike">
                          <a:effectLst/>
                          <a:latin typeface="Calibri" panose="020F0502020204030204" pitchFamily="34" charset="0"/>
                          <a:ea typeface="PMingLiU" panose="02020500000000000000" pitchFamily="18" charset="-120"/>
                          <a:cs typeface="Lucida Grande"/>
                        </a:rPr>
                        <a:t>я</a:t>
                      </a:r>
                      <a:r>
                        <a:rPr lang="az-Cyrl-AZ" sz="1800" b="0" i="0" u="none" strike="noStrike">
                          <a:effectLst/>
                          <a:latin typeface="Calibri" panose="020F0502020204030204" pitchFamily="34" charset="0"/>
                          <a:ea typeface="PMingLiU" panose="02020500000000000000" pitchFamily="18" charset="-120"/>
                          <a:cs typeface="Lucida Grande"/>
                        </a:rPr>
                        <a:t>брь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November</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но</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22058"/>
                  </a:ext>
                </a:extLst>
              </a:tr>
              <a:tr h="298173">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дек</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брь</a:t>
                      </a:r>
                      <a:endParaRPr lang="az-Cyrl-AZ" sz="28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December</a:t>
                      </a:r>
                      <a:endParaRPr lang="en-US" sz="28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дек</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2800" b="0" i="0" u="none" strike="noStrike" dirty="0">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775966"/>
                  </a:ext>
                </a:extLst>
              </a:tr>
            </a:tbl>
          </a:graphicData>
        </a:graphic>
      </p:graphicFrame>
      <p:sp>
        <p:nvSpPr>
          <p:cNvPr id="11" name="Content Placeholder 2">
            <a:extLst>
              <a:ext uri="{FF2B5EF4-FFF2-40B4-BE49-F238E27FC236}">
                <a16:creationId xmlns:a16="http://schemas.microsoft.com/office/drawing/2014/main" id="{EC141990-5025-4F1A-8D84-1E97A7F0B46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59BB948-9D40-42AA-A6A0-ADA704D7A797}"/>
              </a:ext>
            </a:extLst>
          </p:cNvPr>
          <p:cNvSpPr txBox="1"/>
          <p:nvPr/>
        </p:nvSpPr>
        <p:spPr>
          <a:xfrm>
            <a:off x="616514" y="1523959"/>
            <a:ext cx="7536886" cy="523220"/>
          </a:xfrm>
          <a:prstGeom prst="rect">
            <a:avLst/>
          </a:prstGeom>
          <a:noFill/>
        </p:spPr>
        <p:txBody>
          <a:bodyPr wrap="square">
            <a:spAutoFit/>
          </a:bodyPr>
          <a:lstStyle/>
          <a:p>
            <a:pPr marL="0" indent="0">
              <a:buNone/>
            </a:pPr>
            <a:r>
              <a:rPr lang="de-AT" sz="2800" dirty="0"/>
              <a:t>c)</a:t>
            </a:r>
            <a:r>
              <a:rPr lang="en-US" sz="2800" dirty="0"/>
              <a:t> Inessive</a:t>
            </a:r>
            <a:endParaRPr lang="en-GB" sz="2800" dirty="0"/>
          </a:p>
        </p:txBody>
      </p:sp>
    </p:spTree>
    <p:extLst>
      <p:ext uri="{BB962C8B-B14F-4D97-AF65-F5344CB8AC3E}">
        <p14:creationId xmlns:p14="http://schemas.microsoft.com/office/powerpoint/2010/main" val="31538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F5B2D7-AA98-46C2-B379-6811BA6DC2F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47D90BB-3AA7-4364-8FB2-DF3E15FC8CFD}"/>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11" name="Content Placeholder 2">
            <a:extLst>
              <a:ext uri="{FF2B5EF4-FFF2-40B4-BE49-F238E27FC236}">
                <a16:creationId xmlns:a16="http://schemas.microsoft.com/office/drawing/2014/main" id="{EC141990-5025-4F1A-8D84-1E97A7F0B46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59BB948-9D40-42AA-A6A0-ADA704D7A797}"/>
              </a:ext>
            </a:extLst>
          </p:cNvPr>
          <p:cNvSpPr txBox="1"/>
          <p:nvPr/>
        </p:nvSpPr>
        <p:spPr>
          <a:xfrm>
            <a:off x="616514" y="1523959"/>
            <a:ext cx="7536886" cy="523220"/>
          </a:xfrm>
          <a:prstGeom prst="rect">
            <a:avLst/>
          </a:prstGeom>
          <a:noFill/>
        </p:spPr>
        <p:txBody>
          <a:bodyPr wrap="square">
            <a:spAutoFit/>
          </a:bodyPr>
          <a:lstStyle/>
          <a:p>
            <a:pPr marL="0" indent="0">
              <a:buNone/>
            </a:pPr>
            <a:r>
              <a:rPr lang="de-AT" sz="2800"/>
              <a:t>d)</a:t>
            </a:r>
            <a:r>
              <a:rPr lang="en-US" sz="2800"/>
              <a:t> Instructive or Inessive</a:t>
            </a:r>
            <a:endParaRPr lang="en-GB" sz="2800" dirty="0"/>
          </a:p>
        </p:txBody>
      </p:sp>
      <p:graphicFrame>
        <p:nvGraphicFramePr>
          <p:cNvPr id="3" name="Table 6">
            <a:extLst>
              <a:ext uri="{FF2B5EF4-FFF2-40B4-BE49-F238E27FC236}">
                <a16:creationId xmlns:a16="http://schemas.microsoft.com/office/drawing/2014/main" id="{B6EAA108-B5A6-4F08-B817-2E0A3D833F4F}"/>
              </a:ext>
            </a:extLst>
          </p:cNvPr>
          <p:cNvGraphicFramePr>
            <a:graphicFrameLocks noGrp="1"/>
          </p:cNvGraphicFramePr>
          <p:nvPr>
            <p:extLst>
              <p:ext uri="{D42A27DB-BD31-4B8C-83A1-F6EECF244321}">
                <p14:modId xmlns:p14="http://schemas.microsoft.com/office/powerpoint/2010/main" val="375730591"/>
              </p:ext>
            </p:extLst>
          </p:nvPr>
        </p:nvGraphicFramePr>
        <p:xfrm>
          <a:off x="1854200" y="2629131"/>
          <a:ext cx="8128000" cy="229609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324445744"/>
                    </a:ext>
                  </a:extLst>
                </a:gridCol>
                <a:gridCol w="2032000">
                  <a:extLst>
                    <a:ext uri="{9D8B030D-6E8A-4147-A177-3AD203B41FA5}">
                      <a16:colId xmlns:a16="http://schemas.microsoft.com/office/drawing/2014/main" val="3197933428"/>
                    </a:ext>
                  </a:extLst>
                </a:gridCol>
                <a:gridCol w="2032000">
                  <a:extLst>
                    <a:ext uri="{9D8B030D-6E8A-4147-A177-3AD203B41FA5}">
                      <a16:colId xmlns:a16="http://schemas.microsoft.com/office/drawing/2014/main" val="4271448112"/>
                    </a:ext>
                  </a:extLst>
                </a:gridCol>
                <a:gridCol w="2032000">
                  <a:extLst>
                    <a:ext uri="{9D8B030D-6E8A-4147-A177-3AD203B41FA5}">
                      <a16:colId xmlns:a16="http://schemas.microsoft.com/office/drawing/2014/main" val="3192263582"/>
                    </a:ext>
                  </a:extLst>
                </a:gridCol>
              </a:tblGrid>
              <a:tr h="370840">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day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к</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чын</a:t>
                      </a:r>
                      <a:endParaRPr lang="en-GB" sz="2400">
                        <a:effectLst/>
                        <a:latin typeface="Calibri" panose="020F0502020204030204" pitchFamily="34" charset="0"/>
                        <a:ea typeface="PMingLiU" panose="02020500000000000000" pitchFamily="18" charset="-120"/>
                        <a:cs typeface="Lucida Grande"/>
                      </a:endParaRPr>
                    </a:p>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к</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чыште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on this day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85363057"/>
                  </a:ext>
                </a:extLst>
              </a:tr>
              <a:tr h="370840">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ий</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year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йын</a:t>
                      </a:r>
                      <a:endParaRPr lang="en-GB" sz="2400">
                        <a:effectLst/>
                        <a:latin typeface="Calibri" panose="020F0502020204030204" pitchFamily="34" charset="0"/>
                        <a:ea typeface="PMingLiU" panose="02020500000000000000" pitchFamily="18" charset="-120"/>
                        <a:cs typeface="Lucida Grande"/>
                      </a:endParaRPr>
                    </a:p>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йыште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(in) this year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59271257"/>
                  </a:ext>
                </a:extLst>
              </a:tr>
              <a:tr h="370840">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арн</a:t>
                      </a:r>
                      <a:r>
                        <a:rPr lang="en-US" sz="2400" b="1">
                          <a:effectLst/>
                          <a:latin typeface="Calibri" panose="020F0502020204030204" pitchFamily="34" charset="0"/>
                          <a:ea typeface="PMingLiU" panose="02020500000000000000" pitchFamily="18" charset="-120"/>
                          <a:cs typeface="Calibri" panose="020F0502020204030204" pitchFamily="34" charset="0"/>
                        </a:rPr>
                        <a:t>я</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week</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арн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p>
                      <a:pPr algn="ctr">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арн</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ште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(in) this week</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5132573"/>
                  </a:ext>
                </a:extLst>
              </a:tr>
            </a:tbl>
          </a:graphicData>
        </a:graphic>
      </p:graphicFrame>
    </p:spTree>
    <p:extLst>
      <p:ext uri="{BB962C8B-B14F-4D97-AF65-F5344CB8AC3E}">
        <p14:creationId xmlns:p14="http://schemas.microsoft.com/office/powerpoint/2010/main" val="37958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F5B2D7-AA98-46C2-B379-6811BA6DC2FE}"/>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347D90BB-3AA7-4364-8FB2-DF3E15FC8CFD}"/>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11" name="Content Placeholder 2">
            <a:extLst>
              <a:ext uri="{FF2B5EF4-FFF2-40B4-BE49-F238E27FC236}">
                <a16:creationId xmlns:a16="http://schemas.microsoft.com/office/drawing/2014/main" id="{EC141990-5025-4F1A-8D84-1E97A7F0B46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Case suffix usage in temporal expressions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59BB948-9D40-42AA-A6A0-ADA704D7A797}"/>
              </a:ext>
            </a:extLst>
          </p:cNvPr>
          <p:cNvSpPr txBox="1"/>
          <p:nvPr/>
        </p:nvSpPr>
        <p:spPr>
          <a:xfrm>
            <a:off x="616514" y="1523959"/>
            <a:ext cx="7536886" cy="523220"/>
          </a:xfrm>
          <a:prstGeom prst="rect">
            <a:avLst/>
          </a:prstGeom>
          <a:noFill/>
        </p:spPr>
        <p:txBody>
          <a:bodyPr wrap="square">
            <a:spAutoFit/>
          </a:bodyPr>
          <a:lstStyle/>
          <a:p>
            <a:pPr marL="0" indent="0">
              <a:buNone/>
            </a:pPr>
            <a:r>
              <a:rPr lang="de-AT" sz="2800" dirty="0"/>
              <a:t>e)</a:t>
            </a:r>
            <a:r>
              <a:rPr lang="en-US" sz="2800" dirty="0"/>
              <a:t> Dative</a:t>
            </a:r>
            <a:endParaRPr lang="en-GB" sz="2800" dirty="0"/>
          </a:p>
        </p:txBody>
      </p:sp>
      <p:graphicFrame>
        <p:nvGraphicFramePr>
          <p:cNvPr id="2" name="Table 1">
            <a:extLst>
              <a:ext uri="{FF2B5EF4-FFF2-40B4-BE49-F238E27FC236}">
                <a16:creationId xmlns:a16="http://schemas.microsoft.com/office/drawing/2014/main" id="{505F7829-E305-48EB-A888-005F8975F374}"/>
              </a:ext>
            </a:extLst>
          </p:cNvPr>
          <p:cNvGraphicFramePr>
            <a:graphicFrameLocks noGrp="1"/>
          </p:cNvGraphicFramePr>
          <p:nvPr>
            <p:extLst>
              <p:ext uri="{D42A27DB-BD31-4B8C-83A1-F6EECF244321}">
                <p14:modId xmlns:p14="http://schemas.microsoft.com/office/powerpoint/2010/main" val="1150475132"/>
              </p:ext>
            </p:extLst>
          </p:nvPr>
        </p:nvGraphicFramePr>
        <p:xfrm>
          <a:off x="1612900" y="2755856"/>
          <a:ext cx="8369300" cy="623316"/>
        </p:xfrm>
        <a:graphic>
          <a:graphicData uri="http://schemas.openxmlformats.org/drawingml/2006/table">
            <a:tbl>
              <a:tblPr firstRow="1" firstCol="1" bandRow="1" bandCol="1">
                <a:tableStyleId>{5940675A-B579-460E-94D1-54222C63F5DA}</a:tableStyleId>
              </a:tblPr>
              <a:tblGrid>
                <a:gridCol w="3968371">
                  <a:extLst>
                    <a:ext uri="{9D8B030D-6E8A-4147-A177-3AD203B41FA5}">
                      <a16:colId xmlns:a16="http://schemas.microsoft.com/office/drawing/2014/main" val="3906129087"/>
                    </a:ext>
                  </a:extLst>
                </a:gridCol>
                <a:gridCol w="4400929">
                  <a:extLst>
                    <a:ext uri="{9D8B030D-6E8A-4147-A177-3AD203B41FA5}">
                      <a16:colId xmlns:a16="http://schemas.microsoft.com/office/drawing/2014/main" val="2298218224"/>
                    </a:ext>
                  </a:extLst>
                </a:gridCol>
              </a:tblGrid>
              <a:tr h="0">
                <a:tc>
                  <a:txBody>
                    <a:bodyPr/>
                    <a:lstStyle/>
                    <a:p>
                      <a:pPr algn="just">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Шым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шагатл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Come at seven o’clock!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10863481"/>
                  </a:ext>
                </a:extLst>
              </a:tr>
              <a:tr h="0">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Лу минутд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ныл </a:t>
                      </a:r>
                      <a:r>
                        <a:rPr lang="en-US" sz="2000" u="sng">
                          <a:effectLst/>
                          <a:latin typeface="Calibri" panose="020F0502020204030204" pitchFamily="34" charset="0"/>
                          <a:ea typeface="PMingLiU" panose="02020500000000000000" pitchFamily="18" charset="-120"/>
                          <a:cs typeface="Calibri" panose="020F0502020204030204" pitchFamily="34" charset="0"/>
                        </a:rPr>
                        <a:t>шагатл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 тол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r>
                        <a:rPr lang="de-AT"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I will come at ten to four.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610779"/>
                  </a:ext>
                </a:extLst>
              </a:tr>
            </a:tbl>
          </a:graphicData>
        </a:graphic>
      </p:graphicFrame>
    </p:spTree>
    <p:extLst>
      <p:ext uri="{BB962C8B-B14F-4D97-AF65-F5344CB8AC3E}">
        <p14:creationId xmlns:p14="http://schemas.microsoft.com/office/powerpoint/2010/main" val="103292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en-GB" sz="3600" u="sng" dirty="0" err="1">
                <a:latin typeface="Calibri" panose="020F0502020204030204" pitchFamily="34" charset="0"/>
                <a:ea typeface="Times New Roman" panose="02020603050405020304" pitchFamily="18" charset="0"/>
                <a:cs typeface="Calibri" panose="020F0502020204030204" pitchFamily="34" charset="0"/>
              </a:rPr>
              <a:t>ат</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2" name="Table 1">
            <a:extLst>
              <a:ext uri="{FF2B5EF4-FFF2-40B4-BE49-F238E27FC236}">
                <a16:creationId xmlns:a16="http://schemas.microsoft.com/office/drawing/2014/main" id="{B335003F-958C-44A9-AA59-8C20742206B5}"/>
              </a:ext>
            </a:extLst>
          </p:cNvPr>
          <p:cNvGraphicFramePr>
            <a:graphicFrameLocks noGrp="1"/>
          </p:cNvGraphicFramePr>
          <p:nvPr>
            <p:extLst>
              <p:ext uri="{D42A27DB-BD31-4B8C-83A1-F6EECF244321}">
                <p14:modId xmlns:p14="http://schemas.microsoft.com/office/powerpoint/2010/main" val="3492933851"/>
              </p:ext>
            </p:extLst>
          </p:nvPr>
        </p:nvGraphicFramePr>
        <p:xfrm>
          <a:off x="1943576" y="2592291"/>
          <a:ext cx="8304848" cy="905052"/>
        </p:xfrm>
        <a:graphic>
          <a:graphicData uri="http://schemas.openxmlformats.org/drawingml/2006/table">
            <a:tbl>
              <a:tblPr firstRow="1" firstCol="1" bandRow="1" bandCol="1">
                <a:tableStyleId>{5940675A-B579-460E-94D1-54222C63F5DA}</a:tableStyleId>
              </a:tblPr>
              <a:tblGrid>
                <a:gridCol w="3911965">
                  <a:extLst>
                    <a:ext uri="{9D8B030D-6E8A-4147-A177-3AD203B41FA5}">
                      <a16:colId xmlns:a16="http://schemas.microsoft.com/office/drawing/2014/main" val="3213677365"/>
                    </a:ext>
                  </a:extLst>
                </a:gridCol>
                <a:gridCol w="4392883">
                  <a:extLst>
                    <a:ext uri="{9D8B030D-6E8A-4147-A177-3AD203B41FA5}">
                      <a16:colId xmlns:a16="http://schemas.microsoft.com/office/drawing/2014/main" val="3710035875"/>
                    </a:ext>
                  </a:extLst>
                </a:gridCol>
              </a:tblGrid>
              <a:tr h="452526">
                <a:tc>
                  <a:txBody>
                    <a:bodyPr/>
                    <a:lstStyle/>
                    <a:p>
                      <a:pPr algn="l">
                        <a:lnSpc>
                          <a:spcPct val="107000"/>
                        </a:lnSpc>
                      </a:pPr>
                      <a:r>
                        <a:rPr lang="en-US" sz="2000" u="sng" dirty="0" err="1">
                          <a:effectLst/>
                          <a:latin typeface="Calibri" panose="020F0502020204030204" pitchFamily="34" charset="0"/>
                          <a:ea typeface="PMingLiU" panose="02020500000000000000" pitchFamily="18" charset="-120"/>
                          <a:cs typeface="Calibri" panose="020F0502020204030204" pitchFamily="34" charset="0"/>
                        </a:rPr>
                        <a:t>Эргыж</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His/her son is coming, too.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45225885"/>
                  </a:ext>
                </a:extLst>
              </a:tr>
              <a:tr h="452526">
                <a:tc>
                  <a:txBody>
                    <a:bodyPr/>
                    <a:lstStyle/>
                    <a:p>
                      <a:pPr algn="l">
                        <a:lnSpc>
                          <a:spcPct val="107000"/>
                        </a:lnSpc>
                      </a:pPr>
                      <a:r>
                        <a:rPr lang="en-US" sz="2000" u="sng" dirty="0" err="1">
                          <a:effectLst/>
                          <a:latin typeface="Calibri" panose="020F0502020204030204" pitchFamily="34" charset="0"/>
                          <a:ea typeface="PMingLiU" panose="02020500000000000000" pitchFamily="18" charset="-120"/>
                          <a:cs typeface="Calibri" panose="020F0502020204030204" pitchFamily="34" charset="0"/>
                        </a:rPr>
                        <a:t>Ӱдыр-влак</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лыт</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girls are also coming.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4438608"/>
                  </a:ext>
                </a:extLst>
              </a:tr>
            </a:tbl>
          </a:graphicData>
        </a:graphic>
      </p:graphicFrame>
      <p:graphicFrame>
        <p:nvGraphicFramePr>
          <p:cNvPr id="6" name="Table 5">
            <a:extLst>
              <a:ext uri="{FF2B5EF4-FFF2-40B4-BE49-F238E27FC236}">
                <a16:creationId xmlns:a16="http://schemas.microsoft.com/office/drawing/2014/main" id="{2F5733A1-32D3-4103-B8F7-EC502FEDD116}"/>
              </a:ext>
            </a:extLst>
          </p:cNvPr>
          <p:cNvGraphicFramePr>
            <a:graphicFrameLocks noGrp="1"/>
          </p:cNvGraphicFramePr>
          <p:nvPr>
            <p:extLst>
              <p:ext uri="{D42A27DB-BD31-4B8C-83A1-F6EECF244321}">
                <p14:modId xmlns:p14="http://schemas.microsoft.com/office/powerpoint/2010/main" val="2594970294"/>
              </p:ext>
            </p:extLst>
          </p:nvPr>
        </p:nvGraphicFramePr>
        <p:xfrm>
          <a:off x="1943576" y="3497343"/>
          <a:ext cx="8304848" cy="1090320"/>
        </p:xfrm>
        <a:graphic>
          <a:graphicData uri="http://schemas.openxmlformats.org/drawingml/2006/table">
            <a:tbl>
              <a:tblPr firstRow="1" firstCol="1" bandRow="1" bandCol="1">
                <a:tableStyleId>{5940675A-B579-460E-94D1-54222C63F5DA}</a:tableStyleId>
              </a:tblPr>
              <a:tblGrid>
                <a:gridCol w="3911965">
                  <a:extLst>
                    <a:ext uri="{9D8B030D-6E8A-4147-A177-3AD203B41FA5}">
                      <a16:colId xmlns:a16="http://schemas.microsoft.com/office/drawing/2014/main" val="2894467967"/>
                    </a:ext>
                  </a:extLst>
                </a:gridCol>
                <a:gridCol w="4392883">
                  <a:extLst>
                    <a:ext uri="{9D8B030D-6E8A-4147-A177-3AD203B41FA5}">
                      <a16:colId xmlns:a16="http://schemas.microsoft.com/office/drawing/2014/main" val="645249249"/>
                    </a:ext>
                  </a:extLst>
                </a:gridCol>
              </a:tblGrid>
              <a:tr h="124950">
                <a:tc>
                  <a:txBody>
                    <a:bodyPr/>
                    <a:lstStyle/>
                    <a:p>
                      <a:pPr algn="l">
                        <a:lnSpc>
                          <a:spcPct val="107000"/>
                        </a:lnSpc>
                      </a:pPr>
                      <a:r>
                        <a:rPr lang="en-US" sz="2000" dirty="0" err="1">
                          <a:effectLst/>
                          <a:latin typeface="Calibri" panose="020F0502020204030204" pitchFamily="34" charset="0"/>
                          <a:ea typeface="MS Mincho" panose="02020609040205080304" pitchFamily="49" charset="-128"/>
                          <a:cs typeface="Calibri" panose="020F0502020204030204" pitchFamily="34" charset="0"/>
                        </a:rPr>
                        <a:t>Т</a:t>
                      </a:r>
                      <a:r>
                        <a:rPr lang="en-US" sz="2000" b="1" dirty="0" err="1">
                          <a:effectLst/>
                          <a:latin typeface="Calibri" panose="020F0502020204030204" pitchFamily="34" charset="0"/>
                          <a:ea typeface="MS Mincho" panose="02020609040205080304" pitchFamily="49" charset="-128"/>
                          <a:cs typeface="Calibri" panose="020F0502020204030204" pitchFamily="34" charset="0"/>
                        </a:rPr>
                        <a:t>у</a:t>
                      </a:r>
                      <a:r>
                        <a:rPr lang="en-US" sz="2000" dirty="0" err="1">
                          <a:effectLst/>
                          <a:latin typeface="Calibri" panose="020F0502020204030204" pitchFamily="34" charset="0"/>
                          <a:ea typeface="MS Mincho" panose="02020609040205080304" pitchFamily="49" charset="-128"/>
                          <a:cs typeface="Calibri" panose="020F0502020204030204" pitchFamily="34" charset="0"/>
                        </a:rPr>
                        <a:t>до</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r>
                        <a:rPr lang="en-US" sz="2000" u="sng" dirty="0" err="1">
                          <a:effectLst/>
                          <a:latin typeface="Calibri" panose="020F0502020204030204" pitchFamily="34" charset="0"/>
                          <a:ea typeface="MS Mincho" panose="02020609040205080304" pitchFamily="49" charset="-128"/>
                          <a:cs typeface="Calibri" panose="020F0502020204030204" pitchFamily="34" charset="0"/>
                        </a:rPr>
                        <a:t>вӱдышт</a:t>
                      </a:r>
                      <a:r>
                        <a:rPr lang="en-US" sz="2000" b="1" u="sng" dirty="0" err="1">
                          <a:effectLst/>
                          <a:latin typeface="Calibri" panose="020F0502020204030204" pitchFamily="34" charset="0"/>
                          <a:ea typeface="MS Mincho" panose="02020609040205080304" pitchFamily="49" charset="-128"/>
                          <a:cs typeface="Calibri" panose="020F0502020204030204" pitchFamily="34" charset="0"/>
                        </a:rPr>
                        <a:t>а</a:t>
                      </a:r>
                      <a:r>
                        <a:rPr lang="en-US" sz="2000" u="sng" dirty="0" err="1">
                          <a:effectLst/>
                          <a:latin typeface="Calibri" panose="020F0502020204030204" pitchFamily="34" charset="0"/>
                          <a:ea typeface="MS Mincho" panose="02020609040205080304" pitchFamily="49" charset="-128"/>
                          <a:cs typeface="Calibri" panose="020F0502020204030204" pitchFamily="34" charset="0"/>
                        </a:rPr>
                        <a:t>т</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r>
                        <a:rPr lang="en-US" sz="2000" u="sng" dirty="0" err="1">
                          <a:effectLst/>
                          <a:latin typeface="Calibri" panose="020F0502020204030204" pitchFamily="34" charset="0"/>
                          <a:ea typeface="MS Mincho" panose="02020609040205080304" pitchFamily="49" charset="-128"/>
                          <a:cs typeface="Calibri" panose="020F0502020204030204" pitchFamily="34" charset="0"/>
                        </a:rPr>
                        <a:t>мландымбалн</a:t>
                      </a:r>
                      <a:r>
                        <a:rPr lang="en-US" sz="2000" b="1" u="sng" dirty="0" err="1">
                          <a:effectLst/>
                          <a:latin typeface="Calibri" panose="020F0502020204030204" pitchFamily="34" charset="0"/>
                          <a:ea typeface="MS Mincho" panose="02020609040205080304" pitchFamily="49" charset="-128"/>
                          <a:cs typeface="Calibri" panose="020F0502020204030204" pitchFamily="34" charset="0"/>
                        </a:rPr>
                        <a:t>а</a:t>
                      </a:r>
                      <a:r>
                        <a:rPr lang="en-US" sz="2000" u="sng" dirty="0" err="1">
                          <a:effectLst/>
                          <a:latin typeface="Calibri" panose="020F0502020204030204" pitchFamily="34" charset="0"/>
                          <a:ea typeface="MS Mincho" panose="02020609040205080304" pitchFamily="49" charset="-128"/>
                          <a:cs typeface="Calibri" panose="020F0502020204030204" pitchFamily="34" charset="0"/>
                        </a:rPr>
                        <a:t>т</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r>
                        <a:rPr lang="en-US" sz="2000" dirty="0" err="1">
                          <a:effectLst/>
                          <a:latin typeface="Calibri" panose="020F0502020204030204" pitchFamily="34" charset="0"/>
                          <a:ea typeface="MS Mincho" panose="02020609040205080304" pitchFamily="49" charset="-128"/>
                          <a:cs typeface="Calibri" panose="020F0502020204030204" pitchFamily="34" charset="0"/>
                        </a:rPr>
                        <a:t>ил</a:t>
                      </a:r>
                      <a:r>
                        <a:rPr lang="en-US" sz="2000" b="1" dirty="0" err="1">
                          <a:effectLst/>
                          <a:latin typeface="Calibri" panose="020F0502020204030204" pitchFamily="34" charset="0"/>
                          <a:ea typeface="MS Mincho" panose="02020609040205080304" pitchFamily="49" charset="-128"/>
                          <a:cs typeface="Calibri" panose="020F0502020204030204" pitchFamily="34" charset="0"/>
                        </a:rPr>
                        <a:t>а</a:t>
                      </a:r>
                      <a:r>
                        <a:rPr lang="en-US" sz="2000" dirty="0">
                          <a:effectLst/>
                          <a:latin typeface="Calibri" panose="020F0502020204030204" pitchFamily="34" charset="0"/>
                          <a:ea typeface="MS Mincho" panose="02020609040205080304" pitchFamily="49" charset="-128"/>
                          <a:cs typeface="Calibri" panose="020F0502020204030204" pitchFamily="34" charset="0"/>
                        </a:rPr>
                        <a:t>. </a:t>
                      </a:r>
                      <a:r>
                        <a:rPr lang="en-US" sz="2000" dirty="0" err="1">
                          <a:effectLst/>
                          <a:latin typeface="Calibri" panose="020F0502020204030204" pitchFamily="34" charset="0"/>
                          <a:ea typeface="MS Mincho" panose="02020609040205080304" pitchFamily="49" charset="-128"/>
                          <a:cs typeface="Calibri" panose="020F0502020204030204" pitchFamily="34" charset="0"/>
                        </a:rPr>
                        <a:t>Ужав</a:t>
                      </a:r>
                      <a:r>
                        <a:rPr lang="en-US" sz="2000" b="1" dirty="0" err="1">
                          <a:effectLst/>
                          <a:latin typeface="Calibri" panose="020F0502020204030204" pitchFamily="34" charset="0"/>
                          <a:ea typeface="MS Mincho" panose="02020609040205080304" pitchFamily="49" charset="-128"/>
                          <a:cs typeface="Calibri" panose="020F0502020204030204" pitchFamily="34" charset="0"/>
                        </a:rPr>
                        <a:t>а</a:t>
                      </a:r>
                      <a:r>
                        <a:rPr lang="en-US" sz="2000" dirty="0">
                          <a:effectLst/>
                          <a:latin typeface="Calibri" panose="020F0502020204030204" pitchFamily="34" charset="0"/>
                          <a:ea typeface="MS Mincho" panose="02020609040205080304" pitchFamily="49" charset="-128"/>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It lives both in the water and on the land.</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A frog.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01606138"/>
                  </a:ext>
                </a:extLst>
              </a:tr>
              <a:tr h="452526">
                <a:tc>
                  <a:txBody>
                    <a:bodyPr/>
                    <a:lstStyle/>
                    <a:p>
                      <a:pPr algn="l">
                        <a:lnSpc>
                          <a:spcPct val="107000"/>
                        </a:lnSpc>
                      </a:pPr>
                      <a:r>
                        <a:rPr lang="en-US" sz="2000" u="sng" dirty="0" err="1">
                          <a:effectLst/>
                          <a:latin typeface="Calibri" panose="020F0502020204030204" pitchFamily="34" charset="0"/>
                          <a:ea typeface="PMingLiU" panose="02020500000000000000" pitchFamily="18" charset="-120"/>
                          <a:cs typeface="Calibri" panose="020F0502020204030204" pitchFamily="34" charset="0"/>
                        </a:rPr>
                        <a:t>изи</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кугу</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гыл</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neither small, nor large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80667755"/>
                  </a:ext>
                </a:extLst>
              </a:tr>
            </a:tbl>
          </a:graphicData>
        </a:graphic>
      </p:graphicFrame>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лӱман</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7" name="Content Placeholder 2">
            <a:extLst>
              <a:ext uri="{FF2B5EF4-FFF2-40B4-BE49-F238E27FC236}">
                <a16:creationId xmlns:a16="http://schemas.microsoft.com/office/drawing/2014/main" id="{BF1F7920-9422-4421-970E-8F75FF4A141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z-Cyrl-AZ"/>
              <a:t>«Салика» лӱман пьесе ‘</a:t>
            </a:r>
            <a:r>
              <a:rPr lang="en-GB"/>
              <a:t>the play (entitled) Salika’</a:t>
            </a:r>
          </a:p>
          <a:p>
            <a:r>
              <a:rPr lang="en-GB"/>
              <a:t>«</a:t>
            </a:r>
            <a:r>
              <a:rPr lang="az-Cyrl-AZ"/>
              <a:t>Арня» лӱман почеламут ‘</a:t>
            </a:r>
            <a:r>
              <a:rPr lang="en-GB"/>
              <a:t>the poem (entitled) Arnya’</a:t>
            </a:r>
          </a:p>
          <a:p>
            <a:r>
              <a:rPr lang="az-Cyrl-AZ"/>
              <a:t>Ончыко лӱман журнал ‘</a:t>
            </a:r>
            <a:r>
              <a:rPr lang="en-GB"/>
              <a:t>the magazine (called) Onchyko’</a:t>
            </a:r>
          </a:p>
          <a:p>
            <a:endParaRPr lang="en-GB" dirty="0"/>
          </a:p>
        </p:txBody>
      </p:sp>
    </p:spTree>
    <p:extLst>
      <p:ext uri="{BB962C8B-B14F-4D97-AF65-F5344CB8AC3E}">
        <p14:creationId xmlns:p14="http://schemas.microsoft.com/office/powerpoint/2010/main" val="32298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м</a:t>
            </a:r>
            <a:r>
              <a:rPr lang="az-Cyrl-AZ" sz="3600" b="1" u="sng" dirty="0">
                <a:latin typeface="Calibri" panose="020F0502020204030204" pitchFamily="34" charset="0"/>
                <a:ea typeface="Times New Roman" panose="02020603050405020304" pitchFamily="18" charset="0"/>
                <a:cs typeface="Calibri" panose="020F0502020204030204" pitchFamily="34" charset="0"/>
              </a:rPr>
              <a:t>ӧ</a:t>
            </a:r>
            <a:r>
              <a:rPr lang="az-Cyrl-AZ" sz="3600" u="sng" dirty="0">
                <a:latin typeface="Calibri" panose="020F0502020204030204" pitchFamily="34" charset="0"/>
                <a:ea typeface="Times New Roman" panose="02020603050405020304" pitchFamily="18" charset="0"/>
                <a:cs typeface="Calibri" panose="020F0502020204030204" pitchFamily="34" charset="0"/>
              </a:rPr>
              <a:t>ҥгыштӧ – м</a:t>
            </a:r>
            <a:r>
              <a:rPr lang="az-Cyrl-AZ" sz="3600" b="1" u="sng" dirty="0">
                <a:latin typeface="Calibri" panose="020F0502020204030204" pitchFamily="34" charset="0"/>
                <a:ea typeface="Times New Roman" panose="02020603050405020304" pitchFamily="18" charset="0"/>
                <a:cs typeface="Calibri" panose="020F0502020204030204" pitchFamily="34" charset="0"/>
              </a:rPr>
              <a:t>ӧ</a:t>
            </a:r>
            <a:r>
              <a:rPr lang="az-Cyrl-AZ" sz="3600" u="sng" dirty="0">
                <a:latin typeface="Calibri" panose="020F0502020204030204" pitchFamily="34" charset="0"/>
                <a:ea typeface="Times New Roman" panose="02020603050405020304" pitchFamily="18" charset="0"/>
                <a:cs typeface="Calibri" panose="020F0502020204030204" pitchFamily="34" charset="0"/>
              </a:rPr>
              <a:t>ҥгыш(кӧ)</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6" name="Table 5">
            <a:extLst>
              <a:ext uri="{FF2B5EF4-FFF2-40B4-BE49-F238E27FC236}">
                <a16:creationId xmlns:a16="http://schemas.microsoft.com/office/drawing/2014/main" id="{3215EB81-8732-4530-8F6F-9B47C70C9285}"/>
              </a:ext>
            </a:extLst>
          </p:cNvPr>
          <p:cNvGraphicFramePr>
            <a:graphicFrameLocks noGrp="1"/>
          </p:cNvGraphicFramePr>
          <p:nvPr>
            <p:extLst>
              <p:ext uri="{D42A27DB-BD31-4B8C-83A1-F6EECF244321}">
                <p14:modId xmlns:p14="http://schemas.microsoft.com/office/powerpoint/2010/main" val="4073659271"/>
              </p:ext>
            </p:extLst>
          </p:nvPr>
        </p:nvGraphicFramePr>
        <p:xfrm>
          <a:off x="934357" y="3208369"/>
          <a:ext cx="10323286" cy="1643030"/>
        </p:xfrm>
        <a:graphic>
          <a:graphicData uri="http://schemas.openxmlformats.org/drawingml/2006/table">
            <a:tbl>
              <a:tblPr firstRow="1" firstCol="1" bandRow="1" bandCol="1">
                <a:tableStyleId>{5940675A-B579-460E-94D1-54222C63F5DA}</a:tableStyleId>
              </a:tblPr>
              <a:tblGrid>
                <a:gridCol w="5165659">
                  <a:extLst>
                    <a:ext uri="{9D8B030D-6E8A-4147-A177-3AD203B41FA5}">
                      <a16:colId xmlns:a16="http://schemas.microsoft.com/office/drawing/2014/main" val="1889855910"/>
                    </a:ext>
                  </a:extLst>
                </a:gridCol>
                <a:gridCol w="5157627">
                  <a:extLst>
                    <a:ext uri="{9D8B030D-6E8A-4147-A177-3AD203B41FA5}">
                      <a16:colId xmlns:a16="http://schemas.microsoft.com/office/drawing/2014/main" val="3513424200"/>
                    </a:ext>
                  </a:extLst>
                </a:gridCol>
              </a:tblGrid>
              <a:tr h="1103686">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Сап</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евмыт 13 шагатл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b="1" u="sng">
                          <a:effectLst/>
                          <a:latin typeface="Calibri" panose="020F0502020204030204" pitchFamily="34" charset="0"/>
                          <a:ea typeface="PMingLiU" panose="02020500000000000000" pitchFamily="18" charset="-120"/>
                          <a:cs typeface="Calibri" panose="020F0502020204030204" pitchFamily="34" charset="0"/>
                        </a:rPr>
                        <a:t>ӧ</a:t>
                      </a:r>
                      <a:r>
                        <a:rPr lang="en-US" sz="2400" u="sng">
                          <a:effectLst/>
                          <a:latin typeface="Calibri" panose="020F0502020204030204" pitchFamily="34" charset="0"/>
                          <a:ea typeface="PMingLiU" panose="02020500000000000000" pitchFamily="18" charset="-120"/>
                          <a:cs typeface="Calibri" panose="020F0502020204030204" pitchFamily="34" charset="0"/>
                        </a:rPr>
                        <a:t>ҥгышкӧ</a:t>
                      </a:r>
                      <a:r>
                        <a:rPr lang="en-US" sz="2400">
                          <a:effectLst/>
                          <a:latin typeface="Calibri" panose="020F0502020204030204" pitchFamily="34" charset="0"/>
                          <a:ea typeface="PMingLiU" panose="02020500000000000000" pitchFamily="18" charset="-120"/>
                          <a:cs typeface="Calibri" panose="020F0502020204030204" pitchFamily="34" charset="0"/>
                        </a:rPr>
                        <a:t> п</a:t>
                      </a:r>
                      <a:r>
                        <a:rPr lang="en-US" sz="2400" b="1">
                          <a:effectLst/>
                          <a:latin typeface="Calibri" panose="020F0502020204030204" pitchFamily="34" charset="0"/>
                          <a:ea typeface="PMingLiU" panose="02020500000000000000" pitchFamily="18" charset="-120"/>
                          <a:cs typeface="Calibri" panose="020F0502020204030204" pitchFamily="34" charset="0"/>
                        </a:rPr>
                        <a:t>ӧ</a:t>
                      </a:r>
                      <a:r>
                        <a:rPr lang="en-US" sz="2400">
                          <a:effectLst/>
                          <a:latin typeface="Calibri" panose="020F0502020204030204" pitchFamily="34" charset="0"/>
                          <a:ea typeface="PMingLiU" panose="02020500000000000000" pitchFamily="18" charset="-120"/>
                          <a:cs typeface="Calibri" panose="020F0502020204030204" pitchFamily="34" charset="0"/>
                        </a:rPr>
                        <a:t>ртылыт.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The Sapayevs return home at 1 p.m.</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41076014"/>
                  </a:ext>
                </a:extLst>
              </a:tr>
              <a:tr h="539344">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Т</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до </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b="1" u="sng">
                          <a:effectLst/>
                          <a:latin typeface="Calibri" panose="020F0502020204030204" pitchFamily="34" charset="0"/>
                          <a:ea typeface="PMingLiU" panose="02020500000000000000" pitchFamily="18" charset="-120"/>
                          <a:cs typeface="Calibri" panose="020F0502020204030204" pitchFamily="34" charset="0"/>
                        </a:rPr>
                        <a:t>ӧ</a:t>
                      </a:r>
                      <a:r>
                        <a:rPr lang="en-US" sz="2400" u="sng">
                          <a:effectLst/>
                          <a:latin typeface="Calibri" panose="020F0502020204030204" pitchFamily="34" charset="0"/>
                          <a:ea typeface="PMingLiU" panose="02020500000000000000" pitchFamily="18" charset="-120"/>
                          <a:cs typeface="Calibri" panose="020F0502020204030204" pitchFamily="34" charset="0"/>
                        </a:rPr>
                        <a:t>ҥгыштӧ</a:t>
                      </a:r>
                      <a:r>
                        <a:rPr lang="en-US" sz="2400">
                          <a:effectLst/>
                          <a:latin typeface="Calibri" panose="020F0502020204030204" pitchFamily="34" charset="0"/>
                          <a:ea typeface="PMingLiU" panose="02020500000000000000" pitchFamily="18" charset="-120"/>
                          <a:cs typeface="Calibri" panose="020F0502020204030204" pitchFamily="34" charset="0"/>
                        </a:rPr>
                        <a:t> код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(S)he stays at home.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37405991"/>
                  </a:ext>
                </a:extLst>
              </a:tr>
            </a:tbl>
          </a:graphicData>
        </a:graphic>
      </p:graphicFrame>
      <p:sp>
        <p:nvSpPr>
          <p:cNvPr id="7" name="Arrow: Pentagon 6">
            <a:extLst>
              <a:ext uri="{FF2B5EF4-FFF2-40B4-BE49-F238E27FC236}">
                <a16:creationId xmlns:a16="http://schemas.microsoft.com/office/drawing/2014/main" id="{80FFA358-671B-4AA7-8D3E-463A13252E5A}"/>
              </a:ext>
            </a:extLst>
          </p:cNvPr>
          <p:cNvSpPr/>
          <p:nvPr/>
        </p:nvSpPr>
        <p:spPr>
          <a:xfrm rot="16200000">
            <a:off x="1632860" y="1748971"/>
            <a:ext cx="1320800" cy="957943"/>
          </a:xfrm>
          <a:prstGeom prst="homePlat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1CFF75BC-5129-46C6-9F76-F09B196AEB3D}"/>
              </a:ext>
            </a:extLst>
          </p:cNvPr>
          <p:cNvSpPr/>
          <p:nvPr/>
        </p:nvSpPr>
        <p:spPr>
          <a:xfrm rot="16200000">
            <a:off x="4296233" y="1748971"/>
            <a:ext cx="1320800" cy="957943"/>
          </a:xfrm>
          <a:prstGeom prst="homePlat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BDC180BA-E06E-4376-A86F-A4B79341857C}"/>
              </a:ext>
            </a:extLst>
          </p:cNvPr>
          <p:cNvCxnSpPr/>
          <p:nvPr/>
        </p:nvCxnSpPr>
        <p:spPr>
          <a:xfrm>
            <a:off x="2061029" y="2227942"/>
            <a:ext cx="406400" cy="37011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FFF8932-2C58-4B1B-975F-4B2A9FED4D92}"/>
              </a:ext>
            </a:extLst>
          </p:cNvPr>
          <p:cNvCxnSpPr>
            <a:cxnSpLocks/>
          </p:cNvCxnSpPr>
          <p:nvPr/>
        </p:nvCxnSpPr>
        <p:spPr>
          <a:xfrm flipV="1">
            <a:off x="2061029" y="2227942"/>
            <a:ext cx="406400" cy="34507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3121888-2D5E-4B9C-BACB-B4E00DE15A26}"/>
              </a:ext>
            </a:extLst>
          </p:cNvPr>
          <p:cNvCxnSpPr>
            <a:cxnSpLocks/>
          </p:cNvCxnSpPr>
          <p:nvPr/>
        </p:nvCxnSpPr>
        <p:spPr>
          <a:xfrm>
            <a:off x="4956633" y="2400477"/>
            <a:ext cx="1505127"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graphicFrame>
        <p:nvGraphicFramePr>
          <p:cNvPr id="18" name="Table 17">
            <a:extLst>
              <a:ext uri="{FF2B5EF4-FFF2-40B4-BE49-F238E27FC236}">
                <a16:creationId xmlns:a16="http://schemas.microsoft.com/office/drawing/2014/main" id="{66CDEB3D-1623-4740-A64A-BCEB33CBC41C}"/>
              </a:ext>
            </a:extLst>
          </p:cNvPr>
          <p:cNvGraphicFramePr>
            <a:graphicFrameLocks noGrp="1"/>
          </p:cNvGraphicFramePr>
          <p:nvPr>
            <p:extLst>
              <p:ext uri="{D42A27DB-BD31-4B8C-83A1-F6EECF244321}">
                <p14:modId xmlns:p14="http://schemas.microsoft.com/office/powerpoint/2010/main" val="2551307715"/>
              </p:ext>
            </p:extLst>
          </p:nvPr>
        </p:nvGraphicFramePr>
        <p:xfrm>
          <a:off x="934357" y="4851399"/>
          <a:ext cx="10323286" cy="948358"/>
        </p:xfrm>
        <a:graphic>
          <a:graphicData uri="http://schemas.openxmlformats.org/drawingml/2006/table">
            <a:tbl>
              <a:tblPr firstRow="1" firstCol="1" bandRow="1" bandCol="1">
                <a:tableStyleId>{5940675A-B579-460E-94D1-54222C63F5DA}</a:tableStyleId>
              </a:tblPr>
              <a:tblGrid>
                <a:gridCol w="5165659">
                  <a:extLst>
                    <a:ext uri="{9D8B030D-6E8A-4147-A177-3AD203B41FA5}">
                      <a16:colId xmlns:a16="http://schemas.microsoft.com/office/drawing/2014/main" val="1873343563"/>
                    </a:ext>
                  </a:extLst>
                </a:gridCol>
                <a:gridCol w="5157627">
                  <a:extLst>
                    <a:ext uri="{9D8B030D-6E8A-4147-A177-3AD203B41FA5}">
                      <a16:colId xmlns:a16="http://schemas.microsoft.com/office/drawing/2014/main" val="979551180"/>
                    </a:ext>
                  </a:extLst>
                </a:gridCol>
              </a:tblGrid>
              <a:tr h="474179">
                <a:tc>
                  <a:txBody>
                    <a:bodyPr/>
                    <a:lstStyle/>
                    <a:p>
                      <a:pPr algn="l">
                        <a:lnSpc>
                          <a:spcPct val="107000"/>
                        </a:lnSpc>
                      </a:pPr>
                      <a:r>
                        <a:rPr lang="en-US" sz="2400">
                          <a:effectLst/>
                          <a:latin typeface="Calibri" panose="020F0502020204030204" pitchFamily="34" charset="0"/>
                          <a:ea typeface="PMingLiU" panose="02020500000000000000" pitchFamily="18" charset="-120"/>
                          <a:cs typeface="Lucida Grande"/>
                        </a:rPr>
                        <a:t>Йоч</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 </a:t>
                      </a:r>
                      <a:r>
                        <a:rPr lang="en-US" sz="2400" u="sng">
                          <a:effectLst/>
                          <a:latin typeface="Calibri" panose="020F0502020204030204" pitchFamily="34" charset="0"/>
                          <a:ea typeface="PMingLiU" panose="02020500000000000000" pitchFamily="18" charset="-120"/>
                          <a:cs typeface="Lucida Grande"/>
                        </a:rPr>
                        <a:t>м</a:t>
                      </a:r>
                      <a:r>
                        <a:rPr lang="en-US" sz="2400" b="1" u="sng">
                          <a:effectLst/>
                          <a:latin typeface="Calibri" panose="020F0502020204030204" pitchFamily="34" charset="0"/>
                          <a:ea typeface="PMingLiU" panose="02020500000000000000" pitchFamily="18" charset="-120"/>
                          <a:cs typeface="Lucida Grande"/>
                        </a:rPr>
                        <a:t>ӧ</a:t>
                      </a:r>
                      <a:r>
                        <a:rPr lang="en-US" sz="2400" u="sng">
                          <a:effectLst/>
                          <a:latin typeface="Calibri" panose="020F0502020204030204" pitchFamily="34" charset="0"/>
                          <a:ea typeface="PMingLiU" panose="02020500000000000000" pitchFamily="18" charset="-120"/>
                          <a:cs typeface="Lucida Grande"/>
                        </a:rPr>
                        <a:t>ҥгӧ</a:t>
                      </a:r>
                      <a:r>
                        <a:rPr lang="en-US" sz="2400">
                          <a:effectLst/>
                          <a:latin typeface="Calibri" panose="020F0502020204030204" pitchFamily="34" charset="0"/>
                          <a:ea typeface="PMingLiU" panose="02020500000000000000" pitchFamily="18" charset="-120"/>
                          <a:cs typeface="Lucida Grande"/>
                        </a:rPr>
                        <a:t> гыч 7 шагатл</a:t>
                      </a:r>
                      <a:r>
                        <a:rPr lang="en-US" sz="2400" b="1">
                          <a:effectLst/>
                          <a:latin typeface="Calibri" panose="020F0502020204030204" pitchFamily="34" charset="0"/>
                          <a:ea typeface="PMingLiU" panose="02020500000000000000" pitchFamily="18" charset="-120"/>
                          <a:cs typeface="Lucida Grande"/>
                        </a:rPr>
                        <a:t>а</a:t>
                      </a:r>
                      <a:r>
                        <a:rPr lang="en-US" sz="2400">
                          <a:effectLst/>
                          <a:latin typeface="Calibri" panose="020F0502020204030204" pitchFamily="34" charset="0"/>
                          <a:ea typeface="PMingLiU" panose="02020500000000000000" pitchFamily="18" charset="-120"/>
                          <a:cs typeface="Lucida Grande"/>
                        </a:rPr>
                        <a:t>н лект</a:t>
                      </a:r>
                      <a:r>
                        <a:rPr lang="en-US" sz="2400" b="1">
                          <a:effectLst/>
                          <a:latin typeface="Calibri" panose="020F0502020204030204" pitchFamily="34" charset="0"/>
                          <a:ea typeface="PMingLiU" panose="02020500000000000000" pitchFamily="18" charset="-120"/>
                          <a:cs typeface="Lucida Grande"/>
                        </a:rPr>
                        <a:t>е</a:t>
                      </a:r>
                      <a:r>
                        <a:rPr lang="en-US" sz="2400">
                          <a:effectLst/>
                          <a:latin typeface="Calibri" panose="020F0502020204030204" pitchFamily="34" charset="0"/>
                          <a:ea typeface="PMingLiU" panose="02020500000000000000" pitchFamily="18" charset="-120"/>
                          <a:cs typeface="Lucida Grande"/>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lnSpc>
                          <a:spcPct val="107000"/>
                        </a:lnSpc>
                      </a:pPr>
                      <a:r>
                        <a:rPr lang="en-US" sz="2400">
                          <a:effectLst/>
                          <a:latin typeface="Calibri" panose="020F0502020204030204" pitchFamily="34" charset="0"/>
                          <a:ea typeface="PMingLiU" panose="02020500000000000000" pitchFamily="18" charset="-120"/>
                          <a:cs typeface="Lucida Grande"/>
                        </a:rPr>
                        <a:t>The child leaves home at 7 o’clock.</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64178652"/>
                  </a:ext>
                </a:extLst>
              </a:tr>
              <a:tr h="474179">
                <a:tc>
                  <a:txBody>
                    <a:bodyPr/>
                    <a:lstStyle/>
                    <a:p>
                      <a:pPr algn="l">
                        <a:lnSpc>
                          <a:spcPct val="107000"/>
                        </a:lnSpc>
                      </a:pP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b="1" u="sng">
                          <a:effectLst/>
                          <a:latin typeface="Calibri" panose="020F0502020204030204" pitchFamily="34" charset="0"/>
                          <a:ea typeface="PMingLiU" panose="02020500000000000000" pitchFamily="18" charset="-120"/>
                          <a:cs typeface="Calibri" panose="020F0502020204030204" pitchFamily="34" charset="0"/>
                        </a:rPr>
                        <a:t>ӧ</a:t>
                      </a:r>
                      <a:r>
                        <a:rPr lang="en-US" sz="2400" u="sng">
                          <a:effectLst/>
                          <a:latin typeface="Calibri" panose="020F0502020204030204" pitchFamily="34" charset="0"/>
                          <a:ea typeface="PMingLiU" panose="02020500000000000000" pitchFamily="18" charset="-120"/>
                          <a:cs typeface="Calibri" panose="020F0502020204030204" pitchFamily="34" charset="0"/>
                        </a:rPr>
                        <a:t>ҥгӧ</a:t>
                      </a:r>
                      <a:r>
                        <a:rPr lang="en-US" sz="2400">
                          <a:effectLst/>
                          <a:latin typeface="Calibri" panose="020F0502020204030204" pitchFamily="34" charset="0"/>
                          <a:ea typeface="PMingLiU" panose="02020500000000000000" pitchFamily="18" charset="-120"/>
                          <a:cs typeface="Calibri" panose="020F0502020204030204" pitchFamily="34" charset="0"/>
                        </a:rPr>
                        <a:t> й</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лын ка</a:t>
                      </a:r>
                      <a:r>
                        <a:rPr lang="en-US" sz="2400" b="1">
                          <a:effectLst/>
                          <a:latin typeface="Calibri" panose="020F0502020204030204" pitchFamily="34" charset="0"/>
                          <a:ea typeface="PMingLiU" panose="02020500000000000000" pitchFamily="18" charset="-120"/>
                          <a:cs typeface="Calibri" panose="020F0502020204030204" pitchFamily="34" charset="0"/>
                        </a:rPr>
                        <a:t>я</a:t>
                      </a:r>
                      <a:r>
                        <a:rPr lang="en-US" sz="2400">
                          <a:effectLst/>
                          <a:latin typeface="Calibri" panose="020F0502020204030204" pitchFamily="34" charset="0"/>
                          <a:ea typeface="PMingLiU" panose="02020500000000000000" pitchFamily="18" charset="-120"/>
                          <a:cs typeface="Calibri" panose="020F0502020204030204" pitchFamily="34" charset="0"/>
                        </a:rPr>
                        <a:t>ш лог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(We) had to go home on foot.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42231878"/>
                  </a:ext>
                </a:extLst>
              </a:tr>
            </a:tbl>
          </a:graphicData>
        </a:graphic>
      </p:graphicFrame>
    </p:spTree>
    <p:extLst>
      <p:ext uri="{BB962C8B-B14F-4D97-AF65-F5344CB8AC3E}">
        <p14:creationId xmlns:p14="http://schemas.microsoft.com/office/powerpoint/2010/main" val="25450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26028"/>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ка</a:t>
            </a:r>
            <a:r>
              <a:rPr lang="de-AT" sz="3600" b="1" u="sng" dirty="0">
                <a:effectLst/>
                <a:latin typeface="Calibri" panose="020F0502020204030204" pitchFamily="34" charset="0"/>
                <a:ea typeface="Times New Roman" panose="02020603050405020304" pitchFamily="18" charset="0"/>
                <a:cs typeface="Calibri" panose="020F0502020204030204" pitchFamily="34" charset="0"/>
              </a:rPr>
              <a:t>я</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ш (-ем) </a:t>
            </a:r>
            <a:r>
              <a:rPr lang="en-US" sz="3600" u="sng" dirty="0">
                <a:latin typeface="Calibri" panose="020F0502020204030204" pitchFamily="34" charset="0"/>
                <a:ea typeface="PMingLiU" panose="02020500000000000000" pitchFamily="18" charset="-120"/>
                <a:cs typeface="Lucida Grande"/>
              </a:rPr>
              <a:t>‘to go’</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2" name="Table 1">
            <a:extLst>
              <a:ext uri="{FF2B5EF4-FFF2-40B4-BE49-F238E27FC236}">
                <a16:creationId xmlns:a16="http://schemas.microsoft.com/office/drawing/2014/main" id="{52AAF3F9-136F-46FF-A0CC-0D177CC4A414}"/>
              </a:ext>
            </a:extLst>
          </p:cNvPr>
          <p:cNvGraphicFramePr>
            <a:graphicFrameLocks noGrp="1"/>
          </p:cNvGraphicFramePr>
          <p:nvPr>
            <p:extLst>
              <p:ext uri="{D42A27DB-BD31-4B8C-83A1-F6EECF244321}">
                <p14:modId xmlns:p14="http://schemas.microsoft.com/office/powerpoint/2010/main" val="3133092864"/>
              </p:ext>
            </p:extLst>
          </p:nvPr>
        </p:nvGraphicFramePr>
        <p:xfrm>
          <a:off x="838200" y="2867977"/>
          <a:ext cx="10858500" cy="311658"/>
        </p:xfrm>
        <a:graphic>
          <a:graphicData uri="http://schemas.openxmlformats.org/drawingml/2006/table">
            <a:tbl>
              <a:tblPr firstRow="1" firstCol="1" bandRow="1" bandCol="1">
                <a:tableStyleId>{5940675A-B579-460E-94D1-54222C63F5DA}</a:tableStyleId>
              </a:tblPr>
              <a:tblGrid>
                <a:gridCol w="6108700">
                  <a:extLst>
                    <a:ext uri="{9D8B030D-6E8A-4147-A177-3AD203B41FA5}">
                      <a16:colId xmlns:a16="http://schemas.microsoft.com/office/drawing/2014/main" val="3827023088"/>
                    </a:ext>
                  </a:extLst>
                </a:gridCol>
                <a:gridCol w="4749800">
                  <a:extLst>
                    <a:ext uri="{9D8B030D-6E8A-4147-A177-3AD203B41FA5}">
                      <a16:colId xmlns:a16="http://schemas.microsoft.com/office/drawing/2014/main" val="3954639956"/>
                    </a:ext>
                  </a:extLst>
                </a:gridCol>
              </a:tblGrid>
              <a:tr h="0">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че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каст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те</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трыште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Салик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лӱм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пь</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се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Tonight “</a:t>
                      </a:r>
                      <a:r>
                        <a:rPr lang="en-US" sz="2000" dirty="0" err="1">
                          <a:effectLst/>
                          <a:latin typeface="Calibri" panose="020F0502020204030204" pitchFamily="34" charset="0"/>
                          <a:ea typeface="PMingLiU" panose="02020500000000000000" pitchFamily="18" charset="-120"/>
                          <a:cs typeface="Calibri" panose="020F0502020204030204" pitchFamily="34" charset="0"/>
                        </a:rPr>
                        <a:t>Salika</a:t>
                      </a:r>
                      <a:r>
                        <a:rPr lang="en-US" sz="2000" dirty="0">
                          <a:effectLst/>
                          <a:latin typeface="Calibri" panose="020F0502020204030204" pitchFamily="34" charset="0"/>
                          <a:ea typeface="PMingLiU" panose="02020500000000000000" pitchFamily="18" charset="-120"/>
                          <a:cs typeface="Calibri" panose="020F0502020204030204" pitchFamily="34" charset="0"/>
                        </a:rPr>
                        <a:t>” is playing at the theater.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5849193"/>
                  </a:ext>
                </a:extLst>
              </a:tr>
            </a:tbl>
          </a:graphicData>
        </a:graphic>
      </p:graphicFrame>
    </p:spTree>
    <p:extLst>
      <p:ext uri="{BB962C8B-B14F-4D97-AF65-F5344CB8AC3E}">
        <p14:creationId xmlns:p14="http://schemas.microsoft.com/office/powerpoint/2010/main" val="12860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06734D-1135-472B-8255-7CB78B599CAF}"/>
              </a:ext>
            </a:extLst>
          </p:cNvPr>
          <p:cNvSpPr txBox="1"/>
          <p:nvPr/>
        </p:nvSpPr>
        <p:spPr>
          <a:xfrm>
            <a:off x="9448800" y="1551860"/>
            <a:ext cx="2743200" cy="2400657"/>
          </a:xfrm>
          <a:prstGeom prst="rect">
            <a:avLst/>
          </a:prstGeom>
          <a:noFill/>
        </p:spPr>
        <p:txBody>
          <a:bodyPr wrap="square">
            <a:spAutoFit/>
          </a:bodyPr>
          <a:lstStyle/>
          <a:p>
            <a:r>
              <a:rPr lang="en-GB" sz="15000" dirty="0"/>
              <a:t>🚁</a:t>
            </a:r>
          </a:p>
        </p:txBody>
      </p:sp>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26028"/>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д</a:t>
            </a:r>
            <a:r>
              <a:rPr lang="de-AT" sz="3600" b="1" u="sng" dirty="0">
                <a:latin typeface="Calibri" panose="020F0502020204030204" pitchFamily="34" charset="0"/>
                <a:ea typeface="Times New Roman" panose="02020603050405020304" pitchFamily="18" charset="0"/>
                <a:cs typeface="Calibri" panose="020F0502020204030204" pitchFamily="34" charset="0"/>
              </a:rPr>
              <a:t>е</a:t>
            </a:r>
            <a:r>
              <a:rPr lang="de-AT" sz="3600" u="sng" dirty="0">
                <a:latin typeface="Calibri" panose="020F0502020204030204" pitchFamily="34" charset="0"/>
                <a:ea typeface="Times New Roman" panose="02020603050405020304" pitchFamily="18" charset="0"/>
                <a:cs typeface="Calibri" panose="020F0502020204030204" pitchFamily="34" charset="0"/>
              </a:rPr>
              <a:t>не </a:t>
            </a:r>
            <a:r>
              <a:rPr lang="en-US" sz="3600" u="sng" dirty="0">
                <a:latin typeface="Calibri" panose="020F0502020204030204" pitchFamily="34" charset="0"/>
                <a:ea typeface="PMingLiU" panose="02020500000000000000" pitchFamily="18" charset="-120"/>
                <a:cs typeface="Lucida Grande"/>
              </a:rPr>
              <a:t>‘with’</a:t>
            </a:r>
            <a:r>
              <a:rPr lang="mi-NZ" sz="3600" u="sng" dirty="0">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7" name="TextBox 6">
            <a:extLst>
              <a:ext uri="{FF2B5EF4-FFF2-40B4-BE49-F238E27FC236}">
                <a16:creationId xmlns:a16="http://schemas.microsoft.com/office/drawing/2014/main" id="{6F878915-EC0D-47C3-8CDF-49982EC65316}"/>
              </a:ext>
            </a:extLst>
          </p:cNvPr>
          <p:cNvSpPr txBox="1"/>
          <p:nvPr/>
        </p:nvSpPr>
        <p:spPr>
          <a:xfrm>
            <a:off x="3698875" y="5032911"/>
            <a:ext cx="1254125" cy="1323439"/>
          </a:xfrm>
          <a:prstGeom prst="rect">
            <a:avLst/>
          </a:prstGeom>
          <a:noFill/>
        </p:spPr>
        <p:txBody>
          <a:bodyPr wrap="square">
            <a:spAutoFit/>
          </a:bodyPr>
          <a:lstStyle/>
          <a:p>
            <a:r>
              <a:rPr lang="en-GB" sz="8000" dirty="0"/>
              <a:t>🚶‍♀️</a:t>
            </a:r>
          </a:p>
        </p:txBody>
      </p:sp>
      <p:sp>
        <p:nvSpPr>
          <p:cNvPr id="8" name="Speech Bubble: Rectangle with Corners Rounded 7">
            <a:extLst>
              <a:ext uri="{FF2B5EF4-FFF2-40B4-BE49-F238E27FC236}">
                <a16:creationId xmlns:a16="http://schemas.microsoft.com/office/drawing/2014/main" id="{486F9CDA-72A9-4D50-82A8-EA1C43C11BC1}"/>
              </a:ext>
            </a:extLst>
          </p:cNvPr>
          <p:cNvSpPr/>
          <p:nvPr/>
        </p:nvSpPr>
        <p:spPr>
          <a:xfrm>
            <a:off x="3686175" y="3429000"/>
            <a:ext cx="5626100" cy="1187986"/>
          </a:xfrm>
          <a:prstGeom prst="wedgeRoundRectCallout">
            <a:avLst>
              <a:gd name="adj1" fmla="val -35979"/>
              <a:gd name="adj2" fmla="val 953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mi-NZ" sz="2800" dirty="0"/>
              <a:t>Эчан д</a:t>
            </a:r>
            <a:r>
              <a:rPr lang="mi-NZ" sz="2800" b="1" dirty="0"/>
              <a:t>е</a:t>
            </a:r>
            <a:r>
              <a:rPr lang="mi-NZ" sz="2800" dirty="0"/>
              <a:t>не те</a:t>
            </a:r>
            <a:r>
              <a:rPr lang="mi-NZ" sz="2800" b="1" dirty="0"/>
              <a:t>а</a:t>
            </a:r>
            <a:r>
              <a:rPr lang="mi-NZ" sz="2800" dirty="0"/>
              <a:t>трыш ка</a:t>
            </a:r>
            <a:r>
              <a:rPr lang="mi-NZ" sz="2800" b="1" dirty="0"/>
              <a:t>е</a:t>
            </a:r>
            <a:r>
              <a:rPr lang="mi-NZ" sz="2800" dirty="0"/>
              <a:t>м.</a:t>
            </a:r>
            <a:endParaRPr lang="en-GB" sz="2800" dirty="0"/>
          </a:p>
        </p:txBody>
      </p:sp>
      <p:sp>
        <p:nvSpPr>
          <p:cNvPr id="10" name="TextBox 9">
            <a:extLst>
              <a:ext uri="{FF2B5EF4-FFF2-40B4-BE49-F238E27FC236}">
                <a16:creationId xmlns:a16="http://schemas.microsoft.com/office/drawing/2014/main" id="{3A73230F-CE6E-4E12-A82C-117DBC78071C}"/>
              </a:ext>
            </a:extLst>
          </p:cNvPr>
          <p:cNvSpPr txBox="1"/>
          <p:nvPr/>
        </p:nvSpPr>
        <p:spPr>
          <a:xfrm>
            <a:off x="9947275" y="2568149"/>
            <a:ext cx="6096000" cy="1323439"/>
          </a:xfrm>
          <a:prstGeom prst="rect">
            <a:avLst/>
          </a:prstGeom>
          <a:noFill/>
        </p:spPr>
        <p:txBody>
          <a:bodyPr wrap="square">
            <a:spAutoFit/>
          </a:bodyPr>
          <a:lstStyle/>
          <a:p>
            <a:r>
              <a:rPr lang="en-GB" sz="8000" dirty="0"/>
              <a:t>🚶‍♀️</a:t>
            </a:r>
          </a:p>
        </p:txBody>
      </p:sp>
      <p:sp>
        <p:nvSpPr>
          <p:cNvPr id="13" name="Speech Bubble: Rectangle with Corners Rounded 12">
            <a:extLst>
              <a:ext uri="{FF2B5EF4-FFF2-40B4-BE49-F238E27FC236}">
                <a16:creationId xmlns:a16="http://schemas.microsoft.com/office/drawing/2014/main" id="{F60C002D-2DB5-4BA9-B455-20B0E463EBF2}"/>
              </a:ext>
            </a:extLst>
          </p:cNvPr>
          <p:cNvSpPr/>
          <p:nvPr/>
        </p:nvSpPr>
        <p:spPr>
          <a:xfrm>
            <a:off x="3686175" y="1974156"/>
            <a:ext cx="5626100" cy="1187986"/>
          </a:xfrm>
          <a:prstGeom prst="wedgeRoundRectCallout">
            <a:avLst>
              <a:gd name="adj1" fmla="val 62807"/>
              <a:gd name="adj2" fmla="val 312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mi-NZ" sz="2800" dirty="0"/>
              <a:t>Вертол</a:t>
            </a:r>
            <a:r>
              <a:rPr lang="mi-NZ" sz="2800" b="1" dirty="0"/>
              <a:t>ё</a:t>
            </a:r>
            <a:r>
              <a:rPr lang="mi-NZ" sz="2800" dirty="0"/>
              <a:t>т д</a:t>
            </a:r>
            <a:r>
              <a:rPr lang="mi-NZ" sz="2800" b="1" dirty="0"/>
              <a:t>е</a:t>
            </a:r>
            <a:r>
              <a:rPr lang="mi-NZ" sz="2800" dirty="0"/>
              <a:t>не те</a:t>
            </a:r>
            <a:r>
              <a:rPr lang="mi-NZ" sz="2800" b="1" dirty="0"/>
              <a:t>а</a:t>
            </a:r>
            <a:r>
              <a:rPr lang="mi-NZ" sz="2800" dirty="0"/>
              <a:t>трыш ка</a:t>
            </a:r>
            <a:r>
              <a:rPr lang="mi-NZ" sz="2800" b="1" dirty="0"/>
              <a:t>е</a:t>
            </a:r>
            <a:r>
              <a:rPr lang="mi-NZ" sz="2800" dirty="0"/>
              <a:t>м.</a:t>
            </a:r>
            <a:endParaRPr lang="en-GB" sz="2800" dirty="0"/>
          </a:p>
        </p:txBody>
      </p:sp>
      <p:sp>
        <p:nvSpPr>
          <p:cNvPr id="15" name="TextBox 14">
            <a:extLst>
              <a:ext uri="{FF2B5EF4-FFF2-40B4-BE49-F238E27FC236}">
                <a16:creationId xmlns:a16="http://schemas.microsoft.com/office/drawing/2014/main" id="{743ADA98-DC9A-440F-AA78-68F346A0A87F}"/>
              </a:ext>
            </a:extLst>
          </p:cNvPr>
          <p:cNvSpPr txBox="1"/>
          <p:nvPr/>
        </p:nvSpPr>
        <p:spPr>
          <a:xfrm>
            <a:off x="-15875" y="1641432"/>
            <a:ext cx="3714750" cy="3170099"/>
          </a:xfrm>
          <a:prstGeom prst="rect">
            <a:avLst/>
          </a:prstGeom>
          <a:noFill/>
        </p:spPr>
        <p:txBody>
          <a:bodyPr wrap="square">
            <a:spAutoFit/>
          </a:bodyPr>
          <a:lstStyle/>
          <a:p>
            <a:r>
              <a:rPr lang="en-GB" sz="20000" dirty="0"/>
              <a:t>🏛️</a:t>
            </a:r>
          </a:p>
        </p:txBody>
      </p:sp>
      <p:sp>
        <p:nvSpPr>
          <p:cNvPr id="17" name="TextBox 16">
            <a:extLst>
              <a:ext uri="{FF2B5EF4-FFF2-40B4-BE49-F238E27FC236}">
                <a16:creationId xmlns:a16="http://schemas.microsoft.com/office/drawing/2014/main" id="{D5BCA7F5-D776-488B-82DE-7F550EB41442}"/>
              </a:ext>
            </a:extLst>
          </p:cNvPr>
          <p:cNvSpPr txBox="1"/>
          <p:nvPr/>
        </p:nvSpPr>
        <p:spPr>
          <a:xfrm>
            <a:off x="4681538" y="5048270"/>
            <a:ext cx="1254125" cy="1323439"/>
          </a:xfrm>
          <a:prstGeom prst="rect">
            <a:avLst/>
          </a:prstGeom>
          <a:noFill/>
        </p:spPr>
        <p:txBody>
          <a:bodyPr wrap="square">
            <a:spAutoFit/>
          </a:bodyPr>
          <a:lstStyle/>
          <a:p>
            <a:r>
              <a:rPr lang="en-GB" sz="8000" dirty="0"/>
              <a:t>🚶‍♂️</a:t>
            </a:r>
          </a:p>
        </p:txBody>
      </p:sp>
    </p:spTree>
    <p:extLst>
      <p:ext uri="{BB962C8B-B14F-4D97-AF65-F5344CB8AC3E}">
        <p14:creationId xmlns:p14="http://schemas.microsoft.com/office/powerpoint/2010/main" val="4178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animBg="1"/>
      <p:bldP spid="10" grpId="0"/>
      <p:bldP spid="13"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25</a:t>
            </a:fld>
            <a:endParaRPr lang="en-GB"/>
          </a:p>
        </p:txBody>
      </p:sp>
    </p:spTree>
    <p:extLst>
      <p:ext uri="{BB962C8B-B14F-4D97-AF65-F5344CB8AC3E}">
        <p14:creationId xmlns:p14="http://schemas.microsoft.com/office/powerpoint/2010/main" val="367668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2FA7D-7E15-443C-8AA8-4E24C059C969}"/>
              </a:ext>
            </a:extLst>
          </p:cNvPr>
          <p:cNvPicPr>
            <a:picLocks noChangeAspect="1"/>
          </p:cNvPicPr>
          <p:nvPr/>
        </p:nvPicPr>
        <p:blipFill>
          <a:blip r:embed="rId4"/>
          <a:stretch>
            <a:fillRect/>
          </a:stretch>
        </p:blipFill>
        <p:spPr>
          <a:xfrm>
            <a:off x="776287" y="214312"/>
            <a:ext cx="10639425" cy="6429375"/>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6" name="omj_07_1">
            <a:hlinkClick r:id="" action="ppaction://media"/>
            <a:extLst>
              <a:ext uri="{FF2B5EF4-FFF2-40B4-BE49-F238E27FC236}">
                <a16:creationId xmlns:a16="http://schemas.microsoft.com/office/drawing/2014/main" id="{687F0ABD-73CC-4CAA-A3E5-D31CF9FCE8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32538" y="4895624"/>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3801195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2400" b="1" dirty="0">
                <a:latin typeface="Calibri" panose="020F0502020204030204" pitchFamily="34" charset="0"/>
                <a:ea typeface="PMingLiU" panose="02020500000000000000" pitchFamily="18" charset="-120"/>
                <a:cs typeface="Calibri" panose="020F0502020204030204" pitchFamily="34" charset="0"/>
              </a:rPr>
              <a:t>14.</a:t>
            </a:r>
            <a:endParaRPr lang="en-US" sz="24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24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Ме</a:t>
            </a:r>
            <a:r>
              <a:rPr lang="en-US" dirty="0"/>
              <a:t> </a:t>
            </a:r>
            <a:r>
              <a:rPr lang="en-US" dirty="0" err="1"/>
              <a:t>рушарн</a:t>
            </a:r>
            <a:r>
              <a:rPr lang="en-US" b="1" dirty="0" err="1"/>
              <a:t>я</a:t>
            </a:r>
            <a:r>
              <a:rPr lang="en-US" dirty="0" err="1"/>
              <a:t>н</a:t>
            </a:r>
            <a:r>
              <a:rPr lang="en-US" dirty="0"/>
              <a:t> </a:t>
            </a:r>
            <a:r>
              <a:rPr lang="en-US" dirty="0" err="1"/>
              <a:t>каналтен</a:t>
            </a:r>
            <a:r>
              <a:rPr lang="en-US" b="1" dirty="0" err="1"/>
              <a:t>а</a:t>
            </a:r>
            <a:r>
              <a:rPr lang="en-US" dirty="0"/>
              <a:t>, </a:t>
            </a:r>
            <a:r>
              <a:rPr lang="en-US" dirty="0" err="1"/>
              <a:t>паш</a:t>
            </a:r>
            <a:r>
              <a:rPr lang="en-US" b="1" dirty="0" err="1"/>
              <a:t>а</a:t>
            </a:r>
            <a:r>
              <a:rPr lang="en-US" dirty="0" err="1"/>
              <a:t>ш</a:t>
            </a:r>
            <a:r>
              <a:rPr lang="en-US" dirty="0"/>
              <a:t> </a:t>
            </a:r>
            <a:r>
              <a:rPr lang="en-US" dirty="0" err="1"/>
              <a:t>огын</a:t>
            </a:r>
            <a:r>
              <a:rPr lang="en-US" b="1" dirty="0" err="1"/>
              <a:t>а</a:t>
            </a:r>
            <a:r>
              <a:rPr lang="en-US" dirty="0"/>
              <a:t> </a:t>
            </a:r>
            <a:r>
              <a:rPr lang="en-US" dirty="0" err="1"/>
              <a:t>кай</a:t>
            </a:r>
            <a:r>
              <a:rPr lang="en-US" dirty="0"/>
              <a:t>.</a:t>
            </a:r>
          </a:p>
          <a:p>
            <a:pPr marL="0" indent="0">
              <a:buNone/>
            </a:pPr>
            <a:r>
              <a:rPr lang="en-US" dirty="0" err="1"/>
              <a:t>Т</a:t>
            </a:r>
            <a:r>
              <a:rPr lang="en-US" b="1" dirty="0" err="1"/>
              <a:t>е</a:t>
            </a:r>
            <a:r>
              <a:rPr lang="en-US" dirty="0" err="1"/>
              <a:t>лым</a:t>
            </a:r>
            <a:r>
              <a:rPr lang="en-US" dirty="0"/>
              <a:t> </a:t>
            </a:r>
            <a:r>
              <a:rPr lang="en-US" dirty="0" err="1"/>
              <a:t>ешг</a:t>
            </a:r>
            <a:r>
              <a:rPr lang="en-US" b="1" dirty="0" err="1"/>
              <a:t>е</a:t>
            </a:r>
            <a:r>
              <a:rPr lang="en-US" dirty="0"/>
              <a:t> </a:t>
            </a:r>
            <a:r>
              <a:rPr lang="en-US" b="1" dirty="0" err="1"/>
              <a:t>е</a:t>
            </a:r>
            <a:r>
              <a:rPr lang="en-US" dirty="0" err="1"/>
              <a:t>че</a:t>
            </a:r>
            <a:r>
              <a:rPr lang="en-US" dirty="0"/>
              <a:t> </a:t>
            </a:r>
            <a:r>
              <a:rPr lang="en-US" dirty="0" err="1"/>
              <a:t>д</a:t>
            </a:r>
            <a:r>
              <a:rPr lang="en-US" b="1" dirty="0" err="1"/>
              <a:t>е</a:t>
            </a:r>
            <a:r>
              <a:rPr lang="en-US" dirty="0" err="1"/>
              <a:t>не</a:t>
            </a:r>
            <a:r>
              <a:rPr lang="en-US" dirty="0"/>
              <a:t> </a:t>
            </a:r>
            <a:r>
              <a:rPr lang="en-US" dirty="0" err="1"/>
              <a:t>мунчалтен</a:t>
            </a:r>
            <a:r>
              <a:rPr lang="en-US" b="1" dirty="0" err="1"/>
              <a:t>а</a:t>
            </a:r>
            <a:r>
              <a:rPr lang="en-US" dirty="0"/>
              <a:t>.</a:t>
            </a:r>
          </a:p>
          <a:p>
            <a:pPr marL="0" indent="0">
              <a:buNone/>
            </a:pPr>
            <a:r>
              <a:rPr lang="en-US" dirty="0" err="1"/>
              <a:t>Чылан</a:t>
            </a:r>
            <a:r>
              <a:rPr lang="en-US" b="1" dirty="0" err="1"/>
              <a:t>а</a:t>
            </a:r>
            <a:r>
              <a:rPr lang="en-US" dirty="0" err="1"/>
              <a:t>т</a:t>
            </a:r>
            <a:r>
              <a:rPr lang="en-US" dirty="0"/>
              <a:t> </a:t>
            </a:r>
            <a:r>
              <a:rPr lang="en-US" b="1" dirty="0" err="1"/>
              <a:t>е</a:t>
            </a:r>
            <a:r>
              <a:rPr lang="en-US" dirty="0" err="1"/>
              <a:t>че</a:t>
            </a:r>
            <a:r>
              <a:rPr lang="en-US" dirty="0"/>
              <a:t> </a:t>
            </a:r>
            <a:r>
              <a:rPr lang="en-US" dirty="0" err="1"/>
              <a:t>д</a:t>
            </a:r>
            <a:r>
              <a:rPr lang="en-US" b="1" dirty="0" err="1"/>
              <a:t>е</a:t>
            </a:r>
            <a:r>
              <a:rPr lang="en-US" dirty="0" err="1"/>
              <a:t>не</a:t>
            </a:r>
            <a:r>
              <a:rPr lang="en-US" dirty="0"/>
              <a:t> </a:t>
            </a:r>
            <a:r>
              <a:rPr lang="en-US" dirty="0" err="1"/>
              <a:t>кошт</a:t>
            </a:r>
            <a:r>
              <a:rPr lang="en-US" b="1" dirty="0" err="1"/>
              <a:t>а</a:t>
            </a:r>
            <a:r>
              <a:rPr lang="en-US" dirty="0" err="1"/>
              <a:t>ш</a:t>
            </a:r>
            <a:r>
              <a:rPr lang="en-US" dirty="0"/>
              <a:t> </a:t>
            </a:r>
            <a:r>
              <a:rPr lang="en-US" dirty="0" err="1"/>
              <a:t>йӧрат</a:t>
            </a:r>
            <a:r>
              <a:rPr lang="en-US" b="1" dirty="0" err="1"/>
              <a:t>а</a:t>
            </a:r>
            <a:r>
              <a:rPr lang="en-US" dirty="0" err="1"/>
              <a:t>т</a:t>
            </a:r>
            <a:r>
              <a:rPr lang="en-US" dirty="0"/>
              <a:t>.</a:t>
            </a:r>
          </a:p>
          <a:p>
            <a:pPr marL="0" indent="0">
              <a:buNone/>
            </a:pPr>
            <a:r>
              <a:rPr lang="en-US" dirty="0" err="1"/>
              <a:t>Лу</a:t>
            </a:r>
            <a:r>
              <a:rPr lang="en-US" dirty="0"/>
              <a:t> </a:t>
            </a:r>
            <a:r>
              <a:rPr lang="en-US" dirty="0" err="1"/>
              <a:t>шаг</a:t>
            </a:r>
            <a:r>
              <a:rPr lang="en-US" b="1" dirty="0" err="1"/>
              <a:t>а</a:t>
            </a:r>
            <a:r>
              <a:rPr lang="en-US" dirty="0" err="1"/>
              <a:t>т</a:t>
            </a:r>
            <a:r>
              <a:rPr lang="en-US" dirty="0"/>
              <a:t> </a:t>
            </a:r>
            <a:r>
              <a:rPr lang="en-US" dirty="0" err="1"/>
              <a:t>гыч</a:t>
            </a:r>
            <a:r>
              <a:rPr lang="en-US" dirty="0"/>
              <a:t> </a:t>
            </a:r>
            <a:r>
              <a:rPr lang="en-US" dirty="0" err="1"/>
              <a:t>латк</a:t>
            </a:r>
            <a:r>
              <a:rPr lang="en-US" b="1" dirty="0" err="1"/>
              <a:t>о</a:t>
            </a:r>
            <a:r>
              <a:rPr lang="en-US" dirty="0" err="1"/>
              <a:t>к</a:t>
            </a:r>
            <a:r>
              <a:rPr lang="en-US" dirty="0"/>
              <a:t> </a:t>
            </a:r>
            <a:r>
              <a:rPr lang="en-US" dirty="0" err="1"/>
              <a:t>шаг</a:t>
            </a:r>
            <a:r>
              <a:rPr lang="en-US" b="1" dirty="0" err="1"/>
              <a:t>а</a:t>
            </a:r>
            <a:r>
              <a:rPr lang="en-US" dirty="0" err="1"/>
              <a:t>т</a:t>
            </a:r>
            <a:r>
              <a:rPr lang="en-US" dirty="0"/>
              <a:t> </a:t>
            </a:r>
            <a:r>
              <a:rPr lang="en-US" dirty="0" err="1"/>
              <a:t>м</a:t>
            </a:r>
            <a:r>
              <a:rPr lang="en-US" b="1" dirty="0" err="1"/>
              <a:t>а</a:t>
            </a:r>
            <a:r>
              <a:rPr lang="en-US" dirty="0" err="1"/>
              <a:t>рте</a:t>
            </a:r>
            <a:r>
              <a:rPr lang="en-US" dirty="0"/>
              <a:t> </a:t>
            </a:r>
            <a:r>
              <a:rPr lang="en-US" dirty="0" err="1"/>
              <a:t>мунчалтен</a:t>
            </a:r>
            <a:r>
              <a:rPr lang="en-US" b="1" dirty="0" err="1"/>
              <a:t>а</a:t>
            </a:r>
            <a:r>
              <a:rPr lang="en-US" dirty="0"/>
              <a:t>.</a:t>
            </a:r>
          </a:p>
          <a:p>
            <a:pPr marL="0" indent="0">
              <a:buNone/>
            </a:pPr>
            <a:r>
              <a:rPr lang="en-US" dirty="0" err="1"/>
              <a:t>Латк</a:t>
            </a:r>
            <a:r>
              <a:rPr lang="en-US" b="1" dirty="0" err="1"/>
              <a:t>у</a:t>
            </a:r>
            <a:r>
              <a:rPr lang="en-US" dirty="0" err="1"/>
              <a:t>м</a:t>
            </a:r>
            <a:r>
              <a:rPr lang="en-US" dirty="0"/>
              <a:t> </a:t>
            </a:r>
            <a:r>
              <a:rPr lang="en-US" dirty="0" err="1"/>
              <a:t>шагатл</a:t>
            </a:r>
            <a:r>
              <a:rPr lang="en-US" b="1" dirty="0" err="1"/>
              <a:t>а</a:t>
            </a:r>
            <a:r>
              <a:rPr lang="en-US" dirty="0" err="1"/>
              <a:t>н</a:t>
            </a:r>
            <a:r>
              <a:rPr lang="en-US" dirty="0"/>
              <a:t> </a:t>
            </a:r>
            <a:r>
              <a:rPr lang="en-US" dirty="0" err="1"/>
              <a:t>м</a:t>
            </a:r>
            <a:r>
              <a:rPr lang="en-US" b="1" dirty="0" err="1"/>
              <a:t>ӧ</a:t>
            </a:r>
            <a:r>
              <a:rPr lang="en-US" dirty="0" err="1"/>
              <a:t>ҥгышкӧ</a:t>
            </a:r>
            <a:r>
              <a:rPr lang="en-US" dirty="0"/>
              <a:t> </a:t>
            </a:r>
            <a:r>
              <a:rPr lang="en-US" dirty="0" err="1"/>
              <a:t>толын</a:t>
            </a:r>
            <a:r>
              <a:rPr lang="en-US" b="1" dirty="0" err="1"/>
              <a:t>а</a:t>
            </a:r>
            <a:r>
              <a:rPr lang="en-US" dirty="0"/>
              <a:t>.</a:t>
            </a:r>
          </a:p>
          <a:p>
            <a:pPr marL="0" indent="0">
              <a:buNone/>
            </a:pPr>
            <a:r>
              <a:rPr lang="en-US" dirty="0" err="1"/>
              <a:t>Каст</a:t>
            </a:r>
            <a:r>
              <a:rPr lang="en-US" b="1" dirty="0" err="1"/>
              <a:t>е</a:t>
            </a:r>
            <a:r>
              <a:rPr lang="en-US" dirty="0" err="1"/>
              <a:t>не</a:t>
            </a:r>
            <a:r>
              <a:rPr lang="en-US" dirty="0"/>
              <a:t> </a:t>
            </a:r>
            <a:r>
              <a:rPr lang="en-US" dirty="0" err="1"/>
              <a:t>те</a:t>
            </a:r>
            <a:r>
              <a:rPr lang="en-US" b="1" dirty="0" err="1"/>
              <a:t>а</a:t>
            </a:r>
            <a:r>
              <a:rPr lang="en-US" dirty="0" err="1"/>
              <a:t>трыш</a:t>
            </a:r>
            <a:r>
              <a:rPr lang="en-US" dirty="0"/>
              <a:t> </a:t>
            </a:r>
            <a:r>
              <a:rPr lang="en-US" dirty="0" err="1"/>
              <a:t>каен</a:t>
            </a:r>
            <a:r>
              <a:rPr lang="en-US" b="1" dirty="0" err="1"/>
              <a:t>а</a:t>
            </a:r>
            <a:r>
              <a:rPr lang="en-US" dirty="0"/>
              <a:t>.</a:t>
            </a:r>
            <a:endParaRPr lang="en-GB" dirty="0"/>
          </a:p>
          <a:p>
            <a:pPr marL="0" indent="0">
              <a:buNone/>
            </a:pPr>
            <a:endParaRPr lang="en-GB" sz="3600"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omj_06_2">
            <a:hlinkClick r:id="" action="ppaction://media"/>
            <a:extLst>
              <a:ext uri="{FF2B5EF4-FFF2-40B4-BE49-F238E27FC236}">
                <a16:creationId xmlns:a16="http://schemas.microsoft.com/office/drawing/2014/main" id="{D03AC9CB-F13E-49B6-9DC6-F8928F5813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72440" y="2661444"/>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Negation of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8" name="Table 7">
            <a:extLst>
              <a:ext uri="{FF2B5EF4-FFF2-40B4-BE49-F238E27FC236}">
                <a16:creationId xmlns:a16="http://schemas.microsoft.com/office/drawing/2014/main" id="{A859E192-CA90-435F-8F6B-397035828FFB}"/>
              </a:ext>
            </a:extLst>
          </p:cNvPr>
          <p:cNvGraphicFramePr>
            <a:graphicFrameLocks noGrp="1"/>
          </p:cNvGraphicFramePr>
          <p:nvPr>
            <p:extLst>
              <p:ext uri="{D42A27DB-BD31-4B8C-83A1-F6EECF244321}">
                <p14:modId xmlns:p14="http://schemas.microsoft.com/office/powerpoint/2010/main" val="2988314239"/>
              </p:ext>
            </p:extLst>
          </p:nvPr>
        </p:nvGraphicFramePr>
        <p:xfrm>
          <a:off x="838200" y="1826399"/>
          <a:ext cx="4762500" cy="3939420"/>
        </p:xfrm>
        <a:graphic>
          <a:graphicData uri="http://schemas.openxmlformats.org/drawingml/2006/table">
            <a:tbl>
              <a:tblPr firstRow="1" firstCol="1" bandRow="1" bandCol="1"/>
              <a:tblGrid>
                <a:gridCol w="1412810">
                  <a:extLst>
                    <a:ext uri="{9D8B030D-6E8A-4147-A177-3AD203B41FA5}">
                      <a16:colId xmlns:a16="http://schemas.microsoft.com/office/drawing/2014/main" val="4057780132"/>
                    </a:ext>
                  </a:extLst>
                </a:gridCol>
                <a:gridCol w="3349690">
                  <a:extLst>
                    <a:ext uri="{9D8B030D-6E8A-4147-A177-3AD203B41FA5}">
                      <a16:colId xmlns:a16="http://schemas.microsoft.com/office/drawing/2014/main" val="804889795"/>
                    </a:ext>
                  </a:extLst>
                </a:gridCol>
              </a:tblGrid>
              <a:tr h="656570">
                <a:tc>
                  <a:txBody>
                    <a:bodyPr/>
                    <a:lstStyle/>
                    <a:p>
                      <a:pPr algn="ctr" fontAlgn="t">
                        <a:lnSpc>
                          <a:spcPct val="107000"/>
                        </a:lnSpc>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4900" b="0" i="0" u="none" strike="noStrike" dirty="0">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ом</a:t>
                      </a:r>
                      <a:endParaRPr lang="az-Cyrl-AZ"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420850"/>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от</a:t>
                      </a:r>
                      <a:endParaRPr lang="az-Cyrl-AZ"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600857"/>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ог</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 ~ ок</a:t>
                      </a:r>
                      <a:endParaRPr lang="az-Cyrl-AZ"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023239"/>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огын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 он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163706"/>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огыд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 од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37582"/>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4900" b="0" i="0" u="none" strike="noStrike">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гыт</a:t>
                      </a:r>
                      <a:endParaRPr lang="az-Cyrl-AZ" sz="4900" b="0" i="0" u="none" strike="noStrike" dirty="0">
                        <a:effectLst/>
                        <a:latin typeface="Arial" panose="020B0604020202020204" pitchFamily="34" charset="0"/>
                      </a:endParaRPr>
                    </a:p>
                  </a:txBody>
                  <a:tcPr marL="186212" marR="186212" marT="2586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203770"/>
                  </a:ext>
                </a:extLst>
              </a:tr>
            </a:tbl>
          </a:graphicData>
        </a:graphic>
      </p:graphicFrame>
      <p:sp>
        <p:nvSpPr>
          <p:cNvPr id="9" name="Content Placeholder 2">
            <a:extLst>
              <a:ext uri="{FF2B5EF4-FFF2-40B4-BE49-F238E27FC236}">
                <a16:creationId xmlns:a16="http://schemas.microsoft.com/office/drawing/2014/main" id="{33619DB1-564C-42B7-9E08-A7AA5AAE8698}"/>
              </a:ext>
            </a:extLst>
          </p:cNvPr>
          <p:cNvSpPr txBox="1">
            <a:spLocks/>
          </p:cNvSpPr>
          <p:nvPr/>
        </p:nvSpPr>
        <p:spPr>
          <a:xfrm>
            <a:off x="6096000" y="3494484"/>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connegative (~ IMP.2SG)</a:t>
            </a:r>
            <a:endParaRPr lang="en-GB" dirty="0"/>
          </a:p>
        </p:txBody>
      </p:sp>
    </p:spTree>
    <p:extLst>
      <p:ext uri="{BB962C8B-B14F-4D97-AF65-F5344CB8AC3E}">
        <p14:creationId xmlns:p14="http://schemas.microsoft.com/office/powerpoint/2010/main" val="32402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Negation of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1" name="Table 10">
            <a:extLst>
              <a:ext uri="{FF2B5EF4-FFF2-40B4-BE49-F238E27FC236}">
                <a16:creationId xmlns:a16="http://schemas.microsoft.com/office/drawing/2014/main" id="{56602BDD-98FB-4A39-B3BA-007CEAD4E609}"/>
              </a:ext>
            </a:extLst>
          </p:cNvPr>
          <p:cNvGraphicFramePr>
            <a:graphicFrameLocks noGrp="1"/>
          </p:cNvGraphicFramePr>
          <p:nvPr>
            <p:extLst>
              <p:ext uri="{D42A27DB-BD31-4B8C-83A1-F6EECF244321}">
                <p14:modId xmlns:p14="http://schemas.microsoft.com/office/powerpoint/2010/main" val="1882206206"/>
              </p:ext>
            </p:extLst>
          </p:nvPr>
        </p:nvGraphicFramePr>
        <p:xfrm>
          <a:off x="838200" y="1623489"/>
          <a:ext cx="10255991" cy="4503175"/>
        </p:xfrm>
        <a:graphic>
          <a:graphicData uri="http://schemas.openxmlformats.org/drawingml/2006/table">
            <a:tbl>
              <a:tblPr firstRow="1" firstCol="1" bandRow="1" bandCol="1"/>
              <a:tblGrid>
                <a:gridCol w="1101351">
                  <a:extLst>
                    <a:ext uri="{9D8B030D-6E8A-4147-A177-3AD203B41FA5}">
                      <a16:colId xmlns:a16="http://schemas.microsoft.com/office/drawing/2014/main" val="1020284035"/>
                    </a:ext>
                  </a:extLst>
                </a:gridCol>
                <a:gridCol w="1825432">
                  <a:extLst>
                    <a:ext uri="{9D8B030D-6E8A-4147-A177-3AD203B41FA5}">
                      <a16:colId xmlns:a16="http://schemas.microsoft.com/office/drawing/2014/main" val="1964231803"/>
                    </a:ext>
                  </a:extLst>
                </a:gridCol>
                <a:gridCol w="2308154">
                  <a:extLst>
                    <a:ext uri="{9D8B030D-6E8A-4147-A177-3AD203B41FA5}">
                      <a16:colId xmlns:a16="http://schemas.microsoft.com/office/drawing/2014/main" val="3720179860"/>
                    </a:ext>
                  </a:extLst>
                </a:gridCol>
                <a:gridCol w="2404700">
                  <a:extLst>
                    <a:ext uri="{9D8B030D-6E8A-4147-A177-3AD203B41FA5}">
                      <a16:colId xmlns:a16="http://schemas.microsoft.com/office/drawing/2014/main" val="1455762835"/>
                    </a:ext>
                  </a:extLst>
                </a:gridCol>
                <a:gridCol w="2616354">
                  <a:extLst>
                    <a:ext uri="{9D8B030D-6E8A-4147-A177-3AD203B41FA5}">
                      <a16:colId xmlns:a16="http://schemas.microsoft.com/office/drawing/2014/main" val="4019401752"/>
                    </a:ext>
                  </a:extLst>
                </a:gridCol>
              </a:tblGrid>
              <a:tr h="428852">
                <a:tc rowSpan="3">
                  <a:txBody>
                    <a:bodyPr/>
                    <a:lstStyle/>
                    <a:p>
                      <a:pPr algn="just" fontAlgn="t">
                        <a:lnSpc>
                          <a:spcPct val="107000"/>
                        </a:lnSpc>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24204" marR="124204" marT="62102" marB="6210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67882"/>
                  </a:ext>
                </a:extLst>
              </a:tr>
              <a:tr h="0">
                <a:tc vMerge="1">
                  <a:txBody>
                    <a:bodyPr/>
                    <a:lstStyle/>
                    <a:p>
                      <a:endParaRPr lang="en-GB"/>
                    </a:p>
                  </a:txBody>
                  <a:tcPr/>
                </a:tc>
                <a:tc gridSpan="2">
                  <a:txBody>
                    <a:bodyPr/>
                    <a:lstStyle/>
                    <a:p>
                      <a:pPr algn="ctr"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ву</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wait’</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07784351"/>
                  </a:ext>
                </a:extLst>
              </a:tr>
              <a:tr h="322895">
                <a:tc vMerge="1">
                  <a:txBody>
                    <a:bodyPr/>
                    <a:lstStyle/>
                    <a:p>
                      <a:endParaRPr lang="en-GB"/>
                    </a:p>
                  </a:txBody>
                  <a:tcPr/>
                </a:tc>
                <a:tc>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Positive</a:t>
                      </a:r>
                      <a:endParaRPr lang="en-US" sz="2000" b="0" i="0" u="none" strike="noStrike">
                        <a:effectLst/>
                        <a:latin typeface="Arial" panose="020B0604020202020204" pitchFamily="34" charset="0"/>
                      </a:endParaRPr>
                    </a:p>
                  </a:txBody>
                  <a:tcPr marL="93153" marR="93153" marT="1293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93153" marR="93153" marT="1293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tabLst>
                          <a:tab pos="490220" algn="ctr"/>
                        </a:tabLs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Positive</a:t>
                      </a:r>
                      <a:endParaRPr lang="en-US" sz="2000" b="0" i="0" u="none" strike="noStrike" dirty="0">
                        <a:effectLst/>
                        <a:latin typeface="Arial" panose="020B0604020202020204" pitchFamily="34" charset="0"/>
                      </a:endParaRPr>
                    </a:p>
                  </a:txBody>
                  <a:tcPr marL="93153" marR="93153" marT="1293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93153" marR="93153" marT="1293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005425"/>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ом луд.</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ом 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6808"/>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от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от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30664"/>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ог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 ~</a:t>
                      </a:r>
                      <a:endParaRPr lang="az-Cyrl-AZ" sz="2000" b="0" i="0" u="none" strike="noStrike" dirty="0">
                        <a:effectLst/>
                        <a:latin typeface="Arial" panose="020B0604020202020204" pitchFamily="34" charset="0"/>
                      </a:endParaRPr>
                    </a:p>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ок луд.</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ог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ок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33345"/>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лудын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огын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вучен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огын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530840"/>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лудыд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огыд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Те вучед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dirty="0">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огыд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2371"/>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гыт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но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гыт 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79528"/>
                  </a:ext>
                </a:extLst>
              </a:tr>
            </a:tbl>
          </a:graphicData>
        </a:graphic>
      </p:graphicFrame>
      <p:sp>
        <p:nvSpPr>
          <p:cNvPr id="13" name="Rectangle 12">
            <a:extLst>
              <a:ext uri="{FF2B5EF4-FFF2-40B4-BE49-F238E27FC236}">
                <a16:creationId xmlns:a16="http://schemas.microsoft.com/office/drawing/2014/main" id="{7A535ABB-84B7-4200-AACB-2B7FD3DFD99F}"/>
              </a:ext>
            </a:extLst>
          </p:cNvPr>
          <p:cNvSpPr/>
          <p:nvPr/>
        </p:nvSpPr>
        <p:spPr>
          <a:xfrm>
            <a:off x="3814762" y="2905123"/>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0F89793A-5C6E-45D0-8F25-78C148E20FFF}"/>
              </a:ext>
            </a:extLst>
          </p:cNvPr>
          <p:cNvSpPr/>
          <p:nvPr/>
        </p:nvSpPr>
        <p:spPr>
          <a:xfrm>
            <a:off x="3814762" y="3332124"/>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8883566D-1B1F-4194-A6A1-C4398D09AEFC}"/>
              </a:ext>
            </a:extLst>
          </p:cNvPr>
          <p:cNvSpPr/>
          <p:nvPr/>
        </p:nvSpPr>
        <p:spPr>
          <a:xfrm flipV="1">
            <a:off x="3856407" y="3767656"/>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18A121D9-BBC6-482B-9389-40FB112EF63D}"/>
              </a:ext>
            </a:extLst>
          </p:cNvPr>
          <p:cNvSpPr/>
          <p:nvPr/>
        </p:nvSpPr>
        <p:spPr>
          <a:xfrm flipV="1">
            <a:off x="3814762" y="4433982"/>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9A0D6603-B7B1-4F74-B54A-CFE2CEE66EA3}"/>
              </a:ext>
            </a:extLst>
          </p:cNvPr>
          <p:cNvSpPr/>
          <p:nvPr/>
        </p:nvSpPr>
        <p:spPr>
          <a:xfrm flipV="1">
            <a:off x="3814762" y="5092688"/>
            <a:ext cx="2109788" cy="5816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3A093A9D-6971-4002-A9AF-00A0679DD57E}"/>
              </a:ext>
            </a:extLst>
          </p:cNvPr>
          <p:cNvSpPr/>
          <p:nvPr/>
        </p:nvSpPr>
        <p:spPr>
          <a:xfrm>
            <a:off x="3814762" y="5741442"/>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0527CF7D-4FEA-4FB2-9294-CE5675123D5A}"/>
              </a:ext>
            </a:extLst>
          </p:cNvPr>
          <p:cNvSpPr/>
          <p:nvPr/>
        </p:nvSpPr>
        <p:spPr>
          <a:xfrm>
            <a:off x="8510587" y="2899818"/>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4374C598-B907-4471-AC11-E5D22DB971A3}"/>
              </a:ext>
            </a:extLst>
          </p:cNvPr>
          <p:cNvSpPr/>
          <p:nvPr/>
        </p:nvSpPr>
        <p:spPr>
          <a:xfrm>
            <a:off x="8510587" y="3326819"/>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18F1F395-E1AF-4D7A-9BFB-5A2856D08C88}"/>
              </a:ext>
            </a:extLst>
          </p:cNvPr>
          <p:cNvSpPr/>
          <p:nvPr/>
        </p:nvSpPr>
        <p:spPr>
          <a:xfrm flipV="1">
            <a:off x="8552232" y="3762351"/>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76EFB362-E487-415A-9CB1-FDDB622D5E4A}"/>
              </a:ext>
            </a:extLst>
          </p:cNvPr>
          <p:cNvSpPr/>
          <p:nvPr/>
        </p:nvSpPr>
        <p:spPr>
          <a:xfrm flipV="1">
            <a:off x="8510587" y="4430582"/>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C27C56DD-A1B3-469A-B95F-498CB1F6CCE1}"/>
              </a:ext>
            </a:extLst>
          </p:cNvPr>
          <p:cNvSpPr/>
          <p:nvPr/>
        </p:nvSpPr>
        <p:spPr>
          <a:xfrm flipV="1">
            <a:off x="8510587" y="5089288"/>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EAB74DA3-ED80-40C6-A3F3-C0ED217CB125}"/>
              </a:ext>
            </a:extLst>
          </p:cNvPr>
          <p:cNvSpPr/>
          <p:nvPr/>
        </p:nvSpPr>
        <p:spPr>
          <a:xfrm>
            <a:off x="8510587" y="5736137"/>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6482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Negation of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11" name="Table 10">
            <a:extLst>
              <a:ext uri="{FF2B5EF4-FFF2-40B4-BE49-F238E27FC236}">
                <a16:creationId xmlns:a16="http://schemas.microsoft.com/office/drawing/2014/main" id="{56602BDD-98FB-4A39-B3BA-007CEAD4E609}"/>
              </a:ext>
            </a:extLst>
          </p:cNvPr>
          <p:cNvGraphicFramePr>
            <a:graphicFrameLocks noGrp="1"/>
          </p:cNvGraphicFramePr>
          <p:nvPr/>
        </p:nvGraphicFramePr>
        <p:xfrm>
          <a:off x="838200" y="1623489"/>
          <a:ext cx="10255991" cy="4503175"/>
        </p:xfrm>
        <a:graphic>
          <a:graphicData uri="http://schemas.openxmlformats.org/drawingml/2006/table">
            <a:tbl>
              <a:tblPr firstRow="1" firstCol="1" bandRow="1" bandCol="1"/>
              <a:tblGrid>
                <a:gridCol w="1101351">
                  <a:extLst>
                    <a:ext uri="{9D8B030D-6E8A-4147-A177-3AD203B41FA5}">
                      <a16:colId xmlns:a16="http://schemas.microsoft.com/office/drawing/2014/main" val="1020284035"/>
                    </a:ext>
                  </a:extLst>
                </a:gridCol>
                <a:gridCol w="1825432">
                  <a:extLst>
                    <a:ext uri="{9D8B030D-6E8A-4147-A177-3AD203B41FA5}">
                      <a16:colId xmlns:a16="http://schemas.microsoft.com/office/drawing/2014/main" val="1964231803"/>
                    </a:ext>
                  </a:extLst>
                </a:gridCol>
                <a:gridCol w="2308154">
                  <a:extLst>
                    <a:ext uri="{9D8B030D-6E8A-4147-A177-3AD203B41FA5}">
                      <a16:colId xmlns:a16="http://schemas.microsoft.com/office/drawing/2014/main" val="3720179860"/>
                    </a:ext>
                  </a:extLst>
                </a:gridCol>
                <a:gridCol w="2404700">
                  <a:extLst>
                    <a:ext uri="{9D8B030D-6E8A-4147-A177-3AD203B41FA5}">
                      <a16:colId xmlns:a16="http://schemas.microsoft.com/office/drawing/2014/main" val="1455762835"/>
                    </a:ext>
                  </a:extLst>
                </a:gridCol>
                <a:gridCol w="2616354">
                  <a:extLst>
                    <a:ext uri="{9D8B030D-6E8A-4147-A177-3AD203B41FA5}">
                      <a16:colId xmlns:a16="http://schemas.microsoft.com/office/drawing/2014/main" val="4019401752"/>
                    </a:ext>
                  </a:extLst>
                </a:gridCol>
              </a:tblGrid>
              <a:tr h="428852">
                <a:tc rowSpan="3">
                  <a:txBody>
                    <a:bodyPr/>
                    <a:lstStyle/>
                    <a:p>
                      <a:pPr algn="just" fontAlgn="t">
                        <a:lnSpc>
                          <a:spcPct val="107000"/>
                        </a:lnSpc>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24204" marR="124204" marT="62102" marB="6210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67882"/>
                  </a:ext>
                </a:extLst>
              </a:tr>
              <a:tr h="0">
                <a:tc vMerge="1">
                  <a:txBody>
                    <a:bodyPr/>
                    <a:lstStyle/>
                    <a:p>
                      <a:endParaRPr lang="en-GB"/>
                    </a:p>
                  </a:txBody>
                  <a:tcPr/>
                </a:tc>
                <a:tc gridSpan="2">
                  <a:txBody>
                    <a:bodyPr/>
                    <a:lstStyle/>
                    <a:p>
                      <a:pPr algn="ctr"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ву</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wait’</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07784351"/>
                  </a:ext>
                </a:extLst>
              </a:tr>
              <a:tr h="322895">
                <a:tc vMerge="1">
                  <a:txBody>
                    <a:bodyPr/>
                    <a:lstStyle/>
                    <a:p>
                      <a:endParaRPr lang="en-GB"/>
                    </a:p>
                  </a:txBody>
                  <a:tcPr/>
                </a:tc>
                <a:tc>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Positive</a:t>
                      </a:r>
                      <a:endParaRPr lang="en-US" sz="2000" b="0" i="0" u="none" strike="noStrike">
                        <a:effectLst/>
                        <a:latin typeface="Arial" panose="020B0604020202020204" pitchFamily="34" charset="0"/>
                      </a:endParaRPr>
                    </a:p>
                  </a:txBody>
                  <a:tcPr marL="93153" marR="93153" marT="1293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93153" marR="93153" marT="1293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tabLst>
                          <a:tab pos="490220" algn="ctr"/>
                        </a:tabLs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Positive</a:t>
                      </a:r>
                      <a:endParaRPr lang="en-US" sz="2000" b="0" i="0" u="none" strike="noStrike" dirty="0">
                        <a:effectLst/>
                        <a:latin typeface="Arial" panose="020B0604020202020204" pitchFamily="34" charset="0"/>
                      </a:endParaRPr>
                    </a:p>
                  </a:txBody>
                  <a:tcPr marL="93153" marR="93153" marT="12938"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93153" marR="93153" marT="1293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005425"/>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ом луд.</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ом 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6808"/>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от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Тый от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30664"/>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луд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ог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 ~</a:t>
                      </a:r>
                      <a:endParaRPr lang="az-Cyrl-AZ" sz="2000" b="0" i="0" u="none" strike="noStrike" dirty="0">
                        <a:effectLst/>
                        <a:latin typeface="Arial" panose="020B0604020202020204" pitchFamily="34" charset="0"/>
                      </a:endParaRPr>
                    </a:p>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ок луд.</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ог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до ок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33345"/>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лудын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огын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вучен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огын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Ме он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530840"/>
                  </a:ext>
                </a:extLst>
              </a:tr>
              <a:tr h="633470">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лудыд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огыд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Те вучед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2000" b="0" i="0" u="none" strike="noStrike" dirty="0">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огыд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 ~</a:t>
                      </a:r>
                      <a:endParaRPr lang="az-Cyrl-AZ" sz="2000" b="0" i="0" u="none" strike="noStrike">
                        <a:effectLst/>
                        <a:latin typeface="Arial" panose="020B0604020202020204" pitchFamily="34" charset="0"/>
                      </a:endParaRPr>
                    </a:p>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Те од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2371"/>
                  </a:ext>
                </a:extLst>
              </a:tr>
              <a:tr h="422597">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гыт луд.</a:t>
                      </a:r>
                      <a:endParaRPr lang="az-Cyrl-AZ" sz="2000" b="0" i="0" u="none" strike="noStrike">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 вуч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но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гыт 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чо.</a:t>
                      </a:r>
                      <a:endParaRPr lang="az-Cyrl-AZ" sz="2000" b="0" i="0" u="none" strike="noStrike" dirty="0">
                        <a:effectLst/>
                        <a:latin typeface="Arial" panose="020B0604020202020204" pitchFamily="34" charset="0"/>
                      </a:endParaRPr>
                    </a:p>
                  </a:txBody>
                  <a:tcPr marL="93153" marR="93153" marT="1293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79528"/>
                  </a:ext>
                </a:extLst>
              </a:tr>
            </a:tbl>
          </a:graphicData>
        </a:graphic>
      </p:graphicFrame>
    </p:spTree>
    <p:extLst>
      <p:ext uri="{BB962C8B-B14F-4D97-AF65-F5344CB8AC3E}">
        <p14:creationId xmlns:p14="http://schemas.microsoft.com/office/powerpoint/2010/main" val="423390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Negation of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11" name="Table 10">
            <a:extLst>
              <a:ext uri="{FF2B5EF4-FFF2-40B4-BE49-F238E27FC236}">
                <a16:creationId xmlns:a16="http://schemas.microsoft.com/office/drawing/2014/main" id="{56602BDD-98FB-4A39-B3BA-007CEAD4E609}"/>
              </a:ext>
            </a:extLst>
          </p:cNvPr>
          <p:cNvGraphicFramePr>
            <a:graphicFrameLocks noGrp="1"/>
          </p:cNvGraphicFramePr>
          <p:nvPr>
            <p:extLst>
              <p:ext uri="{D42A27DB-BD31-4B8C-83A1-F6EECF244321}">
                <p14:modId xmlns:p14="http://schemas.microsoft.com/office/powerpoint/2010/main" val="2481951917"/>
              </p:ext>
            </p:extLst>
          </p:nvPr>
        </p:nvGraphicFramePr>
        <p:xfrm>
          <a:off x="838200" y="1623489"/>
          <a:ext cx="10255991" cy="4470476"/>
        </p:xfrm>
        <a:graphic>
          <a:graphicData uri="http://schemas.openxmlformats.org/drawingml/2006/table">
            <a:tbl>
              <a:tblPr firstRow="1" firstCol="1" bandRow="1" bandCol="1"/>
              <a:tblGrid>
                <a:gridCol w="1101351">
                  <a:extLst>
                    <a:ext uri="{9D8B030D-6E8A-4147-A177-3AD203B41FA5}">
                      <a16:colId xmlns:a16="http://schemas.microsoft.com/office/drawing/2014/main" val="1020284035"/>
                    </a:ext>
                  </a:extLst>
                </a:gridCol>
                <a:gridCol w="1825432">
                  <a:extLst>
                    <a:ext uri="{9D8B030D-6E8A-4147-A177-3AD203B41FA5}">
                      <a16:colId xmlns:a16="http://schemas.microsoft.com/office/drawing/2014/main" val="1964231803"/>
                    </a:ext>
                  </a:extLst>
                </a:gridCol>
                <a:gridCol w="2308154">
                  <a:extLst>
                    <a:ext uri="{9D8B030D-6E8A-4147-A177-3AD203B41FA5}">
                      <a16:colId xmlns:a16="http://schemas.microsoft.com/office/drawing/2014/main" val="3720179860"/>
                    </a:ext>
                  </a:extLst>
                </a:gridCol>
                <a:gridCol w="2404700">
                  <a:extLst>
                    <a:ext uri="{9D8B030D-6E8A-4147-A177-3AD203B41FA5}">
                      <a16:colId xmlns:a16="http://schemas.microsoft.com/office/drawing/2014/main" val="1455762835"/>
                    </a:ext>
                  </a:extLst>
                </a:gridCol>
                <a:gridCol w="2616354">
                  <a:extLst>
                    <a:ext uri="{9D8B030D-6E8A-4147-A177-3AD203B41FA5}">
                      <a16:colId xmlns:a16="http://schemas.microsoft.com/office/drawing/2014/main" val="4019401752"/>
                    </a:ext>
                  </a:extLst>
                </a:gridCol>
              </a:tblGrid>
              <a:tr h="328352">
                <a:tc rowSpan="3">
                  <a:txBody>
                    <a:bodyPr/>
                    <a:lstStyle/>
                    <a:p>
                      <a:pPr algn="just" fontAlgn="t">
                        <a:lnSpc>
                          <a:spcPct val="107000"/>
                        </a:lnSpc>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24204" marR="124204" marT="62102" marB="6210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67882"/>
                  </a:ext>
                </a:extLst>
              </a:tr>
              <a:tr h="195788">
                <a:tc vMerge="1">
                  <a:txBody>
                    <a:bodyPr/>
                    <a:lstStyle/>
                    <a:p>
                      <a:endParaRPr lang="en-GB"/>
                    </a:p>
                  </a:txBody>
                  <a:tcPr/>
                </a:tc>
                <a:tc gridSpan="2">
                  <a:txBody>
                    <a:bodyPr/>
                    <a:lstStyle/>
                    <a:p>
                      <a:pPr algn="ctr" fontAlgn="t">
                        <a:lnSpc>
                          <a:spcPct val="107000"/>
                        </a:lnSpc>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give’</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07784351"/>
                  </a:ext>
                </a:extLst>
              </a:tr>
              <a:tr h="245266">
                <a:tc vMerge="1">
                  <a:txBody>
                    <a:bodyPr/>
                    <a:lstStyle/>
                    <a:p>
                      <a:endParaRPr lang="en-GB"/>
                    </a:p>
                  </a:txBody>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Positive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dirty="0">
                          <a:effectLst/>
                          <a:latin typeface="Calibri" panose="020F0502020204030204" pitchFamily="34" charset="0"/>
                          <a:ea typeface="PMingLiU" panose="02020500000000000000" pitchFamily="18" charset="-120"/>
                          <a:cs typeface="Calibri" panose="020F0502020204030204" pitchFamily="34" charset="0"/>
                        </a:rPr>
                        <a:t>Negative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Positive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Negative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005425"/>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кочк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ом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пу</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ом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6808"/>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кочк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от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пу</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от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30664"/>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кочк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пу</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ог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ок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33345"/>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кочкын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пуэн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530840"/>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кочкыд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огыд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пуэд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огыд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2371"/>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гыт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пу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но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пу</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79528"/>
                  </a:ext>
                </a:extLst>
              </a:tr>
            </a:tbl>
          </a:graphicData>
        </a:graphic>
      </p:graphicFrame>
      <p:sp>
        <p:nvSpPr>
          <p:cNvPr id="6" name="Rectangle 5">
            <a:extLst>
              <a:ext uri="{FF2B5EF4-FFF2-40B4-BE49-F238E27FC236}">
                <a16:creationId xmlns:a16="http://schemas.microsoft.com/office/drawing/2014/main" id="{EC498629-EB17-4CE0-BC19-FB875154D581}"/>
              </a:ext>
            </a:extLst>
          </p:cNvPr>
          <p:cNvSpPr/>
          <p:nvPr/>
        </p:nvSpPr>
        <p:spPr>
          <a:xfrm>
            <a:off x="3814762" y="2905123"/>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CFF6AD94-D952-4C85-97BE-0E0C4610C9AC}"/>
              </a:ext>
            </a:extLst>
          </p:cNvPr>
          <p:cNvSpPr/>
          <p:nvPr/>
        </p:nvSpPr>
        <p:spPr>
          <a:xfrm>
            <a:off x="3814762" y="3332124"/>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429102C1-0A79-4112-9311-05E19602B8F3}"/>
              </a:ext>
            </a:extLst>
          </p:cNvPr>
          <p:cNvSpPr/>
          <p:nvPr/>
        </p:nvSpPr>
        <p:spPr>
          <a:xfrm flipV="1">
            <a:off x="3837357" y="3758131"/>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FC7AEBDB-1462-48E3-B08E-06F1AACA0254}"/>
              </a:ext>
            </a:extLst>
          </p:cNvPr>
          <p:cNvSpPr/>
          <p:nvPr/>
        </p:nvSpPr>
        <p:spPr>
          <a:xfrm flipV="1">
            <a:off x="3814762" y="4397787"/>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20883CD7-AB89-49D7-A9A1-9DAD8C41A2D1}"/>
              </a:ext>
            </a:extLst>
          </p:cNvPr>
          <p:cNvSpPr/>
          <p:nvPr/>
        </p:nvSpPr>
        <p:spPr>
          <a:xfrm flipV="1">
            <a:off x="3814762" y="5037443"/>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1DEC89B2-4946-4BF2-8B5E-0977FA19CE8D}"/>
              </a:ext>
            </a:extLst>
          </p:cNvPr>
          <p:cNvSpPr/>
          <p:nvPr/>
        </p:nvSpPr>
        <p:spPr>
          <a:xfrm>
            <a:off x="3814762" y="5712867"/>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0B8BDE44-E3E8-4DE8-B017-44C393CEC1FE}"/>
              </a:ext>
            </a:extLst>
          </p:cNvPr>
          <p:cNvSpPr/>
          <p:nvPr/>
        </p:nvSpPr>
        <p:spPr>
          <a:xfrm>
            <a:off x="8510587" y="2899818"/>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9B822666-9750-448B-97E7-D5284E365335}"/>
              </a:ext>
            </a:extLst>
          </p:cNvPr>
          <p:cNvSpPr/>
          <p:nvPr/>
        </p:nvSpPr>
        <p:spPr>
          <a:xfrm>
            <a:off x="8510587" y="3326819"/>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B8CE01CA-5E91-4234-98C2-5775B1BC8935}"/>
              </a:ext>
            </a:extLst>
          </p:cNvPr>
          <p:cNvSpPr/>
          <p:nvPr/>
        </p:nvSpPr>
        <p:spPr>
          <a:xfrm flipV="1">
            <a:off x="8523657" y="3762351"/>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AE8968D4-CB73-4EC1-A4A0-40F2E2A6EC1A}"/>
              </a:ext>
            </a:extLst>
          </p:cNvPr>
          <p:cNvSpPr/>
          <p:nvPr/>
        </p:nvSpPr>
        <p:spPr>
          <a:xfrm flipV="1">
            <a:off x="8510587" y="4402007"/>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0B05959-BB3D-4667-82CC-7CD9454D2BF9}"/>
              </a:ext>
            </a:extLst>
          </p:cNvPr>
          <p:cNvSpPr/>
          <p:nvPr/>
        </p:nvSpPr>
        <p:spPr>
          <a:xfrm flipV="1">
            <a:off x="8510587" y="5041663"/>
            <a:ext cx="2109788" cy="5816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D6EC74A2-91F8-4FEF-85FF-3C75366C0AE6}"/>
              </a:ext>
            </a:extLst>
          </p:cNvPr>
          <p:cNvSpPr/>
          <p:nvPr/>
        </p:nvSpPr>
        <p:spPr>
          <a:xfrm>
            <a:off x="8510587" y="5736137"/>
            <a:ext cx="2109788" cy="3333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792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Times New Roman" panose="02020603050405020304" pitchFamily="18" charset="0"/>
                <a:cs typeface="Calibri" panose="020F0502020204030204" pitchFamily="34" charset="0"/>
              </a:rPr>
              <a:t>Negation of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11" name="Table 10">
            <a:extLst>
              <a:ext uri="{FF2B5EF4-FFF2-40B4-BE49-F238E27FC236}">
                <a16:creationId xmlns:a16="http://schemas.microsoft.com/office/drawing/2014/main" id="{56602BDD-98FB-4A39-B3BA-007CEAD4E609}"/>
              </a:ext>
            </a:extLst>
          </p:cNvPr>
          <p:cNvGraphicFramePr>
            <a:graphicFrameLocks noGrp="1"/>
          </p:cNvGraphicFramePr>
          <p:nvPr>
            <p:extLst>
              <p:ext uri="{D42A27DB-BD31-4B8C-83A1-F6EECF244321}">
                <p14:modId xmlns:p14="http://schemas.microsoft.com/office/powerpoint/2010/main" val="647057055"/>
              </p:ext>
            </p:extLst>
          </p:nvPr>
        </p:nvGraphicFramePr>
        <p:xfrm>
          <a:off x="838200" y="1623489"/>
          <a:ext cx="10255991" cy="4470476"/>
        </p:xfrm>
        <a:graphic>
          <a:graphicData uri="http://schemas.openxmlformats.org/drawingml/2006/table">
            <a:tbl>
              <a:tblPr firstRow="1" firstCol="1" bandRow="1" bandCol="1"/>
              <a:tblGrid>
                <a:gridCol w="1101351">
                  <a:extLst>
                    <a:ext uri="{9D8B030D-6E8A-4147-A177-3AD203B41FA5}">
                      <a16:colId xmlns:a16="http://schemas.microsoft.com/office/drawing/2014/main" val="1020284035"/>
                    </a:ext>
                  </a:extLst>
                </a:gridCol>
                <a:gridCol w="1825432">
                  <a:extLst>
                    <a:ext uri="{9D8B030D-6E8A-4147-A177-3AD203B41FA5}">
                      <a16:colId xmlns:a16="http://schemas.microsoft.com/office/drawing/2014/main" val="1964231803"/>
                    </a:ext>
                  </a:extLst>
                </a:gridCol>
                <a:gridCol w="2308154">
                  <a:extLst>
                    <a:ext uri="{9D8B030D-6E8A-4147-A177-3AD203B41FA5}">
                      <a16:colId xmlns:a16="http://schemas.microsoft.com/office/drawing/2014/main" val="3720179860"/>
                    </a:ext>
                  </a:extLst>
                </a:gridCol>
                <a:gridCol w="2404700">
                  <a:extLst>
                    <a:ext uri="{9D8B030D-6E8A-4147-A177-3AD203B41FA5}">
                      <a16:colId xmlns:a16="http://schemas.microsoft.com/office/drawing/2014/main" val="1455762835"/>
                    </a:ext>
                  </a:extLst>
                </a:gridCol>
                <a:gridCol w="2616354">
                  <a:extLst>
                    <a:ext uri="{9D8B030D-6E8A-4147-A177-3AD203B41FA5}">
                      <a16:colId xmlns:a16="http://schemas.microsoft.com/office/drawing/2014/main" val="4019401752"/>
                    </a:ext>
                  </a:extLst>
                </a:gridCol>
              </a:tblGrid>
              <a:tr h="328352">
                <a:tc rowSpan="3">
                  <a:txBody>
                    <a:bodyPr/>
                    <a:lstStyle/>
                    <a:p>
                      <a:pPr algn="just" fontAlgn="t">
                        <a:lnSpc>
                          <a:spcPct val="107000"/>
                        </a:lnSpc>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000" b="0" i="0" u="none" strike="noStrike" dirty="0">
                        <a:effectLst/>
                        <a:latin typeface="Arial" panose="020B0604020202020204" pitchFamily="34" charset="0"/>
                      </a:endParaRPr>
                    </a:p>
                  </a:txBody>
                  <a:tcPr marL="124204" marR="124204" marT="62102" marB="62102">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2000" b="0" i="0" u="none" strike="noStrike">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67882"/>
                  </a:ext>
                </a:extLst>
              </a:tr>
              <a:tr h="195788">
                <a:tc vMerge="1">
                  <a:txBody>
                    <a:bodyPr/>
                    <a:lstStyle/>
                    <a:p>
                      <a:endParaRPr lang="en-GB"/>
                    </a:p>
                  </a:txBody>
                  <a:tcPr/>
                </a:tc>
                <a:tc gridSpan="2">
                  <a:txBody>
                    <a:bodyPr/>
                    <a:lstStyle/>
                    <a:p>
                      <a:pPr algn="ctr" fontAlgn="t">
                        <a:lnSpc>
                          <a:spcPct val="107000"/>
                        </a:lnSpc>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de-AT"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give’</a:t>
                      </a:r>
                      <a:endParaRPr lang="en-US" sz="2000" b="0" i="0" u="none" strike="noStrike" dirty="0">
                        <a:effectLst/>
                        <a:latin typeface="Arial" panose="020B0604020202020204" pitchFamily="34" charset="0"/>
                      </a:endParaRPr>
                    </a:p>
                  </a:txBody>
                  <a:tcPr marL="124204" marR="124204" marT="62102" marB="62102">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07784351"/>
                  </a:ext>
                </a:extLst>
              </a:tr>
              <a:tr h="245266">
                <a:tc vMerge="1">
                  <a:txBody>
                    <a:bodyPr/>
                    <a:lstStyle/>
                    <a:p>
                      <a:endParaRPr lang="en-GB"/>
                    </a:p>
                  </a:txBody>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Positive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dirty="0">
                          <a:effectLst/>
                          <a:latin typeface="Calibri" panose="020F0502020204030204" pitchFamily="34" charset="0"/>
                          <a:ea typeface="PMingLiU" panose="02020500000000000000" pitchFamily="18" charset="-120"/>
                          <a:cs typeface="Calibri" panose="020F0502020204030204" pitchFamily="34" charset="0"/>
                        </a:rPr>
                        <a:t>Negative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Positive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Negative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005425"/>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кочк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ом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пу</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ом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6808"/>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кочк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от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пу</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Тый от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30664"/>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кочк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коч</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пу</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ог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ок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33345"/>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кочкын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пуэн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Ме 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530840"/>
                  </a:ext>
                </a:extLst>
              </a:tr>
              <a:tr h="642275">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кочкыд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огыд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пуэд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огыд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 ~</a:t>
                      </a:r>
                      <a:endParaRPr lang="en-GB" sz="2000">
                        <a:effectLst/>
                        <a:latin typeface="Calibri" panose="020F0502020204030204" pitchFamily="34" charset="0"/>
                        <a:ea typeface="PMingLiU" panose="02020500000000000000" pitchFamily="18" charset="-120"/>
                        <a:cs typeface="Lucida Grande"/>
                      </a:endParaRPr>
                    </a:p>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Те од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пу.</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2371"/>
                  </a:ext>
                </a:extLst>
              </a:tr>
              <a:tr h="443771">
                <a:tc>
                  <a:txBody>
                    <a:bodyPr/>
                    <a:lstStyle/>
                    <a:p>
                      <a:pPr algn="ctr" fontAlgn="ctr">
                        <a:lnSpc>
                          <a:spcPct val="107000"/>
                        </a:lnSpc>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000" b="0" i="0" u="none" strike="noStrike">
                        <a:effectLst/>
                        <a:latin typeface="Arial" panose="020B0604020202020204" pitchFamily="34" charset="0"/>
                      </a:endParaRPr>
                    </a:p>
                  </a:txBody>
                  <a:tcPr marL="93153" marR="93153" marT="12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чкыт.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гыт коч.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пу</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но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пу</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79528"/>
                  </a:ext>
                </a:extLst>
              </a:tr>
            </a:tbl>
          </a:graphicData>
        </a:graphic>
      </p:graphicFrame>
    </p:spTree>
    <p:extLst>
      <p:ext uri="{BB962C8B-B14F-4D97-AF65-F5344CB8AC3E}">
        <p14:creationId xmlns:p14="http://schemas.microsoft.com/office/powerpoint/2010/main" val="397209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fontScale="92500"/>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Negation of the verb </a:t>
            </a:r>
            <a:r>
              <a:rPr lang="en-GB" sz="3600" u="sng" dirty="0" err="1">
                <a:latin typeface="Calibri" panose="020F0502020204030204" pitchFamily="34" charset="0"/>
                <a:ea typeface="Times New Roman" panose="02020603050405020304" pitchFamily="18" charset="0"/>
                <a:cs typeface="Calibri" panose="020F0502020204030204" pitchFamily="34" charset="0"/>
              </a:rPr>
              <a:t>ул</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‘to be’ in the present tense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8" name="Table 7">
            <a:extLst>
              <a:ext uri="{FF2B5EF4-FFF2-40B4-BE49-F238E27FC236}">
                <a16:creationId xmlns:a16="http://schemas.microsoft.com/office/drawing/2014/main" id="{A859E192-CA90-435F-8F6B-397035828FFB}"/>
              </a:ext>
            </a:extLst>
          </p:cNvPr>
          <p:cNvGraphicFramePr>
            <a:graphicFrameLocks noGrp="1"/>
          </p:cNvGraphicFramePr>
          <p:nvPr>
            <p:extLst>
              <p:ext uri="{D42A27DB-BD31-4B8C-83A1-F6EECF244321}">
                <p14:modId xmlns:p14="http://schemas.microsoft.com/office/powerpoint/2010/main" val="308552026"/>
              </p:ext>
            </p:extLst>
          </p:nvPr>
        </p:nvGraphicFramePr>
        <p:xfrm>
          <a:off x="838200" y="1826399"/>
          <a:ext cx="4762500" cy="3939420"/>
        </p:xfrm>
        <a:graphic>
          <a:graphicData uri="http://schemas.openxmlformats.org/drawingml/2006/table">
            <a:tbl>
              <a:tblPr firstRow="1" firstCol="1" bandRow="1" bandCol="1"/>
              <a:tblGrid>
                <a:gridCol w="1412810">
                  <a:extLst>
                    <a:ext uri="{9D8B030D-6E8A-4147-A177-3AD203B41FA5}">
                      <a16:colId xmlns:a16="http://schemas.microsoft.com/office/drawing/2014/main" val="4057780132"/>
                    </a:ext>
                  </a:extLst>
                </a:gridCol>
                <a:gridCol w="3349690">
                  <a:extLst>
                    <a:ext uri="{9D8B030D-6E8A-4147-A177-3AD203B41FA5}">
                      <a16:colId xmlns:a16="http://schemas.microsoft.com/office/drawing/2014/main" val="804889795"/>
                    </a:ext>
                  </a:extLst>
                </a:gridCol>
              </a:tblGrid>
              <a:tr h="656570">
                <a:tc>
                  <a:txBody>
                    <a:bodyPr/>
                    <a:lstStyle/>
                    <a:p>
                      <a:pPr algn="ctr" fontAlgn="t">
                        <a:lnSpc>
                          <a:spcPct val="107000"/>
                        </a:lnSpc>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3300" b="0" i="0" u="none" strike="noStrike" dirty="0">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b="1" dirty="0">
                          <a:effectLst/>
                          <a:latin typeface="Calibri" panose="020F0502020204030204" pitchFamily="34" charset="0"/>
                          <a:ea typeface="PMingLiU" panose="02020500000000000000" pitchFamily="18" charset="-120"/>
                          <a:cs typeface="Calibri" panose="020F0502020204030204" pitchFamily="34" charset="0"/>
                        </a:rPr>
                        <a:t> </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о</a:t>
                      </a:r>
                      <a:r>
                        <a:rPr lang="en-US" sz="3300" dirty="0" err="1">
                          <a:effectLst/>
                          <a:latin typeface="Calibri" panose="020F0502020204030204" pitchFamily="34" charset="0"/>
                          <a:ea typeface="PMingLiU" panose="02020500000000000000" pitchFamily="18" charset="-120"/>
                          <a:cs typeface="Calibri" panose="020F0502020204030204" pitchFamily="34" charset="0"/>
                        </a:rPr>
                        <a:t>мыл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420850"/>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300" b="0" i="0" u="none" strike="noStrike">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b="1" dirty="0">
                          <a:effectLst/>
                          <a:latin typeface="Calibri" panose="020F0502020204030204" pitchFamily="34" charset="0"/>
                          <a:ea typeface="PMingLiU" panose="02020500000000000000" pitchFamily="18" charset="-120"/>
                          <a:cs typeface="Calibri" panose="020F0502020204030204" pitchFamily="34" charset="0"/>
                        </a:rPr>
                        <a:t> </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о</a:t>
                      </a:r>
                      <a:r>
                        <a:rPr lang="en-US" sz="3300" dirty="0" err="1">
                          <a:effectLst/>
                          <a:latin typeface="Calibri" panose="020F0502020204030204" pitchFamily="34" charset="0"/>
                          <a:ea typeface="PMingLiU" panose="02020500000000000000" pitchFamily="18" charset="-120"/>
                          <a:cs typeface="Calibri" panose="020F0502020204030204" pitchFamily="34" charset="0"/>
                        </a:rPr>
                        <a:t>тыл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600857"/>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300" b="0" i="0" u="none" strike="noStrike">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b="1" dirty="0">
                          <a:effectLst/>
                          <a:latin typeface="Calibri" panose="020F0502020204030204" pitchFamily="34" charset="0"/>
                          <a:ea typeface="PMingLiU" panose="02020500000000000000" pitchFamily="18" charset="-120"/>
                          <a:cs typeface="Calibri" panose="020F0502020204030204" pitchFamily="34" charset="0"/>
                        </a:rPr>
                        <a:t> </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о</a:t>
                      </a:r>
                      <a:r>
                        <a:rPr lang="en-US" sz="3300" dirty="0" err="1">
                          <a:effectLst/>
                          <a:latin typeface="Calibri" panose="020F0502020204030204" pitchFamily="34" charset="0"/>
                          <a:ea typeface="PMingLiU" panose="02020500000000000000" pitchFamily="18" charset="-120"/>
                          <a:cs typeface="Calibri" panose="020F0502020204030204" pitchFamily="34" charset="0"/>
                        </a:rPr>
                        <a:t>гыл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023239"/>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300" b="0" i="0" u="none" strike="noStrike">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огын</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a:t>
                      </a:r>
                      <a:r>
                        <a:rPr lang="en-US" sz="3300" dirty="0">
                          <a:effectLst/>
                          <a:latin typeface="Calibri" panose="020F0502020204030204" pitchFamily="34" charset="0"/>
                          <a:ea typeface="PMingLiU" panose="02020500000000000000" pitchFamily="18" charset="-120"/>
                          <a:cs typeface="Calibri" panose="020F0502020204030204" pitchFamily="34" charset="0"/>
                        </a:rPr>
                        <a:t> ~ </a:t>
                      </a:r>
                      <a:r>
                        <a:rPr lang="en-US" sz="3300" dirty="0" err="1">
                          <a:effectLst/>
                          <a:latin typeface="Calibri" panose="020F0502020204030204" pitchFamily="34" charset="0"/>
                          <a:ea typeface="PMingLiU" panose="02020500000000000000" pitchFamily="18" charset="-120"/>
                          <a:cs typeface="Calibri" panose="020F0502020204030204" pitchFamily="34" charset="0"/>
                        </a:rPr>
                        <a:t>он</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163706"/>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300" b="0" i="0" u="none" strike="noStrike">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r>
                        <a:rPr lang="en-US" sz="3300" dirty="0">
                          <a:effectLst/>
                          <a:latin typeface="Calibri" panose="020F0502020204030204" pitchFamily="34" charset="0"/>
                          <a:ea typeface="PMingLiU" panose="02020500000000000000" pitchFamily="18" charset="-120"/>
                          <a:cs typeface="Calibri" panose="020F0502020204030204" pitchFamily="34" charset="0"/>
                        </a:rPr>
                        <a:t> </a:t>
                      </a:r>
                      <a:r>
                        <a:rPr lang="en-US" sz="33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a:t>
                      </a:r>
                      <a:r>
                        <a:rPr lang="en-US" sz="3300" dirty="0">
                          <a:effectLst/>
                          <a:latin typeface="Calibri" panose="020F0502020204030204" pitchFamily="34" charset="0"/>
                          <a:ea typeface="PMingLiU" panose="02020500000000000000" pitchFamily="18" charset="-120"/>
                          <a:cs typeface="Calibri" panose="020F0502020204030204" pitchFamily="34" charset="0"/>
                        </a:rPr>
                        <a:t> ~ </a:t>
                      </a:r>
                      <a:r>
                        <a:rPr lang="en-US" sz="3300" dirty="0" err="1">
                          <a:effectLst/>
                          <a:latin typeface="Calibri" panose="020F0502020204030204" pitchFamily="34" charset="0"/>
                          <a:ea typeface="PMingLiU" panose="02020500000000000000" pitchFamily="18" charset="-120"/>
                          <a:cs typeface="Calibri" panose="020F0502020204030204" pitchFamily="34" charset="0"/>
                        </a:rPr>
                        <a:t>од</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а</a:t>
                      </a:r>
                      <a:r>
                        <a:rPr lang="en-US" sz="33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337582"/>
                  </a:ext>
                </a:extLst>
              </a:tr>
              <a:tr h="656570">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300" b="0" i="0" u="none" strike="noStrike">
                        <a:effectLst/>
                        <a:latin typeface="Arial" panose="020B0604020202020204" pitchFamily="34" charset="0"/>
                      </a:endParaRPr>
                    </a:p>
                  </a:txBody>
                  <a:tcPr marL="186212" marR="186212" marT="2586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pPr>
                      <a:r>
                        <a:rPr lang="en-US" sz="3300" b="1" dirty="0">
                          <a:effectLst/>
                          <a:latin typeface="Calibri" panose="020F0502020204030204" pitchFamily="34" charset="0"/>
                          <a:ea typeface="PMingLiU" panose="02020500000000000000" pitchFamily="18" charset="-120"/>
                          <a:cs typeface="Calibri" panose="020F0502020204030204" pitchFamily="34" charset="0"/>
                        </a:rPr>
                        <a:t> </a:t>
                      </a:r>
                      <a:r>
                        <a:rPr lang="en-US" sz="3300" b="1" dirty="0" err="1">
                          <a:effectLst/>
                          <a:latin typeface="Calibri" panose="020F0502020204030204" pitchFamily="34" charset="0"/>
                          <a:ea typeface="PMingLiU" panose="02020500000000000000" pitchFamily="18" charset="-120"/>
                          <a:cs typeface="Calibri" panose="020F0502020204030204" pitchFamily="34" charset="0"/>
                        </a:rPr>
                        <a:t>о</a:t>
                      </a:r>
                      <a:r>
                        <a:rPr lang="en-US" sz="3300" dirty="0" err="1">
                          <a:effectLst/>
                          <a:latin typeface="Calibri" panose="020F0502020204030204" pitchFamily="34" charset="0"/>
                          <a:ea typeface="PMingLiU" panose="02020500000000000000" pitchFamily="18" charset="-120"/>
                          <a:cs typeface="Calibri" panose="020F0502020204030204" pitchFamily="34" charset="0"/>
                        </a:rPr>
                        <a:t>гытыл</a:t>
                      </a:r>
                      <a:endParaRPr lang="en-GB" sz="33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203770"/>
                  </a:ext>
                </a:extLst>
              </a:tr>
            </a:tbl>
          </a:graphicData>
        </a:graphic>
      </p:graphicFrame>
      <p:sp>
        <p:nvSpPr>
          <p:cNvPr id="9" name="Content Placeholder 2">
            <a:extLst>
              <a:ext uri="{FF2B5EF4-FFF2-40B4-BE49-F238E27FC236}">
                <a16:creationId xmlns:a16="http://schemas.microsoft.com/office/drawing/2014/main" id="{33619DB1-564C-42B7-9E08-A7AA5AAE8698}"/>
              </a:ext>
            </a:extLst>
          </p:cNvPr>
          <p:cNvSpPr txBox="1">
            <a:spLocks/>
          </p:cNvSpPr>
          <p:nvPr/>
        </p:nvSpPr>
        <p:spPr>
          <a:xfrm>
            <a:off x="5816602" y="1826399"/>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 ом ул</a:t>
            </a:r>
            <a:endParaRPr lang="en-GB" dirty="0"/>
          </a:p>
        </p:txBody>
      </p:sp>
      <p:sp>
        <p:nvSpPr>
          <p:cNvPr id="7" name="Content Placeholder 2">
            <a:extLst>
              <a:ext uri="{FF2B5EF4-FFF2-40B4-BE49-F238E27FC236}">
                <a16:creationId xmlns:a16="http://schemas.microsoft.com/office/drawing/2014/main" id="{B14D0477-9E7E-4A9D-9228-2F24B47028BA}"/>
              </a:ext>
            </a:extLst>
          </p:cNvPr>
          <p:cNvSpPr txBox="1">
            <a:spLocks/>
          </p:cNvSpPr>
          <p:nvPr/>
        </p:nvSpPr>
        <p:spPr>
          <a:xfrm>
            <a:off x="5816602" y="2515801"/>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 от ул</a:t>
            </a:r>
            <a:endParaRPr lang="en-GB" dirty="0"/>
          </a:p>
        </p:txBody>
      </p:sp>
      <p:sp>
        <p:nvSpPr>
          <p:cNvPr id="10" name="Content Placeholder 2">
            <a:extLst>
              <a:ext uri="{FF2B5EF4-FFF2-40B4-BE49-F238E27FC236}">
                <a16:creationId xmlns:a16="http://schemas.microsoft.com/office/drawing/2014/main" id="{900B0747-6001-45D5-9F21-91B61D281923}"/>
              </a:ext>
            </a:extLst>
          </p:cNvPr>
          <p:cNvSpPr txBox="1">
            <a:spLocks/>
          </p:cNvSpPr>
          <p:nvPr/>
        </p:nvSpPr>
        <p:spPr>
          <a:xfrm>
            <a:off x="5816602" y="3143423"/>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 ок ул</a:t>
            </a:r>
            <a:endParaRPr lang="en-GB" dirty="0"/>
          </a:p>
        </p:txBody>
      </p:sp>
      <p:sp>
        <p:nvSpPr>
          <p:cNvPr id="11" name="Content Placeholder 2">
            <a:extLst>
              <a:ext uri="{FF2B5EF4-FFF2-40B4-BE49-F238E27FC236}">
                <a16:creationId xmlns:a16="http://schemas.microsoft.com/office/drawing/2014/main" id="{6500A14E-48CC-410E-9CF8-6EC7CC0FFCE4}"/>
              </a:ext>
            </a:extLst>
          </p:cNvPr>
          <p:cNvSpPr txBox="1">
            <a:spLocks/>
          </p:cNvSpPr>
          <p:nvPr/>
        </p:nvSpPr>
        <p:spPr>
          <a:xfrm>
            <a:off x="5867400" y="3832826"/>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&lt; огын</a:t>
            </a:r>
            <a:r>
              <a:rPr lang="de-AT" b="1" dirty="0"/>
              <a:t>а</a:t>
            </a:r>
            <a:r>
              <a:rPr lang="de-AT" dirty="0"/>
              <a:t> ул ~ он</a:t>
            </a:r>
            <a:r>
              <a:rPr lang="de-AT" b="1" dirty="0"/>
              <a:t>а</a:t>
            </a:r>
            <a:r>
              <a:rPr lang="de-AT" dirty="0"/>
              <a:t> ул</a:t>
            </a:r>
            <a:endParaRPr lang="en-GB" dirty="0"/>
          </a:p>
        </p:txBody>
      </p:sp>
      <p:sp>
        <p:nvSpPr>
          <p:cNvPr id="12" name="Content Placeholder 2">
            <a:extLst>
              <a:ext uri="{FF2B5EF4-FFF2-40B4-BE49-F238E27FC236}">
                <a16:creationId xmlns:a16="http://schemas.microsoft.com/office/drawing/2014/main" id="{FE41B711-720A-4140-9F37-265D3569786F}"/>
              </a:ext>
            </a:extLst>
          </p:cNvPr>
          <p:cNvSpPr txBox="1">
            <a:spLocks/>
          </p:cNvSpPr>
          <p:nvPr/>
        </p:nvSpPr>
        <p:spPr>
          <a:xfrm>
            <a:off x="5816602" y="4460448"/>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 огыд</a:t>
            </a:r>
            <a:r>
              <a:rPr lang="de-AT" b="1" dirty="0"/>
              <a:t>а</a:t>
            </a:r>
            <a:r>
              <a:rPr lang="de-AT" dirty="0"/>
              <a:t> ул ~ од</a:t>
            </a:r>
            <a:r>
              <a:rPr lang="de-AT" b="1" dirty="0"/>
              <a:t>а</a:t>
            </a:r>
            <a:r>
              <a:rPr lang="de-AT" dirty="0"/>
              <a:t> ул</a:t>
            </a:r>
            <a:endParaRPr lang="en-GB" dirty="0"/>
          </a:p>
        </p:txBody>
      </p:sp>
      <p:sp>
        <p:nvSpPr>
          <p:cNvPr id="13" name="Content Placeholder 2">
            <a:extLst>
              <a:ext uri="{FF2B5EF4-FFF2-40B4-BE49-F238E27FC236}">
                <a16:creationId xmlns:a16="http://schemas.microsoft.com/office/drawing/2014/main" id="{237FB40D-0DA5-48BE-96BF-A95E7A9474D1}"/>
              </a:ext>
            </a:extLst>
          </p:cNvPr>
          <p:cNvSpPr txBox="1">
            <a:spLocks/>
          </p:cNvSpPr>
          <p:nvPr/>
        </p:nvSpPr>
        <p:spPr>
          <a:xfrm>
            <a:off x="5816602" y="5149850"/>
            <a:ext cx="4114800" cy="6032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&lt; </a:t>
            </a:r>
            <a:r>
              <a:rPr lang="de-AT" b="1" dirty="0"/>
              <a:t>о</a:t>
            </a:r>
            <a:r>
              <a:rPr lang="de-AT" dirty="0"/>
              <a:t>гыт ул</a:t>
            </a:r>
            <a:endParaRPr lang="en-GB" dirty="0"/>
          </a:p>
        </p:txBody>
      </p:sp>
    </p:spTree>
    <p:extLst>
      <p:ext uri="{BB962C8B-B14F-4D97-AF65-F5344CB8AC3E}">
        <p14:creationId xmlns:p14="http://schemas.microsoft.com/office/powerpoint/2010/main" val="38932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Words>
  <Application>Microsoft Office PowerPoint</Application>
  <PresentationFormat>Widescreen</PresentationFormat>
  <Paragraphs>531</Paragraphs>
  <Slides>28</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Chapter 07</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07</dc:title>
  <dc:creator>Jeremy Bradley</dc:creator>
  <cp:lastModifiedBy>Jeremy moss Bradley</cp:lastModifiedBy>
  <cp:revision>15</cp:revision>
  <dcterms:created xsi:type="dcterms:W3CDTF">2020-12-10T22:31:22Z</dcterms:created>
  <dcterms:modified xsi:type="dcterms:W3CDTF">2024-03-15T13:52:12Z</dcterms:modified>
</cp:coreProperties>
</file>