
<file path=[Content_Types].xml><?xml version="1.0" encoding="utf-8"?>
<Types xmlns="http://schemas.openxmlformats.org/package/2006/content-types">
  <Default Extension="emf" ContentType="image/x-emf"/>
  <Default Extension="jpeg" ContentType="image/jpeg"/>
  <Default Extension="mp3" ContentType="audio/m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83" r:id="rId2"/>
    <p:sldId id="761" r:id="rId3"/>
    <p:sldId id="596" r:id="rId4"/>
    <p:sldId id="595" r:id="rId5"/>
    <p:sldId id="631" r:id="rId6"/>
    <p:sldId id="632" r:id="rId7"/>
    <p:sldId id="634" r:id="rId8"/>
    <p:sldId id="635" r:id="rId9"/>
    <p:sldId id="636" r:id="rId10"/>
    <p:sldId id="637" r:id="rId11"/>
    <p:sldId id="638" r:id="rId12"/>
    <p:sldId id="639" r:id="rId13"/>
    <p:sldId id="652" r:id="rId14"/>
    <p:sldId id="641" r:id="rId15"/>
    <p:sldId id="640" r:id="rId16"/>
    <p:sldId id="642" r:id="rId17"/>
    <p:sldId id="643" r:id="rId18"/>
    <p:sldId id="644" r:id="rId19"/>
    <p:sldId id="645" r:id="rId20"/>
    <p:sldId id="646" r:id="rId21"/>
    <p:sldId id="647" r:id="rId22"/>
    <p:sldId id="648" r:id="rId23"/>
    <p:sldId id="649" r:id="rId24"/>
    <p:sldId id="650" r:id="rId25"/>
    <p:sldId id="651" r:id="rId26"/>
    <p:sldId id="653" r:id="rId27"/>
    <p:sldId id="654" r:id="rId28"/>
    <p:sldId id="655" r:id="rId29"/>
    <p:sldId id="65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86359" autoAdjust="0"/>
  </p:normalViewPr>
  <p:slideViewPr>
    <p:cSldViewPr snapToGrid="0">
      <p:cViewPr varScale="1">
        <p:scale>
          <a:sx n="92" d="100"/>
          <a:sy n="92" d="100"/>
        </p:scale>
        <p:origin x="450" y="78"/>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5</a:t>
            </a:fld>
            <a:endParaRPr lang="en-GB"/>
          </a:p>
        </p:txBody>
      </p:sp>
    </p:spTree>
    <p:extLst>
      <p:ext uri="{BB962C8B-B14F-4D97-AF65-F5344CB8AC3E}">
        <p14:creationId xmlns:p14="http://schemas.microsoft.com/office/powerpoint/2010/main" val="329898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9</a:t>
            </a:fld>
            <a:endParaRPr lang="en-GB"/>
          </a:p>
        </p:txBody>
      </p:sp>
    </p:spTree>
    <p:extLst>
      <p:ext uri="{BB962C8B-B14F-4D97-AF65-F5344CB8AC3E}">
        <p14:creationId xmlns:p14="http://schemas.microsoft.com/office/powerpoint/2010/main" val="2157198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13</a:t>
            </a:fld>
            <a:endParaRPr lang="en-GB"/>
          </a:p>
        </p:txBody>
      </p:sp>
    </p:spTree>
    <p:extLst>
      <p:ext uri="{BB962C8B-B14F-4D97-AF65-F5344CB8AC3E}">
        <p14:creationId xmlns:p14="http://schemas.microsoft.com/office/powerpoint/2010/main" val="414193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14</a:t>
            </a:fld>
            <a:endParaRPr lang="en-GB"/>
          </a:p>
        </p:txBody>
      </p:sp>
    </p:spTree>
    <p:extLst>
      <p:ext uri="{BB962C8B-B14F-4D97-AF65-F5344CB8AC3E}">
        <p14:creationId xmlns:p14="http://schemas.microsoft.com/office/powerpoint/2010/main" val="4221212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15</a:t>
            </a:fld>
            <a:endParaRPr lang="en-GB"/>
          </a:p>
        </p:txBody>
      </p:sp>
    </p:spTree>
    <p:extLst>
      <p:ext uri="{BB962C8B-B14F-4D97-AF65-F5344CB8AC3E}">
        <p14:creationId xmlns:p14="http://schemas.microsoft.com/office/powerpoint/2010/main" val="2526818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16</a:t>
            </a:fld>
            <a:endParaRPr lang="en-GB"/>
          </a:p>
        </p:txBody>
      </p:sp>
    </p:spTree>
    <p:extLst>
      <p:ext uri="{BB962C8B-B14F-4D97-AF65-F5344CB8AC3E}">
        <p14:creationId xmlns:p14="http://schemas.microsoft.com/office/powerpoint/2010/main" val="3906024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EDC54EBC-0B0C-494D-8B86-645D8C9E9C03}"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88BEB0AC-F304-45FD-87A0-4957EAFD8267}"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CE59817A-9519-4EFD-931B-130066AF25F4}"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F4B077DD-C25A-48F2-945A-2C24A8A5E76E}"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8A672FF1-6EAE-476A-AEF0-5E402CF9EAF7}"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EB9D6E48-6198-4024-9209-918BE59DAEA8}"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06</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41F82E84-753B-4177-81A1-1D36E2DE3693}"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06</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DAAA9615-0892-4A9A-B7AD-5D1D4DD72749}"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B5CFC2F5-3394-4ADE-8AE4-5320A667D13E}"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06</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B9D464DC-8D78-4498-96E7-0817BA090EFD}"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06</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78002C99-410F-4BE6-8885-491A7261F435}"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06</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83B42-56DA-4D18-A03F-EF568F65AD3C}"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06</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microsoft.com/office/2007/relationships/media" Target="../media/media1.mp3"/><Relationship Id="rId1" Type="http://schemas.openxmlformats.org/officeDocument/2006/relationships/audio" Target="NULL"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p3"/><Relationship Id="rId1" Type="http://schemas.microsoft.com/office/2007/relationships/media" Target="../media/media2.mp3"/><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Chapter 06</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a:t>
            </a:r>
            <a:r>
              <a:rPr lang="en-IE" sz="1100">
                <a:solidFill>
                  <a:schemeClr val="bg1">
                    <a:lumMod val="75000"/>
                  </a:schemeClr>
                </a:solidFill>
              </a:rPr>
              <a:t>18 January 2024</a:t>
            </a:r>
            <a:endParaRPr lang="en-IE" sz="1100" dirty="0">
              <a:solidFill>
                <a:schemeClr val="bg1">
                  <a:lumMod val="75000"/>
                </a:schemeClr>
              </a:solidFill>
            </a:endParaRP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 -C,</a:t>
            </a:r>
            <a:r>
              <a:rPr lang="mi-NZ" sz="2400" b="1" dirty="0"/>
              <a:t> -у, -ӱ, 2Pl: -за ~ -са</a:t>
            </a:r>
            <a:r>
              <a:rPr lang="de-AT" sz="2400" b="1" dirty="0"/>
              <a:t> (unstressed!)</a:t>
            </a:r>
            <a:endParaRPr lang="mi-NZ" sz="2400" b="1" dirty="0"/>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 </a:t>
            </a:r>
            <a:r>
              <a:rPr lang="en-US" sz="2400" dirty="0">
                <a:latin typeface="Calibri" panose="020F0502020204030204" pitchFamily="34" charset="0"/>
                <a:ea typeface="PMingLiU" panose="02020500000000000000" pitchFamily="18" charset="-120"/>
                <a:cs typeface="Calibri" panose="020F0502020204030204" pitchFamily="34" charset="0"/>
              </a:rPr>
              <a:t>‘to come’</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a:t>
            </a:r>
            <a:r>
              <a:rPr lang="mi-NZ" sz="2400" b="1" dirty="0">
                <a:latin typeface="Calibri" panose="020F0502020204030204" pitchFamily="34" charset="0"/>
                <a:ea typeface="PMingLiU" panose="02020500000000000000" pitchFamily="18" charset="-120"/>
                <a:cs typeface="Calibri" panose="020F0502020204030204" pitchFamily="34" charset="0"/>
              </a:rPr>
              <a:t>о</a:t>
            </a:r>
            <a:r>
              <a:rPr lang="mi-NZ" sz="2400" dirty="0">
                <a:latin typeface="Calibri" panose="020F0502020204030204" pitchFamily="34" charset="0"/>
                <a:ea typeface="PMingLiU" panose="02020500000000000000" pitchFamily="18" charset="-120"/>
                <a:cs typeface="Calibri" panose="020F0502020204030204" pitchFamily="34" charset="0"/>
              </a:rPr>
              <a:t>лза!</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луд- </a:t>
            </a:r>
            <a:r>
              <a:rPr lang="en-US" sz="2400" dirty="0">
                <a:latin typeface="Calibri" panose="020F0502020204030204" pitchFamily="34" charset="0"/>
                <a:ea typeface="PMingLiU" panose="02020500000000000000" pitchFamily="18" charset="-120"/>
                <a:cs typeface="Calibri" panose="020F0502020204030204" pitchFamily="34" charset="0"/>
              </a:rPr>
              <a:t>‘to read’</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a:t>
            </a:r>
            <a:r>
              <a:rPr lang="mi-NZ" sz="2400" b="1" dirty="0">
                <a:latin typeface="Calibri" panose="020F0502020204030204" pitchFamily="34" charset="0"/>
                <a:ea typeface="PMingLiU" panose="02020500000000000000" pitchFamily="18" charset="-120"/>
                <a:cs typeface="Calibri" panose="020F0502020204030204" pitchFamily="34" charset="0"/>
              </a:rPr>
              <a:t>у</a:t>
            </a:r>
            <a:r>
              <a:rPr lang="mi-NZ" sz="2400" dirty="0">
                <a:latin typeface="Calibri" panose="020F0502020204030204" pitchFamily="34" charset="0"/>
                <a:ea typeface="PMingLiU" panose="02020500000000000000" pitchFamily="18" charset="-120"/>
                <a:cs typeface="Calibri" panose="020F0502020204030204" pitchFamily="34" charset="0"/>
              </a:rPr>
              <a:t>дса!</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лий- </a:t>
            </a:r>
            <a:r>
              <a:rPr lang="en-US" sz="2400" dirty="0">
                <a:latin typeface="Calibri" panose="020F0502020204030204" pitchFamily="34" charset="0"/>
                <a:ea typeface="PMingLiU" panose="02020500000000000000" pitchFamily="18" charset="-120"/>
                <a:cs typeface="Calibri" panose="020F0502020204030204" pitchFamily="34" charset="0"/>
              </a:rPr>
              <a:t>‘to be(come)’</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a:t>
            </a:r>
            <a:r>
              <a:rPr lang="mi-NZ" sz="2400" b="1" dirty="0">
                <a:latin typeface="Calibri" panose="020F0502020204030204" pitchFamily="34" charset="0"/>
                <a:ea typeface="PMingLiU" panose="02020500000000000000" pitchFamily="18" charset="-120"/>
                <a:cs typeface="Calibri" panose="020F0502020204030204" pitchFamily="34" charset="0"/>
              </a:rPr>
              <a:t>и</a:t>
            </a:r>
            <a:r>
              <a:rPr lang="mi-NZ" sz="2400" dirty="0">
                <a:latin typeface="Calibri" panose="020F0502020204030204" pitchFamily="34" charset="0"/>
                <a:ea typeface="PMingLiU" panose="02020500000000000000" pitchFamily="18" charset="-120"/>
                <a:cs typeface="Calibri" panose="020F0502020204030204" pitchFamily="34" charset="0"/>
              </a:rPr>
              <a:t>йза!</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й</a:t>
            </a:r>
            <a:r>
              <a:rPr lang="mi-NZ" sz="2400" dirty="0">
                <a:latin typeface="Calibri" panose="020F0502020204030204" pitchFamily="34" charset="0"/>
                <a:ea typeface="PMingLiU" panose="02020500000000000000" pitchFamily="18" charset="-120"/>
                <a:cs typeface="Calibri" panose="020F0502020204030204" pitchFamily="34" charset="0"/>
              </a:rPr>
              <a:t>ӱ</a:t>
            </a:r>
            <a:r>
              <a:rPr lang="de-AT" sz="2400" dirty="0">
                <a:latin typeface="Calibri" panose="020F0502020204030204" pitchFamily="34" charset="0"/>
                <a:ea typeface="PMingLiU" panose="02020500000000000000" pitchFamily="18" charset="-120"/>
                <a:cs typeface="Calibri" panose="020F0502020204030204" pitchFamily="34" charset="0"/>
              </a:rPr>
              <a:t>- </a:t>
            </a:r>
            <a:r>
              <a:rPr lang="en-US" sz="2400" dirty="0">
                <a:latin typeface="Calibri" panose="020F0502020204030204" pitchFamily="34" charset="0"/>
                <a:ea typeface="PMingLiU" panose="02020500000000000000" pitchFamily="18" charset="-120"/>
                <a:cs typeface="Calibri" panose="020F0502020204030204" pitchFamily="34" charset="0"/>
              </a:rPr>
              <a:t>‘to drink’</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й</a:t>
            </a:r>
            <a:r>
              <a:rPr lang="mi-NZ" sz="2400" b="1" dirty="0">
                <a:latin typeface="Calibri" panose="020F0502020204030204" pitchFamily="34" charset="0"/>
                <a:ea typeface="PMingLiU" panose="02020500000000000000" pitchFamily="18" charset="-120"/>
                <a:cs typeface="Calibri" panose="020F0502020204030204" pitchFamily="34" charset="0"/>
              </a:rPr>
              <a:t>ӱ</a:t>
            </a:r>
            <a:r>
              <a:rPr lang="mi-NZ" sz="2400" dirty="0">
                <a:latin typeface="Calibri" panose="020F0502020204030204" pitchFamily="34" charset="0"/>
                <a:ea typeface="PMingLiU" panose="02020500000000000000" pitchFamily="18" charset="-120"/>
                <a:cs typeface="Calibri" panose="020F0502020204030204" pitchFamily="34" charset="0"/>
              </a:rPr>
              <a:t>за!</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шу- </a:t>
            </a:r>
            <a:r>
              <a:rPr lang="en-US" sz="2400" dirty="0">
                <a:latin typeface="Calibri" panose="020F0502020204030204" pitchFamily="34" charset="0"/>
                <a:ea typeface="PMingLiU" panose="02020500000000000000" pitchFamily="18" charset="-120"/>
                <a:cs typeface="Calibri" panose="020F0502020204030204" pitchFamily="34" charset="0"/>
              </a:rPr>
              <a:t>‘to arrive’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ш</a:t>
            </a:r>
            <a:r>
              <a:rPr lang="mi-NZ" sz="2400" b="1" dirty="0">
                <a:latin typeface="Calibri" panose="020F0502020204030204" pitchFamily="34" charset="0"/>
                <a:ea typeface="PMingLiU" panose="02020500000000000000" pitchFamily="18" charset="-120"/>
                <a:cs typeface="Calibri" panose="020F0502020204030204" pitchFamily="34" charset="0"/>
              </a:rPr>
              <a:t>у</a:t>
            </a:r>
            <a:r>
              <a:rPr lang="mi-NZ" sz="2400" dirty="0">
                <a:latin typeface="Calibri" panose="020F0502020204030204" pitchFamily="34" charset="0"/>
                <a:ea typeface="PMingLiU" panose="02020500000000000000" pitchFamily="18" charset="-120"/>
                <a:cs typeface="Calibri" panose="020F0502020204030204" pitchFamily="34" charset="0"/>
              </a:rPr>
              <a:t>за!</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6" name="TextBox 5">
            <a:extLst>
              <a:ext uri="{FF2B5EF4-FFF2-40B4-BE49-F238E27FC236}">
                <a16:creationId xmlns:a16="http://schemas.microsoft.com/office/drawing/2014/main" id="{C0915528-0E29-4F34-9545-86E75915B595}"/>
              </a:ext>
            </a:extLst>
          </p:cNvPr>
          <p:cNvSpPr txBox="1"/>
          <p:nvPr/>
        </p:nvSpPr>
        <p:spPr>
          <a:xfrm>
            <a:off x="3848101" y="2721113"/>
            <a:ext cx="2419346" cy="70788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After vowels, sonorants (e.g. м, р)</a:t>
            </a:r>
            <a:endParaRPr lang="en-GB" sz="2000" dirty="0"/>
          </a:p>
        </p:txBody>
      </p:sp>
      <p:sp>
        <p:nvSpPr>
          <p:cNvPr id="7" name="TextBox 6">
            <a:extLst>
              <a:ext uri="{FF2B5EF4-FFF2-40B4-BE49-F238E27FC236}">
                <a16:creationId xmlns:a16="http://schemas.microsoft.com/office/drawing/2014/main" id="{8AEE6EE8-E901-4A54-9697-B6D48CBB9F85}"/>
              </a:ext>
            </a:extLst>
          </p:cNvPr>
          <p:cNvSpPr txBox="1"/>
          <p:nvPr/>
        </p:nvSpPr>
        <p:spPr>
          <a:xfrm>
            <a:off x="6943727" y="2721113"/>
            <a:ext cx="2419346" cy="70788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After obstruents</a:t>
            </a:r>
          </a:p>
          <a:p>
            <a:pPr algn="ctr"/>
            <a:r>
              <a:rPr lang="mi-NZ" sz="2000" dirty="0"/>
              <a:t>(e.g. д, ш)</a:t>
            </a:r>
            <a:endParaRPr lang="en-GB" sz="2000" dirty="0"/>
          </a:p>
        </p:txBody>
      </p:sp>
      <p:cxnSp>
        <p:nvCxnSpPr>
          <p:cNvPr id="8" name="Straight Arrow Connector 7">
            <a:extLst>
              <a:ext uri="{FF2B5EF4-FFF2-40B4-BE49-F238E27FC236}">
                <a16:creationId xmlns:a16="http://schemas.microsoft.com/office/drawing/2014/main" id="{8F3A6574-BC5A-4F70-AC97-BB99519D5B5D}"/>
              </a:ext>
            </a:extLst>
          </p:cNvPr>
          <p:cNvCxnSpPr>
            <a:stCxn id="6" idx="0"/>
          </p:cNvCxnSpPr>
          <p:nvPr/>
        </p:nvCxnSpPr>
        <p:spPr>
          <a:xfrm flipH="1" flipV="1">
            <a:off x="4457700" y="2000250"/>
            <a:ext cx="600074" cy="7208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DA774A3E-0857-420C-9FBA-510D1E0C3C0D}"/>
              </a:ext>
            </a:extLst>
          </p:cNvPr>
          <p:cNvCxnSpPr>
            <a:cxnSpLocks/>
            <a:stCxn id="7" idx="0"/>
          </p:cNvCxnSpPr>
          <p:nvPr/>
        </p:nvCxnSpPr>
        <p:spPr>
          <a:xfrm flipH="1" flipV="1">
            <a:off x="5057774" y="2000250"/>
            <a:ext cx="3095626" cy="7208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904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2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200" b="1" dirty="0"/>
              <a:t>Conjugation I: -C,</a:t>
            </a:r>
            <a:r>
              <a:rPr lang="mi-NZ" sz="2200" b="1" dirty="0"/>
              <a:t> -у, -ӱ, </a:t>
            </a:r>
            <a:r>
              <a:rPr lang="mi-NZ" sz="2000" b="1" dirty="0"/>
              <a:t>2Pl: -за ~ -са</a:t>
            </a:r>
            <a:r>
              <a:rPr lang="de-AT" sz="2000" b="1" dirty="0"/>
              <a:t> (unstressed!)</a:t>
            </a:r>
            <a:endParaRPr lang="mi-NZ" sz="2000" b="1" dirty="0"/>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лект- </a:t>
            </a:r>
            <a:r>
              <a:rPr lang="en-US" sz="2200" dirty="0">
                <a:latin typeface="Calibri" panose="020F0502020204030204" pitchFamily="34" charset="0"/>
                <a:ea typeface="PMingLiU" panose="02020500000000000000" pitchFamily="18" charset="-120"/>
                <a:cs typeface="Calibri" panose="020F0502020204030204" pitchFamily="34" charset="0"/>
              </a:rPr>
              <a:t>‘to go, to leave’</a:t>
            </a: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л</a:t>
            </a:r>
            <a:r>
              <a:rPr lang="mi-NZ" sz="2200" b="1" dirty="0">
                <a:latin typeface="Calibri" panose="020F0502020204030204" pitchFamily="34" charset="0"/>
                <a:ea typeface="PMingLiU" panose="02020500000000000000" pitchFamily="18" charset="-120"/>
                <a:cs typeface="Calibri" panose="020F0502020204030204" pitchFamily="34" charset="0"/>
              </a:rPr>
              <a:t>е</a:t>
            </a:r>
            <a:r>
              <a:rPr lang="mi-NZ" sz="2200" dirty="0">
                <a:latin typeface="Calibri" panose="020F0502020204030204" pitchFamily="34" charset="0"/>
                <a:ea typeface="PMingLiU" panose="02020500000000000000" pitchFamily="18" charset="-120"/>
                <a:cs typeface="Calibri" panose="020F0502020204030204" pitchFamily="34" charset="0"/>
              </a:rPr>
              <a:t>кса!</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мушк- </a:t>
            </a:r>
            <a:r>
              <a:rPr lang="en-US" sz="2200" dirty="0">
                <a:latin typeface="Calibri" panose="020F0502020204030204" pitchFamily="34" charset="0"/>
                <a:ea typeface="PMingLiU" panose="02020500000000000000" pitchFamily="18" charset="-120"/>
                <a:cs typeface="Calibri" panose="020F0502020204030204" pitchFamily="34" charset="0"/>
              </a:rPr>
              <a:t>‘to wash’</a:t>
            </a:r>
          </a:p>
          <a:p>
            <a:pPr marL="0" indent="0" algn="just">
              <a:buNone/>
            </a:pPr>
            <a:r>
              <a:rPr lang="en-US" sz="2200"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м</a:t>
            </a:r>
            <a:r>
              <a:rPr lang="mi-NZ" sz="2200" b="1" dirty="0">
                <a:latin typeface="Calibri" panose="020F0502020204030204" pitchFamily="34" charset="0"/>
                <a:ea typeface="PMingLiU" panose="02020500000000000000" pitchFamily="18" charset="-120"/>
                <a:cs typeface="Calibri" panose="020F0502020204030204" pitchFamily="34" charset="0"/>
              </a:rPr>
              <a:t>у</a:t>
            </a:r>
            <a:r>
              <a:rPr lang="mi-NZ" sz="2200" dirty="0">
                <a:latin typeface="Calibri" panose="020F0502020204030204" pitchFamily="34" charset="0"/>
                <a:ea typeface="PMingLiU" panose="02020500000000000000" pitchFamily="18" charset="-120"/>
                <a:cs typeface="Calibri" panose="020F0502020204030204" pitchFamily="34" charset="0"/>
              </a:rPr>
              <a:t>шса!</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кочк- </a:t>
            </a:r>
            <a:r>
              <a:rPr lang="en-US" sz="2200" dirty="0">
                <a:latin typeface="Calibri" panose="020F0502020204030204" pitchFamily="34" charset="0"/>
                <a:ea typeface="PMingLiU" panose="02020500000000000000" pitchFamily="18" charset="-120"/>
                <a:cs typeface="Calibri" panose="020F0502020204030204" pitchFamily="34" charset="0"/>
              </a:rPr>
              <a:t>‘to eat’</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к</a:t>
            </a:r>
            <a:r>
              <a:rPr lang="mi-NZ" sz="2200" b="1" dirty="0">
                <a:latin typeface="Calibri" panose="020F0502020204030204" pitchFamily="34" charset="0"/>
                <a:ea typeface="PMingLiU" panose="02020500000000000000" pitchFamily="18" charset="-120"/>
                <a:cs typeface="Calibri" panose="020F0502020204030204" pitchFamily="34" charset="0"/>
              </a:rPr>
              <a:t>о</a:t>
            </a:r>
            <a:r>
              <a:rPr lang="mi-NZ" sz="2200" dirty="0">
                <a:latin typeface="Calibri" panose="020F0502020204030204" pitchFamily="34" charset="0"/>
                <a:ea typeface="PMingLiU" panose="02020500000000000000" pitchFamily="18" charset="-120"/>
                <a:cs typeface="Calibri" panose="020F0502020204030204" pitchFamily="34" charset="0"/>
              </a:rPr>
              <a:t>чса!</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шинч- </a:t>
            </a:r>
            <a:r>
              <a:rPr lang="en-US" sz="2200" dirty="0">
                <a:latin typeface="Calibri" panose="020F0502020204030204" pitchFamily="34" charset="0"/>
                <a:ea typeface="PMingLiU" panose="02020500000000000000" pitchFamily="18" charset="-120"/>
                <a:cs typeface="Calibri" panose="020F0502020204030204" pitchFamily="34" charset="0"/>
              </a:rPr>
              <a:t>‘to sit down’</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ш</a:t>
            </a:r>
            <a:r>
              <a:rPr lang="mi-NZ" sz="2200" b="1" dirty="0">
                <a:latin typeface="Calibri" panose="020F0502020204030204" pitchFamily="34" charset="0"/>
                <a:ea typeface="PMingLiU" panose="02020500000000000000" pitchFamily="18" charset="-120"/>
                <a:cs typeface="Calibri" panose="020F0502020204030204" pitchFamily="34" charset="0"/>
              </a:rPr>
              <a:t>и</a:t>
            </a:r>
            <a:r>
              <a:rPr lang="mi-NZ" sz="2200" dirty="0">
                <a:latin typeface="Calibri" panose="020F0502020204030204" pitchFamily="34" charset="0"/>
                <a:ea typeface="PMingLiU" panose="02020500000000000000" pitchFamily="18" charset="-120"/>
                <a:cs typeface="Calibri" panose="020F0502020204030204" pitchFamily="34" charset="0"/>
              </a:rPr>
              <a:t>чса!</a:t>
            </a: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воз- </a:t>
            </a:r>
            <a:r>
              <a:rPr lang="en-US" sz="2200" dirty="0">
                <a:latin typeface="Calibri" panose="020F0502020204030204" pitchFamily="34" charset="0"/>
                <a:ea typeface="PMingLiU" panose="02020500000000000000" pitchFamily="18" charset="-120"/>
                <a:cs typeface="Calibri" panose="020F0502020204030204" pitchFamily="34" charset="0"/>
              </a:rPr>
              <a:t>‘to lie down’</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в</a:t>
            </a:r>
            <a:r>
              <a:rPr lang="mi-NZ" sz="2200" b="1" dirty="0">
                <a:latin typeface="Calibri" panose="020F0502020204030204" pitchFamily="34" charset="0"/>
                <a:ea typeface="PMingLiU" panose="02020500000000000000" pitchFamily="18" charset="-120"/>
                <a:cs typeface="Calibri" panose="020F0502020204030204" pitchFamily="34" charset="0"/>
              </a:rPr>
              <a:t>о</a:t>
            </a:r>
            <a:r>
              <a:rPr lang="mi-NZ" sz="2200" dirty="0">
                <a:latin typeface="Calibri" panose="020F0502020204030204" pitchFamily="34" charset="0"/>
                <a:ea typeface="PMingLiU" panose="02020500000000000000" pitchFamily="18" charset="-120"/>
                <a:cs typeface="Calibri" panose="020F0502020204030204" pitchFamily="34" charset="0"/>
              </a:rPr>
              <a:t>чса!</a:t>
            </a:r>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6" name="TextBox 5">
            <a:extLst>
              <a:ext uri="{FF2B5EF4-FFF2-40B4-BE49-F238E27FC236}">
                <a16:creationId xmlns:a16="http://schemas.microsoft.com/office/drawing/2014/main" id="{3A52486F-5492-467F-AD61-91E67DA761EB}"/>
              </a:ext>
            </a:extLst>
          </p:cNvPr>
          <p:cNvSpPr txBox="1"/>
          <p:nvPr/>
        </p:nvSpPr>
        <p:spPr>
          <a:xfrm>
            <a:off x="4957758" y="2299319"/>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3600" dirty="0"/>
              <a:t>-кт-	&gt; -к-</a:t>
            </a:r>
            <a:endParaRPr lang="en-GB" sz="3600" dirty="0"/>
          </a:p>
        </p:txBody>
      </p:sp>
      <p:sp>
        <p:nvSpPr>
          <p:cNvPr id="7" name="TextBox 6">
            <a:extLst>
              <a:ext uri="{FF2B5EF4-FFF2-40B4-BE49-F238E27FC236}">
                <a16:creationId xmlns:a16="http://schemas.microsoft.com/office/drawing/2014/main" id="{8BB38289-3415-4EA0-904B-E703B7F4EF29}"/>
              </a:ext>
            </a:extLst>
          </p:cNvPr>
          <p:cNvSpPr txBox="1"/>
          <p:nvPr/>
        </p:nvSpPr>
        <p:spPr>
          <a:xfrm>
            <a:off x="4957756" y="3720757"/>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-чк-	&gt; -ч-</a:t>
            </a:r>
            <a:endParaRPr lang="en-GB" sz="3600" dirty="0"/>
          </a:p>
        </p:txBody>
      </p:sp>
      <p:sp>
        <p:nvSpPr>
          <p:cNvPr id="8" name="TextBox 7">
            <a:extLst>
              <a:ext uri="{FF2B5EF4-FFF2-40B4-BE49-F238E27FC236}">
                <a16:creationId xmlns:a16="http://schemas.microsoft.com/office/drawing/2014/main" id="{FACAAD1D-4372-48E8-B486-995AB649596A}"/>
              </a:ext>
            </a:extLst>
          </p:cNvPr>
          <p:cNvSpPr txBox="1"/>
          <p:nvPr/>
        </p:nvSpPr>
        <p:spPr>
          <a:xfrm>
            <a:off x="4957757" y="3010038"/>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-шк- &gt; -ш-</a:t>
            </a:r>
            <a:endParaRPr lang="en-GB" sz="3600" dirty="0"/>
          </a:p>
        </p:txBody>
      </p:sp>
      <p:sp>
        <p:nvSpPr>
          <p:cNvPr id="9" name="TextBox 8">
            <a:extLst>
              <a:ext uri="{FF2B5EF4-FFF2-40B4-BE49-F238E27FC236}">
                <a16:creationId xmlns:a16="http://schemas.microsoft.com/office/drawing/2014/main" id="{4C74B9E9-34E6-4252-A2DE-F904F6550799}"/>
              </a:ext>
            </a:extLst>
          </p:cNvPr>
          <p:cNvSpPr txBox="1"/>
          <p:nvPr/>
        </p:nvSpPr>
        <p:spPr>
          <a:xfrm>
            <a:off x="4957756" y="4431476"/>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-нч-	&gt; -ч-</a:t>
            </a:r>
            <a:endParaRPr lang="en-GB" sz="3600" dirty="0"/>
          </a:p>
        </p:txBody>
      </p:sp>
      <p:sp>
        <p:nvSpPr>
          <p:cNvPr id="10" name="TextBox 9">
            <a:extLst>
              <a:ext uri="{FF2B5EF4-FFF2-40B4-BE49-F238E27FC236}">
                <a16:creationId xmlns:a16="http://schemas.microsoft.com/office/drawing/2014/main" id="{4E88AB64-A373-4C55-AD48-51C2666BFD9B}"/>
              </a:ext>
            </a:extLst>
          </p:cNvPr>
          <p:cNvSpPr txBox="1"/>
          <p:nvPr/>
        </p:nvSpPr>
        <p:spPr>
          <a:xfrm>
            <a:off x="4962512" y="5142195"/>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-з-	&gt; -ч-</a:t>
            </a:r>
            <a:endParaRPr lang="en-GB" sz="3600" dirty="0"/>
          </a:p>
        </p:txBody>
      </p:sp>
    </p:spTree>
    <p:extLst>
      <p:ext uri="{BB962C8B-B14F-4D97-AF65-F5344CB8AC3E}">
        <p14:creationId xmlns:p14="http://schemas.microsoft.com/office/powerpoint/2010/main" val="338809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2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200" b="1" dirty="0"/>
              <a:t>Conjugation I: -C,</a:t>
            </a:r>
            <a:r>
              <a:rPr lang="mi-NZ" sz="2200" b="1" dirty="0"/>
              <a:t> -у, -ӱ, </a:t>
            </a:r>
            <a:r>
              <a:rPr lang="mi-NZ" sz="2400" b="1" dirty="0"/>
              <a:t>2Pl: -за ~ -са</a:t>
            </a:r>
            <a:r>
              <a:rPr lang="de-AT" sz="2400" b="1" dirty="0"/>
              <a:t> (unstressed!)</a:t>
            </a:r>
            <a:endParaRPr lang="mi-NZ" sz="2400" b="1" dirty="0"/>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mi-NZ" sz="7200" dirty="0">
                <a:latin typeface="Calibri" panose="020F0502020204030204" pitchFamily="34" charset="0"/>
                <a:ea typeface="PMingLiU" panose="02020500000000000000" pitchFamily="18" charset="-120"/>
                <a:cs typeface="Calibri" panose="020F0502020204030204" pitchFamily="34" charset="0"/>
              </a:rPr>
              <a:t>Ш</a:t>
            </a:r>
            <a:r>
              <a:rPr lang="de-AT" sz="7200" b="1" dirty="0">
                <a:latin typeface="Calibri" panose="020F0502020204030204" pitchFamily="34" charset="0"/>
                <a:ea typeface="PMingLiU" panose="02020500000000000000" pitchFamily="18" charset="-120"/>
                <a:cs typeface="Calibri" panose="020F0502020204030204" pitchFamily="34" charset="0"/>
              </a:rPr>
              <a:t>и</a:t>
            </a:r>
            <a:r>
              <a:rPr lang="de-AT" sz="7200" dirty="0">
                <a:latin typeface="Calibri" panose="020F0502020204030204" pitchFamily="34" charset="0"/>
                <a:ea typeface="PMingLiU" panose="02020500000000000000" pitchFamily="18" charset="-120"/>
                <a:cs typeface="Calibri" panose="020F0502020204030204" pitchFamily="34" charset="0"/>
              </a:rPr>
              <a:t>чса! К</a:t>
            </a:r>
            <a:r>
              <a:rPr lang="de-AT" sz="7200" b="1" dirty="0">
                <a:latin typeface="Calibri" panose="020F0502020204030204" pitchFamily="34" charset="0"/>
                <a:ea typeface="PMingLiU" panose="02020500000000000000" pitchFamily="18" charset="-120"/>
                <a:cs typeface="Calibri" panose="020F0502020204030204" pitchFamily="34" charset="0"/>
              </a:rPr>
              <a:t>о</a:t>
            </a:r>
            <a:r>
              <a:rPr lang="de-AT" sz="7200" dirty="0">
                <a:latin typeface="Calibri" panose="020F0502020204030204" pitchFamily="34" charset="0"/>
                <a:ea typeface="PMingLiU" panose="02020500000000000000" pitchFamily="18" charset="-120"/>
                <a:cs typeface="Calibri" panose="020F0502020204030204" pitchFamily="34" charset="0"/>
              </a:rPr>
              <a:t>чса! Й</a:t>
            </a:r>
            <a:r>
              <a:rPr lang="de-AT" sz="7200" b="1" dirty="0">
                <a:latin typeface="Calibri" panose="020F0502020204030204" pitchFamily="34" charset="0"/>
                <a:ea typeface="PMingLiU" panose="02020500000000000000" pitchFamily="18" charset="-120"/>
                <a:cs typeface="Calibri" panose="020F0502020204030204" pitchFamily="34" charset="0"/>
              </a:rPr>
              <a:t>ӱ</a:t>
            </a:r>
            <a:r>
              <a:rPr lang="de-AT" sz="7200" dirty="0">
                <a:latin typeface="Calibri" panose="020F0502020204030204" pitchFamily="34" charset="0"/>
                <a:ea typeface="PMingLiU" panose="02020500000000000000" pitchFamily="18" charset="-120"/>
                <a:cs typeface="Calibri" panose="020F0502020204030204" pitchFamily="34" charset="0"/>
              </a:rPr>
              <a:t>за!</a:t>
            </a:r>
            <a:endParaRPr lang="mi-NZ" sz="72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spTree>
    <p:extLst>
      <p:ext uri="{BB962C8B-B14F-4D97-AF65-F5344CB8AC3E}">
        <p14:creationId xmlns:p14="http://schemas.microsoft.com/office/powerpoint/2010/main" val="835888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 Imperative</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II : -</a:t>
            </a:r>
            <a:r>
              <a:rPr lang="mi-NZ" sz="2400" b="1" dirty="0"/>
              <a:t>Е (-е </a:t>
            </a:r>
            <a:r>
              <a:rPr lang="de-AT" sz="2400" b="1" dirty="0"/>
              <a:t>~ </a:t>
            </a:r>
            <a:r>
              <a:rPr lang="mi-NZ" sz="2400" b="1" dirty="0"/>
              <a:t>-о</a:t>
            </a:r>
            <a:r>
              <a:rPr lang="de-AT" sz="2400" b="1" dirty="0"/>
              <a:t> ~ -</a:t>
            </a:r>
            <a:r>
              <a:rPr lang="mi-NZ" sz="2400" b="1" dirty="0"/>
              <a:t>ӧ), 2Pl: -за </a:t>
            </a:r>
            <a:r>
              <a:rPr lang="de-AT" sz="2400" b="1" dirty="0"/>
              <a:t>(unstressed!)</a:t>
            </a:r>
            <a:endParaRPr lang="mi-NZ" sz="2400" b="1" dirty="0"/>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толо- </a:t>
            </a:r>
            <a:r>
              <a:rPr lang="en-US" sz="2400" dirty="0">
                <a:latin typeface="Calibri" panose="020F0502020204030204" pitchFamily="34" charset="0"/>
                <a:ea typeface="PMingLiU" panose="02020500000000000000" pitchFamily="18" charset="-120"/>
                <a:cs typeface="Calibri" panose="020F0502020204030204" pitchFamily="34" charset="0"/>
              </a:rPr>
              <a:t>‘to steal’</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a:t>
            </a:r>
            <a:r>
              <a:rPr lang="mi-NZ" sz="2400" b="1" dirty="0">
                <a:latin typeface="Calibri" panose="020F0502020204030204" pitchFamily="34" charset="0"/>
                <a:ea typeface="PMingLiU" panose="02020500000000000000" pitchFamily="18" charset="-120"/>
                <a:cs typeface="Calibri" panose="020F0502020204030204" pitchFamily="34" charset="0"/>
              </a:rPr>
              <a:t>о</a:t>
            </a:r>
            <a:r>
              <a:rPr lang="mi-NZ" sz="2400" dirty="0">
                <a:latin typeface="Calibri" panose="020F0502020204030204" pitchFamily="34" charset="0"/>
                <a:ea typeface="PMingLiU" panose="02020500000000000000" pitchFamily="18" charset="-120"/>
                <a:cs typeface="Calibri" panose="020F0502020204030204" pitchFamily="34" charset="0"/>
              </a:rPr>
              <a:t>л</a:t>
            </a:r>
            <a:r>
              <a:rPr lang="de-AT" sz="2400" dirty="0">
                <a:latin typeface="Calibri" panose="020F0502020204030204" pitchFamily="34" charset="0"/>
                <a:ea typeface="PMingLiU" panose="02020500000000000000" pitchFamily="18" charset="-120"/>
                <a:cs typeface="Calibri" panose="020F0502020204030204" pitchFamily="34" charset="0"/>
              </a:rPr>
              <a:t>ыза</a:t>
            </a:r>
            <a:r>
              <a:rPr lang="mi-NZ" sz="2400" dirty="0">
                <a:latin typeface="Calibri" panose="020F0502020204030204" pitchFamily="34" charset="0"/>
                <a:ea typeface="PMingLiU" panose="02020500000000000000" pitchFamily="18" charset="-120"/>
                <a:cs typeface="Calibri" panose="020F0502020204030204" pitchFamily="34" charset="0"/>
              </a:rPr>
              <a:t>!</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ыште- </a:t>
            </a:r>
            <a:r>
              <a:rPr lang="en-US" sz="2400" dirty="0">
                <a:latin typeface="Calibri" panose="020F0502020204030204" pitchFamily="34" charset="0"/>
                <a:ea typeface="PMingLiU" panose="02020500000000000000" pitchFamily="18" charset="-120"/>
                <a:cs typeface="Calibri" panose="020F0502020204030204" pitchFamily="34" charset="0"/>
              </a:rPr>
              <a:t>‘to do’</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b="1" dirty="0">
                <a:latin typeface="Calibri" panose="020F0502020204030204" pitchFamily="34" charset="0"/>
                <a:ea typeface="PMingLiU" panose="02020500000000000000" pitchFamily="18" charset="-120"/>
                <a:cs typeface="Calibri" panose="020F0502020204030204" pitchFamily="34" charset="0"/>
              </a:rPr>
              <a:t>ы</a:t>
            </a:r>
            <a:r>
              <a:rPr lang="mi-NZ" sz="2400" dirty="0">
                <a:latin typeface="Calibri" panose="020F0502020204030204" pitchFamily="34" charset="0"/>
                <a:ea typeface="PMingLiU" panose="02020500000000000000" pitchFamily="18" charset="-120"/>
                <a:cs typeface="Calibri" panose="020F0502020204030204" pitchFamily="34" charset="0"/>
              </a:rPr>
              <a:t>штыза!</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кае- /kaje-/ </a:t>
            </a:r>
            <a:r>
              <a:rPr lang="en-US" sz="2400" dirty="0">
                <a:latin typeface="Calibri" panose="020F0502020204030204" pitchFamily="34" charset="0"/>
                <a:ea typeface="PMingLiU" panose="02020500000000000000" pitchFamily="18" charset="-120"/>
                <a:cs typeface="Calibri" panose="020F0502020204030204" pitchFamily="34" charset="0"/>
              </a:rPr>
              <a:t>‘to go’</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к</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йыза!</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ӱдӧ- </a:t>
            </a:r>
            <a:r>
              <a:rPr lang="en-US" sz="2400" dirty="0">
                <a:latin typeface="Calibri" panose="020F0502020204030204" pitchFamily="34" charset="0"/>
                <a:ea typeface="PMingLiU" panose="02020500000000000000" pitchFamily="18" charset="-120"/>
                <a:cs typeface="Calibri" panose="020F0502020204030204" pitchFamily="34" charset="0"/>
              </a:rPr>
              <a:t>‘to sow’</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b="1" dirty="0">
                <a:latin typeface="Calibri" panose="020F0502020204030204" pitchFamily="34" charset="0"/>
                <a:ea typeface="PMingLiU" panose="02020500000000000000" pitchFamily="18" charset="-120"/>
                <a:cs typeface="Calibri" panose="020F0502020204030204" pitchFamily="34" charset="0"/>
              </a:rPr>
              <a:t>ӱ</a:t>
            </a:r>
            <a:r>
              <a:rPr lang="mi-NZ" sz="2400" dirty="0">
                <a:latin typeface="Calibri" panose="020F0502020204030204" pitchFamily="34" charset="0"/>
                <a:ea typeface="PMingLiU" panose="02020500000000000000" pitchFamily="18" charset="-120"/>
                <a:cs typeface="Calibri" panose="020F0502020204030204" pitchFamily="34" charset="0"/>
              </a:rPr>
              <a:t>дыза!</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пуо- </a:t>
            </a:r>
            <a:r>
              <a:rPr lang="en-US" sz="2400" dirty="0">
                <a:latin typeface="Calibri" panose="020F0502020204030204" pitchFamily="34" charset="0"/>
                <a:ea typeface="PMingLiU" panose="02020500000000000000" pitchFamily="18" charset="-120"/>
                <a:cs typeface="Calibri" panose="020F0502020204030204" pitchFamily="34" charset="0"/>
              </a:rPr>
              <a:t>‘to give’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п</a:t>
            </a:r>
            <a:r>
              <a:rPr lang="mi-NZ" sz="2400" b="1" dirty="0">
                <a:latin typeface="Calibri" panose="020F0502020204030204" pitchFamily="34" charset="0"/>
                <a:ea typeface="PMingLiU" panose="02020500000000000000" pitchFamily="18" charset="-120"/>
                <a:cs typeface="Calibri" panose="020F0502020204030204" pitchFamily="34" charset="0"/>
              </a:rPr>
              <a:t>у</a:t>
            </a:r>
            <a:r>
              <a:rPr lang="mi-NZ" sz="2400" dirty="0">
                <a:latin typeface="Calibri" panose="020F0502020204030204" pitchFamily="34" charset="0"/>
                <a:ea typeface="PMingLiU" panose="02020500000000000000" pitchFamily="18" charset="-120"/>
                <a:cs typeface="Calibri" panose="020F0502020204030204" pitchFamily="34" charset="0"/>
              </a:rPr>
              <a:t>ыза!</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spTree>
    <p:extLst>
      <p:ext uri="{BB962C8B-B14F-4D97-AF65-F5344CB8AC3E}">
        <p14:creationId xmlns:p14="http://schemas.microsoft.com/office/powerpoint/2010/main" val="40904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300" u="sng" dirty="0">
                <a:latin typeface="Calibri" panose="020F0502020204030204" pitchFamily="34" charset="0"/>
                <a:ea typeface="Times New Roman" panose="02020603050405020304" pitchFamily="18" charset="0"/>
                <a:cs typeface="Calibri" panose="020F0502020204030204" pitchFamily="34" charset="0"/>
              </a:rPr>
              <a:t>1</a:t>
            </a:r>
            <a:r>
              <a:rPr lang="en-US" sz="3300" u="sng" dirty="0">
                <a:effectLst/>
                <a:latin typeface="Calibri" panose="020F0502020204030204" pitchFamily="34" charset="0"/>
                <a:ea typeface="Times New Roman" panose="02020603050405020304" pitchFamily="18" charset="0"/>
                <a:cs typeface="Calibri" panose="020F0502020204030204" pitchFamily="34" charset="0"/>
              </a:rPr>
              <a:t>. Verb stem</a:t>
            </a:r>
          </a:p>
          <a:p>
            <a:pPr marL="0" indent="0" algn="just">
              <a:spcBef>
                <a:spcPts val="1200"/>
              </a:spcBef>
              <a:buNone/>
            </a:pPr>
            <a:endParaRPr lang="en-GB" sz="33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r>
              <a:rPr lang="en-GB" sz="3300" dirty="0" err="1">
                <a:effectLst/>
                <a:latin typeface="Calibri" panose="020F0502020204030204" pitchFamily="34" charset="0"/>
                <a:ea typeface="Times New Roman" panose="02020603050405020304" pitchFamily="18" charset="0"/>
                <a:cs typeface="Times New Roman" panose="02020603050405020304" pitchFamily="18" charset="0"/>
              </a:rPr>
              <a:t>терг</a:t>
            </a:r>
            <a:r>
              <a:rPr lang="en-GB" sz="3300" b="1" dirty="0" err="1">
                <a:effectLst/>
                <a:latin typeface="Calibri" panose="020F0502020204030204" pitchFamily="34" charset="0"/>
                <a:ea typeface="Times New Roman" panose="02020603050405020304" pitchFamily="18" charset="0"/>
                <a:cs typeface="Times New Roman" panose="02020603050405020304" pitchFamily="18" charset="0"/>
              </a:rPr>
              <a:t>а</a:t>
            </a:r>
            <a:r>
              <a:rPr lang="en-GB" sz="3300" dirty="0" err="1">
                <a:effectLst/>
                <a:latin typeface="Calibri" panose="020F0502020204030204" pitchFamily="34" charset="0"/>
                <a:ea typeface="Times New Roman" panose="02020603050405020304" pitchFamily="18" charset="0"/>
                <a:cs typeface="Times New Roman" panose="02020603050405020304" pitchFamily="18" charset="0"/>
              </a:rPr>
              <a:t>ш</a:t>
            </a:r>
            <a:r>
              <a:rPr lang="en-GB" sz="3300" dirty="0">
                <a:effectLst/>
                <a:latin typeface="Calibri" panose="020F0502020204030204" pitchFamily="34" charset="0"/>
                <a:ea typeface="Times New Roman" panose="02020603050405020304" pitchFamily="18" charset="0"/>
                <a:cs typeface="Times New Roman" panose="02020603050405020304" pitchFamily="18" charset="0"/>
              </a:rPr>
              <a:t> ‘to examine</a:t>
            </a:r>
            <a:r>
              <a:rPr lang="en-GB" sz="3300" dirty="0">
                <a:latin typeface="Calibri" panose="020F0502020204030204" pitchFamily="34" charset="0"/>
                <a:ea typeface="Times New Roman" panose="02020603050405020304" pitchFamily="18" charset="0"/>
                <a:cs typeface="Times New Roman" panose="02020603050405020304" pitchFamily="18" charset="0"/>
              </a:rPr>
              <a:t>’</a:t>
            </a:r>
            <a:r>
              <a:rPr lang="mi-NZ" sz="3300" dirty="0">
                <a:latin typeface="Calibri" panose="020F0502020204030204" pitchFamily="34" charset="0"/>
                <a:ea typeface="Times New Roman" panose="02020603050405020304" pitchFamily="18" charset="0"/>
                <a:cs typeface="Times New Roman" panose="02020603050405020304" pitchFamily="18" charset="0"/>
              </a:rPr>
              <a:t> – </a:t>
            </a:r>
            <a:r>
              <a:rPr lang="de-AT" sz="3300" dirty="0">
                <a:latin typeface="Calibri" panose="020F0502020204030204" pitchFamily="34" charset="0"/>
                <a:ea typeface="Times New Roman" panose="02020603050405020304" pitchFamily="18" charset="0"/>
                <a:cs typeface="Times New Roman" panose="02020603050405020304" pitchFamily="18" charset="0"/>
              </a:rPr>
              <a:t>Conjugation I, II?</a:t>
            </a:r>
          </a:p>
          <a:p>
            <a:pPr marL="0" indent="0" algn="just">
              <a:spcBef>
                <a:spcPts val="1200"/>
              </a:spcBef>
              <a:buNone/>
            </a:pPr>
            <a:r>
              <a:rPr lang="de-AT" sz="3300" dirty="0">
                <a:effectLst/>
                <a:latin typeface="Calibri" panose="020F0502020204030204" pitchFamily="34" charset="0"/>
                <a:ea typeface="Times New Roman" panose="02020603050405020304" pitchFamily="18" charset="0"/>
                <a:cs typeface="Times New Roman" panose="02020603050405020304" pitchFamily="18" charset="0"/>
              </a:rPr>
              <a:t>	*</a:t>
            </a:r>
            <a:r>
              <a:rPr lang="mi-NZ" sz="3300" dirty="0">
                <a:effectLst/>
                <a:latin typeface="Calibri" panose="020F0502020204030204" pitchFamily="34" charset="0"/>
                <a:ea typeface="Times New Roman" panose="02020603050405020304" pitchFamily="18" charset="0"/>
                <a:cs typeface="Times New Roman" panose="02020603050405020304" pitchFamily="18" charset="0"/>
              </a:rPr>
              <a:t>терг!</a:t>
            </a:r>
          </a:p>
          <a:p>
            <a:pPr marL="0" indent="0" algn="just">
              <a:spcBef>
                <a:spcPts val="1200"/>
              </a:spcBef>
              <a:buNone/>
            </a:pPr>
            <a:r>
              <a:rPr lang="mi-NZ" sz="3300" dirty="0">
                <a:latin typeface="Calibri" panose="020F0502020204030204" pitchFamily="34" charset="0"/>
                <a:ea typeface="Times New Roman" panose="02020603050405020304" pitchFamily="18" charset="0"/>
                <a:cs typeface="Times New Roman" panose="02020603050405020304" pitchFamily="18" charset="0"/>
              </a:rPr>
              <a:t>	т</a:t>
            </a:r>
            <a:r>
              <a:rPr lang="mi-NZ" sz="3300" b="1" dirty="0">
                <a:latin typeface="Calibri" panose="020F0502020204030204" pitchFamily="34" charset="0"/>
                <a:ea typeface="Times New Roman" panose="02020603050405020304" pitchFamily="18" charset="0"/>
                <a:cs typeface="Times New Roman" panose="02020603050405020304" pitchFamily="18" charset="0"/>
              </a:rPr>
              <a:t>е</a:t>
            </a:r>
            <a:r>
              <a:rPr lang="mi-NZ" sz="3300" dirty="0">
                <a:latin typeface="Calibri" panose="020F0502020204030204" pitchFamily="34" charset="0"/>
                <a:ea typeface="Times New Roman" panose="02020603050405020304" pitchFamily="18" charset="0"/>
                <a:cs typeface="Times New Roman" panose="02020603050405020304" pitchFamily="18" charset="0"/>
              </a:rPr>
              <a:t>рге!	&gt;	</a:t>
            </a:r>
            <a:r>
              <a:rPr lang="mi-NZ" sz="3300" b="1" dirty="0">
                <a:latin typeface="Calibri" panose="020F0502020204030204" pitchFamily="34" charset="0"/>
                <a:ea typeface="Times New Roman" panose="02020603050405020304" pitchFamily="18" charset="0"/>
                <a:cs typeface="Times New Roman" panose="02020603050405020304" pitchFamily="18" charset="0"/>
              </a:rPr>
              <a:t>Conjugation II</a:t>
            </a:r>
            <a:endParaRPr lang="en-GB" sz="33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spTree>
    <p:extLst>
      <p:ext uri="{BB962C8B-B14F-4D97-AF65-F5344CB8AC3E}">
        <p14:creationId xmlns:p14="http://schemas.microsoft.com/office/powerpoint/2010/main" val="417865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Comparative form of adjectives and adverbs</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r>
              <a:rPr lang="mi-NZ" sz="2400" dirty="0">
                <a:latin typeface="Calibri" panose="020F0502020204030204" pitchFamily="34" charset="0"/>
                <a:ea typeface="Times New Roman" panose="02020603050405020304" pitchFamily="18" charset="0"/>
                <a:cs typeface="Times New Roman" panose="02020603050405020304" pitchFamily="18" charset="0"/>
              </a:rPr>
              <a:t>-рак</a:t>
            </a:r>
          </a:p>
          <a:p>
            <a:pPr marL="0" indent="0" algn="just">
              <a:spcBef>
                <a:spcPts val="1200"/>
              </a:spcBef>
              <a:buNone/>
            </a:pPr>
            <a:endParaRPr lang="mi-NZ"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graphicFrame>
        <p:nvGraphicFramePr>
          <p:cNvPr id="2" name="Table 1">
            <a:extLst>
              <a:ext uri="{FF2B5EF4-FFF2-40B4-BE49-F238E27FC236}">
                <a16:creationId xmlns:a16="http://schemas.microsoft.com/office/drawing/2014/main" id="{0B91A52D-1952-48E2-8C3A-03F44F06000F}"/>
              </a:ext>
            </a:extLst>
          </p:cNvPr>
          <p:cNvGraphicFramePr>
            <a:graphicFrameLocks noGrp="1"/>
          </p:cNvGraphicFramePr>
          <p:nvPr>
            <p:extLst>
              <p:ext uri="{D42A27DB-BD31-4B8C-83A1-F6EECF244321}">
                <p14:modId xmlns:p14="http://schemas.microsoft.com/office/powerpoint/2010/main" val="1959632752"/>
              </p:ext>
            </p:extLst>
          </p:nvPr>
        </p:nvGraphicFramePr>
        <p:xfrm>
          <a:off x="1518602" y="2696368"/>
          <a:ext cx="7596823" cy="2504280"/>
        </p:xfrm>
        <a:graphic>
          <a:graphicData uri="http://schemas.openxmlformats.org/drawingml/2006/table">
            <a:tbl>
              <a:tblPr firstRow="1" firstCol="1" bandRow="1" bandCol="1">
                <a:tableStyleId>{7E9639D4-E3E2-4D34-9284-5A2195B3D0D7}</a:tableStyleId>
              </a:tblPr>
              <a:tblGrid>
                <a:gridCol w="1250255">
                  <a:extLst>
                    <a:ext uri="{9D8B030D-6E8A-4147-A177-3AD203B41FA5}">
                      <a16:colId xmlns:a16="http://schemas.microsoft.com/office/drawing/2014/main" val="3508655473"/>
                    </a:ext>
                  </a:extLst>
                </a:gridCol>
                <a:gridCol w="2115905">
                  <a:extLst>
                    <a:ext uri="{9D8B030D-6E8A-4147-A177-3AD203B41FA5}">
                      <a16:colId xmlns:a16="http://schemas.microsoft.com/office/drawing/2014/main" val="3349142214"/>
                    </a:ext>
                  </a:extLst>
                </a:gridCol>
                <a:gridCol w="1463798">
                  <a:extLst>
                    <a:ext uri="{9D8B030D-6E8A-4147-A177-3AD203B41FA5}">
                      <a16:colId xmlns:a16="http://schemas.microsoft.com/office/drawing/2014/main" val="239641923"/>
                    </a:ext>
                  </a:extLst>
                </a:gridCol>
                <a:gridCol w="2766865">
                  <a:extLst>
                    <a:ext uri="{9D8B030D-6E8A-4147-A177-3AD203B41FA5}">
                      <a16:colId xmlns:a16="http://schemas.microsoft.com/office/drawing/2014/main" val="947318120"/>
                    </a:ext>
                  </a:extLst>
                </a:gridCol>
              </a:tblGrid>
              <a:tr h="500856">
                <a:tc gridSpan="2">
                  <a:txBody>
                    <a:bodyPr/>
                    <a:lstStyle/>
                    <a:p>
                      <a:pPr algn="ctr"/>
                      <a:r>
                        <a:rPr lang="en-US" sz="2400" dirty="0">
                          <a:effectLst/>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B w="28575"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400" dirty="0">
                          <a:effectLst/>
                        </a:rPr>
                        <a:t>Comparative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B w="28575"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80994996"/>
                  </a:ext>
                </a:extLst>
              </a:tr>
              <a:tr h="500856">
                <a:tc>
                  <a:txBody>
                    <a:bodyPr/>
                    <a:lstStyle/>
                    <a:p>
                      <a:pPr algn="ctr"/>
                      <a:r>
                        <a:rPr lang="en-US" sz="2400" b="0" dirty="0" err="1">
                          <a:effectLst/>
                        </a:rPr>
                        <a:t>сай</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a:r>
                        <a:rPr lang="en-US" sz="2400" dirty="0">
                          <a:effectLst/>
                        </a:rPr>
                        <a:t>good</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r>
                        <a:rPr lang="en-US" sz="2400" dirty="0" err="1">
                          <a:effectLst/>
                        </a:rPr>
                        <a:t>сайр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a:r>
                        <a:rPr lang="en-US" sz="2400">
                          <a:effectLst/>
                        </a:rPr>
                        <a:t>better</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52076206"/>
                  </a:ext>
                </a:extLst>
              </a:tr>
              <a:tr h="500856">
                <a:tc>
                  <a:txBody>
                    <a:bodyPr/>
                    <a:lstStyle/>
                    <a:p>
                      <a:pPr algn="ctr"/>
                      <a:r>
                        <a:rPr lang="en-US" sz="2400" b="0" dirty="0" err="1">
                          <a:effectLst/>
                        </a:rPr>
                        <a:t>мот</a:t>
                      </a:r>
                      <a:r>
                        <a:rPr lang="en-US" sz="2400" b="1" dirty="0" err="1">
                          <a:effectLst/>
                        </a:rPr>
                        <a:t>о</a:t>
                      </a:r>
                      <a:r>
                        <a:rPr lang="en-US" sz="2400" b="0" dirty="0" err="1">
                          <a:effectLst/>
                        </a:rPr>
                        <a:t>р</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beautiful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r>
                        <a:rPr lang="en-US" sz="2400" dirty="0" err="1">
                          <a:effectLst/>
                        </a:rPr>
                        <a:t>моторр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a:effectLst/>
                        </a:rPr>
                        <a:t>more beautiful</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34926993"/>
                  </a:ext>
                </a:extLst>
              </a:tr>
              <a:tr h="500856">
                <a:tc>
                  <a:txBody>
                    <a:bodyPr/>
                    <a:lstStyle/>
                    <a:p>
                      <a:pPr algn="ctr"/>
                      <a:r>
                        <a:rPr lang="en-US" sz="2400" b="0" dirty="0" err="1">
                          <a:effectLst/>
                        </a:rPr>
                        <a:t>ш</a:t>
                      </a:r>
                      <a:r>
                        <a:rPr lang="en-US" sz="2400" b="1" dirty="0" err="1">
                          <a:effectLst/>
                        </a:rPr>
                        <a:t>у</a:t>
                      </a:r>
                      <a:r>
                        <a:rPr lang="en-US" sz="2400" b="0" dirty="0" err="1">
                          <a:effectLst/>
                        </a:rPr>
                        <a:t>ко</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much, many</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r>
                        <a:rPr lang="en-US" sz="2400" dirty="0" err="1">
                          <a:effectLst/>
                        </a:rPr>
                        <a:t>шукыр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more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99171295"/>
                  </a:ext>
                </a:extLst>
              </a:tr>
              <a:tr h="500856">
                <a:tc>
                  <a:txBody>
                    <a:bodyPr/>
                    <a:lstStyle/>
                    <a:p>
                      <a:pPr algn="ctr"/>
                      <a:r>
                        <a:rPr lang="en-US" sz="2400" b="0" dirty="0" err="1">
                          <a:effectLst/>
                        </a:rPr>
                        <a:t>вашк</a:t>
                      </a:r>
                      <a:r>
                        <a:rPr lang="en-US" sz="2400" b="1" dirty="0" err="1">
                          <a:effectLst/>
                        </a:rPr>
                        <a:t>е</a:t>
                      </a:r>
                      <a:endParaRPr lang="en-GB" sz="2400" b="1"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algn="ctr"/>
                      <a:r>
                        <a:rPr lang="en-US" sz="2400" dirty="0">
                          <a:effectLst/>
                        </a:rPr>
                        <a:t>quickly, quick</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2400" dirty="0" err="1">
                          <a:effectLst/>
                        </a:rPr>
                        <a:t>вашкер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algn="ctr"/>
                      <a:r>
                        <a:rPr lang="en-US" sz="2400" dirty="0">
                          <a:effectLst/>
                        </a:rPr>
                        <a:t>more quickly, quicker</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0968543"/>
                  </a:ext>
                </a:extLst>
              </a:tr>
            </a:tbl>
          </a:graphicData>
        </a:graphic>
      </p:graphicFrame>
      <p:sp>
        <p:nvSpPr>
          <p:cNvPr id="9" name="Rectangle 8">
            <a:extLst>
              <a:ext uri="{FF2B5EF4-FFF2-40B4-BE49-F238E27FC236}">
                <a16:creationId xmlns:a16="http://schemas.microsoft.com/office/drawing/2014/main" id="{E40C2981-DBA2-4C8B-B086-8C29F337F6B5}"/>
              </a:ext>
            </a:extLst>
          </p:cNvPr>
          <p:cNvSpPr/>
          <p:nvPr/>
        </p:nvSpPr>
        <p:spPr>
          <a:xfrm>
            <a:off x="5091112" y="3238498"/>
            <a:ext cx="1109663" cy="40690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AF290AAB-350C-4132-BE35-0BE14C647344}"/>
              </a:ext>
            </a:extLst>
          </p:cNvPr>
          <p:cNvSpPr/>
          <p:nvPr/>
        </p:nvSpPr>
        <p:spPr>
          <a:xfrm>
            <a:off x="4986337" y="3837780"/>
            <a:ext cx="1290638" cy="3333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CB061325-C62A-439F-BA48-BF75E486A212}"/>
              </a:ext>
            </a:extLst>
          </p:cNvPr>
          <p:cNvSpPr/>
          <p:nvPr/>
        </p:nvSpPr>
        <p:spPr>
          <a:xfrm>
            <a:off x="4986337" y="4319444"/>
            <a:ext cx="1290638" cy="3333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Rectangle 11">
            <a:extLst>
              <a:ext uri="{FF2B5EF4-FFF2-40B4-BE49-F238E27FC236}">
                <a16:creationId xmlns:a16="http://schemas.microsoft.com/office/drawing/2014/main" id="{929C6173-17D8-4DF0-B7D9-E5977A705B2C}"/>
              </a:ext>
            </a:extLst>
          </p:cNvPr>
          <p:cNvSpPr/>
          <p:nvPr/>
        </p:nvSpPr>
        <p:spPr>
          <a:xfrm>
            <a:off x="4898229" y="4815253"/>
            <a:ext cx="1378745" cy="33337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14888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 </a:t>
            </a:r>
            <a:r>
              <a:rPr lang="en-GB" sz="3600" u="sng" dirty="0">
                <a:latin typeface="Calibri" panose="020F0502020204030204" pitchFamily="34" charset="0"/>
                <a:ea typeface="Times New Roman" panose="02020603050405020304" pitchFamily="18" charset="0"/>
                <a:cs typeface="Calibri" panose="020F0502020204030204" pitchFamily="34" charset="0"/>
              </a:rPr>
              <a:t>Comparative form of adjectives and adverbs</a:t>
            </a:r>
            <a:endParaRPr lang="en-US" sz="3600" u="sng" dirty="0">
              <a:latin typeface="Calibri" panose="020F0502020204030204" pitchFamily="34" charset="0"/>
              <a:ea typeface="Times New Roman" panose="02020603050405020304" pitchFamily="18" charset="0"/>
              <a:cs typeface="Calibri" panose="020F0502020204030204" pitchFamily="34" charset="0"/>
            </a:endParaRP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r>
              <a:rPr lang="mi-NZ" sz="2400" dirty="0">
                <a:latin typeface="Calibri" panose="020F0502020204030204" pitchFamily="34" charset="0"/>
                <a:ea typeface="Times New Roman" panose="02020603050405020304" pitchFamily="18" charset="0"/>
                <a:cs typeface="Times New Roman" panose="02020603050405020304" pitchFamily="18" charset="0"/>
              </a:rPr>
              <a:t>-рак</a:t>
            </a:r>
          </a:p>
          <a:p>
            <a:pPr marL="0" indent="0" algn="just">
              <a:spcBef>
                <a:spcPts val="1200"/>
              </a:spcBef>
              <a:buNone/>
            </a:pPr>
            <a:endParaRPr lang="mi-NZ"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graphicFrame>
        <p:nvGraphicFramePr>
          <p:cNvPr id="2" name="Table 1">
            <a:extLst>
              <a:ext uri="{FF2B5EF4-FFF2-40B4-BE49-F238E27FC236}">
                <a16:creationId xmlns:a16="http://schemas.microsoft.com/office/drawing/2014/main" id="{0B91A52D-1952-48E2-8C3A-03F44F06000F}"/>
              </a:ext>
            </a:extLst>
          </p:cNvPr>
          <p:cNvGraphicFramePr>
            <a:graphicFrameLocks noGrp="1"/>
          </p:cNvGraphicFramePr>
          <p:nvPr>
            <p:extLst>
              <p:ext uri="{D42A27DB-BD31-4B8C-83A1-F6EECF244321}">
                <p14:modId xmlns:p14="http://schemas.microsoft.com/office/powerpoint/2010/main" val="1934493663"/>
              </p:ext>
            </p:extLst>
          </p:nvPr>
        </p:nvGraphicFramePr>
        <p:xfrm>
          <a:off x="1518602" y="2696368"/>
          <a:ext cx="7596823" cy="2504280"/>
        </p:xfrm>
        <a:graphic>
          <a:graphicData uri="http://schemas.openxmlformats.org/drawingml/2006/table">
            <a:tbl>
              <a:tblPr firstRow="1" firstCol="1" bandRow="1" bandCol="1">
                <a:tableStyleId>{7E9639D4-E3E2-4D34-9284-5A2195B3D0D7}</a:tableStyleId>
              </a:tblPr>
              <a:tblGrid>
                <a:gridCol w="1250255">
                  <a:extLst>
                    <a:ext uri="{9D8B030D-6E8A-4147-A177-3AD203B41FA5}">
                      <a16:colId xmlns:a16="http://schemas.microsoft.com/office/drawing/2014/main" val="3508655473"/>
                    </a:ext>
                  </a:extLst>
                </a:gridCol>
                <a:gridCol w="2115905">
                  <a:extLst>
                    <a:ext uri="{9D8B030D-6E8A-4147-A177-3AD203B41FA5}">
                      <a16:colId xmlns:a16="http://schemas.microsoft.com/office/drawing/2014/main" val="3349142214"/>
                    </a:ext>
                  </a:extLst>
                </a:gridCol>
                <a:gridCol w="1463798">
                  <a:extLst>
                    <a:ext uri="{9D8B030D-6E8A-4147-A177-3AD203B41FA5}">
                      <a16:colId xmlns:a16="http://schemas.microsoft.com/office/drawing/2014/main" val="239641923"/>
                    </a:ext>
                  </a:extLst>
                </a:gridCol>
                <a:gridCol w="2766865">
                  <a:extLst>
                    <a:ext uri="{9D8B030D-6E8A-4147-A177-3AD203B41FA5}">
                      <a16:colId xmlns:a16="http://schemas.microsoft.com/office/drawing/2014/main" val="947318120"/>
                    </a:ext>
                  </a:extLst>
                </a:gridCol>
              </a:tblGrid>
              <a:tr h="500856">
                <a:tc gridSpan="2">
                  <a:txBody>
                    <a:bodyPr/>
                    <a:lstStyle/>
                    <a:p>
                      <a:pPr algn="ctr"/>
                      <a:r>
                        <a:rPr lang="en-US" sz="2400">
                          <a:effectLst/>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B w="28575"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US" sz="2400" dirty="0">
                          <a:effectLst/>
                        </a:rPr>
                        <a:t>Comparative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B w="28575"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80994996"/>
                  </a:ext>
                </a:extLst>
              </a:tr>
              <a:tr h="500856">
                <a:tc>
                  <a:txBody>
                    <a:bodyPr/>
                    <a:lstStyle/>
                    <a:p>
                      <a:pPr algn="ctr"/>
                      <a:r>
                        <a:rPr lang="en-US" sz="2400" b="0" dirty="0" err="1">
                          <a:effectLst/>
                        </a:rPr>
                        <a:t>сай</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a:r>
                        <a:rPr lang="en-US" sz="2400" dirty="0">
                          <a:effectLst/>
                        </a:rPr>
                        <a:t>good</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r>
                        <a:rPr lang="en-US" sz="2400" dirty="0" err="1">
                          <a:effectLst/>
                        </a:rPr>
                        <a:t>сайр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a:r>
                        <a:rPr lang="en-US" sz="2400">
                          <a:effectLst/>
                        </a:rPr>
                        <a:t>better</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52076206"/>
                  </a:ext>
                </a:extLst>
              </a:tr>
              <a:tr h="500856">
                <a:tc>
                  <a:txBody>
                    <a:bodyPr/>
                    <a:lstStyle/>
                    <a:p>
                      <a:pPr algn="ctr"/>
                      <a:r>
                        <a:rPr lang="en-US" sz="2400" b="0" dirty="0" err="1">
                          <a:effectLst/>
                        </a:rPr>
                        <a:t>мот</a:t>
                      </a:r>
                      <a:r>
                        <a:rPr lang="en-US" sz="2400" b="1" dirty="0" err="1">
                          <a:effectLst/>
                        </a:rPr>
                        <a:t>о</a:t>
                      </a:r>
                      <a:r>
                        <a:rPr lang="en-US" sz="2400" b="0" dirty="0" err="1">
                          <a:effectLst/>
                        </a:rPr>
                        <a:t>р</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beautiful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r>
                        <a:rPr lang="en-US" sz="2400" dirty="0" err="1">
                          <a:effectLst/>
                        </a:rPr>
                        <a:t>моторр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a:effectLst/>
                        </a:rPr>
                        <a:t>more beautiful</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34926993"/>
                  </a:ext>
                </a:extLst>
              </a:tr>
              <a:tr h="500856">
                <a:tc>
                  <a:txBody>
                    <a:bodyPr/>
                    <a:lstStyle/>
                    <a:p>
                      <a:pPr algn="ctr"/>
                      <a:r>
                        <a:rPr lang="en-US" sz="2400" b="0" dirty="0" err="1">
                          <a:effectLst/>
                        </a:rPr>
                        <a:t>ш</a:t>
                      </a:r>
                      <a:r>
                        <a:rPr lang="en-US" sz="2400" b="1" dirty="0" err="1">
                          <a:effectLst/>
                        </a:rPr>
                        <a:t>у</a:t>
                      </a:r>
                      <a:r>
                        <a:rPr lang="en-US" sz="2400" b="0" dirty="0" err="1">
                          <a:effectLst/>
                        </a:rPr>
                        <a:t>ко</a:t>
                      </a:r>
                      <a:endParaRPr lang="en-GB" sz="2400" b="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much, many</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tc>
                  <a:txBody>
                    <a:bodyPr/>
                    <a:lstStyle/>
                    <a:p>
                      <a:pPr algn="ctr"/>
                      <a:r>
                        <a:rPr lang="en-US" sz="2400" dirty="0" err="1">
                          <a:effectLst/>
                        </a:rPr>
                        <a:t>шукыр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tcPr>
                </a:tc>
                <a:tc>
                  <a:txBody>
                    <a:bodyPr/>
                    <a:lstStyle/>
                    <a:p>
                      <a:pPr algn="ctr"/>
                      <a:r>
                        <a:rPr lang="en-US" sz="2400" dirty="0">
                          <a:effectLst/>
                        </a:rPr>
                        <a:t>more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99171295"/>
                  </a:ext>
                </a:extLst>
              </a:tr>
              <a:tr h="500856">
                <a:tc>
                  <a:txBody>
                    <a:bodyPr/>
                    <a:lstStyle/>
                    <a:p>
                      <a:pPr algn="ctr"/>
                      <a:r>
                        <a:rPr lang="en-US" sz="2400" b="0" dirty="0" err="1">
                          <a:effectLst/>
                        </a:rPr>
                        <a:t>вашк</a:t>
                      </a:r>
                      <a:r>
                        <a:rPr lang="en-US" sz="2400" b="1" dirty="0" err="1">
                          <a:effectLst/>
                        </a:rPr>
                        <a:t>е</a:t>
                      </a:r>
                      <a:endParaRPr lang="en-GB" sz="2400" b="1"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algn="ctr"/>
                      <a:r>
                        <a:rPr lang="en-US" sz="2400" dirty="0">
                          <a:effectLst/>
                        </a:rPr>
                        <a:t>quickly, quick</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2400" dirty="0" err="1">
                          <a:effectLst/>
                        </a:rPr>
                        <a:t>вашкер</a:t>
                      </a:r>
                      <a:r>
                        <a:rPr lang="en-US" sz="2400" b="1" dirty="0" err="1">
                          <a:effectLst/>
                        </a:rPr>
                        <a:t>а</a:t>
                      </a:r>
                      <a:r>
                        <a:rPr lang="en-US" sz="2400" dirty="0" err="1">
                          <a:effectLst/>
                        </a:rPr>
                        <a:t>к</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algn="ctr"/>
                      <a:r>
                        <a:rPr lang="en-US" sz="2400" dirty="0">
                          <a:effectLst/>
                        </a:rPr>
                        <a:t>more quickly, quicker</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0968543"/>
                  </a:ext>
                </a:extLst>
              </a:tr>
            </a:tbl>
          </a:graphicData>
        </a:graphic>
      </p:graphicFrame>
    </p:spTree>
    <p:extLst>
      <p:ext uri="{BB962C8B-B14F-4D97-AF65-F5344CB8AC3E}">
        <p14:creationId xmlns:p14="http://schemas.microsoft.com/office/powerpoint/2010/main" val="1045099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Words and word usage</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17</a:t>
            </a:fld>
            <a:endParaRPr lang="en-GB"/>
          </a:p>
        </p:txBody>
      </p:sp>
    </p:spTree>
    <p:extLst>
      <p:ext uri="{BB962C8B-B14F-4D97-AF65-F5344CB8AC3E}">
        <p14:creationId xmlns:p14="http://schemas.microsoft.com/office/powerpoint/2010/main" val="1120362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ӱстемб</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к</a:t>
            </a:r>
            <a:r>
              <a:rPr lang="en-GB" sz="3600" u="sng" dirty="0">
                <a:latin typeface="Calibri" panose="020F0502020204030204" pitchFamily="34" charset="0"/>
                <a:ea typeface="Times New Roman" panose="02020603050405020304" pitchFamily="18" charset="0"/>
                <a:cs typeface="Calibri" panose="020F0502020204030204" pitchFamily="34" charset="0"/>
              </a:rPr>
              <a:t>(е) ‘onto the table’</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r>
              <a:rPr lang="en-GB" sz="2400" dirty="0" err="1">
                <a:latin typeface="Calibri" panose="020F0502020204030204" pitchFamily="34" charset="0"/>
                <a:ea typeface="Times New Roman" panose="02020603050405020304" pitchFamily="18" charset="0"/>
                <a:cs typeface="Times New Roman" panose="02020603050405020304" pitchFamily="18" charset="0"/>
              </a:rPr>
              <a:t>ӱст</a:t>
            </a:r>
            <a:r>
              <a:rPr lang="en-GB" sz="2400" b="1" dirty="0" err="1">
                <a:latin typeface="Calibri" panose="020F0502020204030204" pitchFamily="34" charset="0"/>
                <a:ea typeface="Times New Roman" panose="02020603050405020304" pitchFamily="18" charset="0"/>
                <a:cs typeface="Times New Roman" panose="02020603050405020304" pitchFamily="18" charset="0"/>
              </a:rPr>
              <a:t>е</a:t>
            </a:r>
            <a:r>
              <a:rPr lang="en-GB" sz="2400" dirty="0" err="1">
                <a:latin typeface="Calibri" panose="020F0502020204030204" pitchFamily="34" charset="0"/>
                <a:ea typeface="Times New Roman" panose="02020603050405020304" pitchFamily="18" charset="0"/>
                <a:cs typeface="Times New Roman" panose="02020603050405020304" pitchFamily="18" charset="0"/>
              </a:rPr>
              <a:t>л</a:t>
            </a:r>
            <a:r>
              <a:rPr lang="en-GB" sz="2400" dirty="0">
                <a:latin typeface="Calibri" panose="020F0502020204030204" pitchFamily="34" charset="0"/>
                <a:ea typeface="Times New Roman" panose="02020603050405020304" pitchFamily="18" charset="0"/>
                <a:cs typeface="Times New Roman" panose="02020603050405020304" pitchFamily="18" charset="0"/>
              </a:rPr>
              <a:t> ‘table’</a:t>
            </a:r>
          </a:p>
          <a:p>
            <a:pPr marL="0" indent="0" algn="just">
              <a:spcBef>
                <a:spcPts val="1200"/>
              </a:spcBef>
              <a:buNone/>
            </a:pPr>
            <a:r>
              <a:rPr lang="en-GB"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2400" dirty="0" err="1">
                <a:effectLst/>
                <a:latin typeface="Calibri" panose="020F0502020204030204" pitchFamily="34" charset="0"/>
                <a:ea typeface="Times New Roman" panose="02020603050405020304" pitchFamily="18" charset="0"/>
                <a:cs typeface="Times New Roman" panose="02020603050405020304" pitchFamily="18" charset="0"/>
              </a:rPr>
              <a:t>ӱмб</a:t>
            </a:r>
            <a:r>
              <a:rPr lang="en-GB" sz="2400" b="1" dirty="0" err="1">
                <a:effectLst/>
                <a:latin typeface="Calibri" panose="020F0502020204030204" pitchFamily="34" charset="0"/>
                <a:ea typeface="Times New Roman" panose="02020603050405020304" pitchFamily="18" charset="0"/>
                <a:cs typeface="Times New Roman" panose="02020603050405020304" pitchFamily="18" charset="0"/>
              </a:rPr>
              <a:t>а</a:t>
            </a:r>
            <a:r>
              <a:rPr lang="en-GB" sz="2400" dirty="0" err="1">
                <a:effectLst/>
                <a:latin typeface="Calibri" panose="020F0502020204030204" pitchFamily="34" charset="0"/>
                <a:ea typeface="Times New Roman" panose="02020603050405020304" pitchFamily="18" charset="0"/>
                <a:cs typeface="Times New Roman" panose="02020603050405020304" pitchFamily="18" charset="0"/>
              </a:rPr>
              <a:t>ке</a:t>
            </a:r>
            <a:r>
              <a:rPr lang="en-GB"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2400" dirty="0">
                <a:latin typeface="Calibri" panose="020F0502020204030204" pitchFamily="34" charset="0"/>
                <a:ea typeface="Times New Roman" panose="02020603050405020304" pitchFamily="18" charset="0"/>
                <a:cs typeface="Times New Roman" panose="02020603050405020304" pitchFamily="18" charset="0"/>
              </a:rPr>
              <a:t>‘onto’</a:t>
            </a:r>
          </a:p>
          <a:p>
            <a:pPr marL="0" indent="0" algn="just">
              <a:spcBef>
                <a:spcPts val="1200"/>
              </a:spcBef>
              <a:buNone/>
            </a:pPr>
            <a:r>
              <a:rPr lang="en-GB" sz="2400" dirty="0">
                <a:latin typeface="Calibri" panose="020F0502020204030204" pitchFamily="34" charset="0"/>
                <a:ea typeface="Times New Roman" panose="02020603050405020304" pitchFamily="18" charset="0"/>
                <a:cs typeface="Times New Roman" panose="02020603050405020304" pitchFamily="18" charset="0"/>
              </a:rPr>
              <a:t>=</a:t>
            </a:r>
            <a:r>
              <a:rPr lang="mi-NZ" sz="2400" dirty="0">
                <a:latin typeface="Calibri" panose="020F0502020204030204" pitchFamily="34" charset="0"/>
                <a:ea typeface="Times New Roman" panose="02020603050405020304" pitchFamily="18" charset="0"/>
                <a:cs typeface="Times New Roman" panose="02020603050405020304" pitchFamily="18" charset="0"/>
              </a:rPr>
              <a:t> ӱстемб</a:t>
            </a:r>
            <a:r>
              <a:rPr lang="mi-NZ" sz="2400" b="1" dirty="0">
                <a:latin typeface="Calibri" panose="020F0502020204030204" pitchFamily="34" charset="0"/>
                <a:ea typeface="Times New Roman" panose="02020603050405020304" pitchFamily="18" charset="0"/>
                <a:cs typeface="Times New Roman" panose="02020603050405020304" pitchFamily="18" charset="0"/>
              </a:rPr>
              <a:t>а</a:t>
            </a:r>
            <a:r>
              <a:rPr lang="mi-NZ" sz="2400" dirty="0">
                <a:latin typeface="Calibri" panose="020F0502020204030204" pitchFamily="34" charset="0"/>
                <a:ea typeface="Times New Roman" panose="02020603050405020304" pitchFamily="18" charset="0"/>
                <a:cs typeface="Times New Roman" panose="02020603050405020304" pitchFamily="18" charset="0"/>
              </a:rPr>
              <a:t>ке</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spTree>
    <p:extLst>
      <p:ext uri="{BB962C8B-B14F-4D97-AF65-F5344CB8AC3E}">
        <p14:creationId xmlns:p14="http://schemas.microsoft.com/office/powerpoint/2010/main" val="32366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az-Cyrl-AZ" sz="3600" u="sng" dirty="0">
                <a:latin typeface="Calibri" panose="020F0502020204030204" pitchFamily="34" charset="0"/>
                <a:ea typeface="Times New Roman" panose="02020603050405020304" pitchFamily="18" charset="0"/>
                <a:cs typeface="Calibri" panose="020F0502020204030204" pitchFamily="34" charset="0"/>
              </a:rPr>
              <a:t>полш</a:t>
            </a:r>
            <a:r>
              <a:rPr lang="az-Cyrl-AZ" sz="3600" b="1" u="sng" dirty="0">
                <a:latin typeface="Calibri" panose="020F0502020204030204" pitchFamily="34" charset="0"/>
                <a:ea typeface="Times New Roman" panose="02020603050405020304" pitchFamily="18" charset="0"/>
                <a:cs typeface="Calibri" panose="020F0502020204030204" pitchFamily="34" charset="0"/>
              </a:rPr>
              <a:t>а</a:t>
            </a:r>
            <a:r>
              <a:rPr lang="az-Cyrl-AZ" sz="3600" u="sng" dirty="0">
                <a:latin typeface="Calibri" panose="020F0502020204030204" pitchFamily="34" charset="0"/>
                <a:ea typeface="Times New Roman" panose="02020603050405020304" pitchFamily="18" charset="0"/>
                <a:cs typeface="Calibri" panose="020F0502020204030204" pitchFamily="34" charset="0"/>
              </a:rPr>
              <a:t>ш ‘</a:t>
            </a:r>
            <a:r>
              <a:rPr lang="en-GB" sz="3600" u="sng" dirty="0">
                <a:latin typeface="Calibri" panose="020F0502020204030204" pitchFamily="34" charset="0"/>
                <a:ea typeface="Times New Roman" panose="02020603050405020304" pitchFamily="18" charset="0"/>
                <a:cs typeface="Calibri" panose="020F0502020204030204" pitchFamily="34" charset="0"/>
              </a:rPr>
              <a:t>to help’</a:t>
            </a: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graphicFrame>
        <p:nvGraphicFramePr>
          <p:cNvPr id="2" name="Table 1">
            <a:extLst>
              <a:ext uri="{FF2B5EF4-FFF2-40B4-BE49-F238E27FC236}">
                <a16:creationId xmlns:a16="http://schemas.microsoft.com/office/drawing/2014/main" id="{A2FC40B4-48EF-4E3F-A2F9-E73FAE568ECC}"/>
              </a:ext>
            </a:extLst>
          </p:cNvPr>
          <p:cNvGraphicFramePr>
            <a:graphicFrameLocks noGrp="1"/>
          </p:cNvGraphicFramePr>
          <p:nvPr>
            <p:extLst>
              <p:ext uri="{D42A27DB-BD31-4B8C-83A1-F6EECF244321}">
                <p14:modId xmlns:p14="http://schemas.microsoft.com/office/powerpoint/2010/main" val="1424265035"/>
              </p:ext>
            </p:extLst>
          </p:nvPr>
        </p:nvGraphicFramePr>
        <p:xfrm>
          <a:off x="1929288" y="2330211"/>
          <a:ext cx="8333424" cy="2197576"/>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1098788">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Серг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u="sng">
                          <a:effectLst/>
                          <a:latin typeface="Calibri" panose="020F0502020204030204" pitchFamily="34" charset="0"/>
                          <a:ea typeface="PMingLiU" panose="02020500000000000000" pitchFamily="18" charset="-120"/>
                          <a:cs typeface="Calibri" panose="020F0502020204030204" pitchFamily="34" charset="0"/>
                        </a:rPr>
                        <a:t>мыл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м</a:t>
                      </a:r>
                      <a:r>
                        <a:rPr lang="en-US" sz="2000">
                          <a:effectLst/>
                          <a:latin typeface="Calibri" panose="020F0502020204030204" pitchFamily="34" charset="0"/>
                          <a:ea typeface="PMingLiU" panose="02020500000000000000" pitchFamily="18" charset="-120"/>
                          <a:cs typeface="Calibri" panose="020F0502020204030204" pitchFamily="34" charset="0"/>
                        </a:rPr>
                        <a:t> паш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ышт</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u="sng">
                          <a:effectLst/>
                          <a:latin typeface="Calibri" panose="020F0502020204030204" pitchFamily="34" charset="0"/>
                          <a:ea typeface="PMingLiU" panose="02020500000000000000" pitchFamily="18" charset="-120"/>
                          <a:cs typeface="Calibri" panose="020F0502020204030204" pitchFamily="34" charset="0"/>
                        </a:rPr>
                        <a:t>п</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лшо</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Serge, help me work!</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1098788">
                <a:tc>
                  <a:txBody>
                    <a:bodyPr/>
                    <a:lstStyle/>
                    <a:p>
                      <a:pPr algn="l"/>
                      <a:r>
                        <a:rPr lang="en-US" sz="2000" b="1">
                          <a:effectLst/>
                          <a:latin typeface="Calibri" panose="020F0502020204030204" pitchFamily="34" charset="0"/>
                          <a:ea typeface="PMingLiU" panose="02020500000000000000" pitchFamily="18" charset="-120"/>
                          <a:cs typeface="Calibri" panose="020F0502020204030204" pitchFamily="34" charset="0"/>
                        </a:rPr>
                        <a:t>Э</a:t>
                      </a:r>
                      <a:r>
                        <a:rPr lang="en-US" sz="2000">
                          <a:effectLst/>
                          <a:latin typeface="Calibri" panose="020F0502020204030204" pitchFamily="34" charset="0"/>
                          <a:ea typeface="PMingLiU" panose="02020500000000000000" pitchFamily="18" charset="-120"/>
                          <a:cs typeface="Calibri" panose="020F0502020204030204" pitchFamily="34" charset="0"/>
                        </a:rPr>
                        <a:t>мма</a:t>
                      </a:r>
                      <a:r>
                        <a:rPr lang="de-AT" sz="2000">
                          <a:effectLst/>
                          <a:latin typeface="Calibri" panose="020F0502020204030204" pitchFamily="34" charset="0"/>
                          <a:ea typeface="PMingLiU" panose="02020500000000000000" pitchFamily="18" charset="-120"/>
                          <a:cs typeface="Calibri" panose="020F0502020204030204" pitchFamily="34" charset="0"/>
                        </a:rPr>
                        <a:t>, </a:t>
                      </a:r>
                      <a:r>
                        <a:rPr lang="en-US" sz="2000" u="sng">
                          <a:effectLst/>
                          <a:latin typeface="Calibri" panose="020F0502020204030204" pitchFamily="34" charset="0"/>
                          <a:ea typeface="PMingLiU" panose="02020500000000000000" pitchFamily="18" charset="-120"/>
                          <a:cs typeface="Calibri" panose="020F0502020204030204" pitchFamily="34" charset="0"/>
                        </a:rPr>
                        <a:t>мыланн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мар</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 й</a:t>
                      </a:r>
                      <a:r>
                        <a:rPr lang="en-US" sz="2000" b="1">
                          <a:effectLst/>
                          <a:latin typeface="Calibri" panose="020F0502020204030204" pitchFamily="34" charset="0"/>
                          <a:ea typeface="PMingLiU" panose="02020500000000000000" pitchFamily="18" charset="-120"/>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лмым тунем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u="sng">
                          <a:effectLst/>
                          <a:latin typeface="Calibri" panose="020F0502020204030204" pitchFamily="34" charset="0"/>
                          <a:ea typeface="PMingLiU" panose="02020500000000000000" pitchFamily="18" charset="-120"/>
                          <a:cs typeface="Calibri" panose="020F0502020204030204" pitchFamily="34" charset="0"/>
                        </a:rPr>
                        <a:t>п</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лшо</a:t>
                      </a:r>
                      <a:r>
                        <a:rPr lang="de-AT"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Emma, help us learn Mari!</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bl>
          </a:graphicData>
        </a:graphic>
      </p:graphicFrame>
    </p:spTree>
    <p:extLst>
      <p:ext uri="{BB962C8B-B14F-4D97-AF65-F5344CB8AC3E}">
        <p14:creationId xmlns:p14="http://schemas.microsoft.com/office/powerpoint/2010/main" val="2545067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latin typeface="Calibri" panose="020F0502020204030204" pitchFamily="34" charset="0"/>
                <a:ea typeface="Times New Roman" panose="02020603050405020304" pitchFamily="18" charset="0"/>
                <a:cs typeface="Calibri" panose="020F0502020204030204" pitchFamily="34" charset="0"/>
              </a:rPr>
              <a:t>Constructions with </a:t>
            </a:r>
            <a:r>
              <a:rPr lang="az-Cyrl-AZ" sz="3600" u="sng" dirty="0">
                <a:latin typeface="Calibri" panose="020F0502020204030204" pitchFamily="34" charset="0"/>
                <a:ea typeface="Times New Roman" panose="02020603050405020304" pitchFamily="18" charset="0"/>
                <a:cs typeface="Calibri" panose="020F0502020204030204" pitchFamily="34" charset="0"/>
              </a:rPr>
              <a:t>кӱл</a:t>
            </a:r>
            <a:r>
              <a:rPr lang="az-Cyrl-AZ" sz="3600" b="1" u="sng" dirty="0">
                <a:latin typeface="Calibri" panose="020F0502020204030204" pitchFamily="34" charset="0"/>
                <a:ea typeface="Times New Roman" panose="02020603050405020304" pitchFamily="18" charset="0"/>
                <a:cs typeface="Calibri" panose="020F0502020204030204" pitchFamily="34" charset="0"/>
              </a:rPr>
              <a:t>а</a:t>
            </a:r>
            <a:r>
              <a:rPr lang="az-Cyrl-AZ" sz="3600" u="sng" dirty="0">
                <a:latin typeface="Calibri" panose="020F0502020204030204" pitchFamily="34" charset="0"/>
                <a:ea typeface="Times New Roman" panose="02020603050405020304" pitchFamily="18" charset="0"/>
                <a:cs typeface="Calibri" panose="020F0502020204030204" pitchFamily="34" charset="0"/>
              </a:rPr>
              <a:t>ш (</a:t>
            </a:r>
            <a:r>
              <a:rPr lang="mi-NZ" sz="3600" u="sng" dirty="0">
                <a:latin typeface="Calibri" panose="020F0502020204030204" pitchFamily="34" charset="0"/>
                <a:ea typeface="Times New Roman" panose="02020603050405020304" pitchFamily="18" charset="0"/>
                <a:cs typeface="Calibri" panose="020F0502020204030204" pitchFamily="34" charset="0"/>
              </a:rPr>
              <a:t>-</a:t>
            </a:r>
            <a:r>
              <a:rPr lang="az-Cyrl-AZ" sz="3600" u="sng" dirty="0">
                <a:latin typeface="Calibri" panose="020F0502020204030204" pitchFamily="34" charset="0"/>
                <a:ea typeface="Times New Roman" panose="02020603050405020304" pitchFamily="18" charset="0"/>
                <a:cs typeface="Calibri" panose="020F0502020204030204" pitchFamily="34" charset="0"/>
              </a:rPr>
              <a:t>ам)</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graphicFrame>
        <p:nvGraphicFramePr>
          <p:cNvPr id="2" name="Table 1">
            <a:extLst>
              <a:ext uri="{FF2B5EF4-FFF2-40B4-BE49-F238E27FC236}">
                <a16:creationId xmlns:a16="http://schemas.microsoft.com/office/drawing/2014/main" id="{A2FC40B4-48EF-4E3F-A2F9-E73FAE568ECC}"/>
              </a:ext>
            </a:extLst>
          </p:cNvPr>
          <p:cNvGraphicFramePr>
            <a:graphicFrameLocks noGrp="1"/>
          </p:cNvGraphicFramePr>
          <p:nvPr>
            <p:extLst>
              <p:ext uri="{D42A27DB-BD31-4B8C-83A1-F6EECF244321}">
                <p14:modId xmlns:p14="http://schemas.microsoft.com/office/powerpoint/2010/main" val="3203026174"/>
              </p:ext>
            </p:extLst>
          </p:nvPr>
        </p:nvGraphicFramePr>
        <p:xfrm>
          <a:off x="424338" y="1764154"/>
          <a:ext cx="8333424" cy="1545104"/>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772552">
                <a:tc>
                  <a:txBody>
                    <a:bodyPr/>
                    <a:lstStyle/>
                    <a:p>
                      <a:pPr algn="just"/>
                      <a:r>
                        <a:rPr lang="en-US" sz="1600">
                          <a:effectLst/>
                          <a:latin typeface="Calibri" panose="020F0502020204030204" pitchFamily="34" charset="0"/>
                          <a:ea typeface="PMingLiU" panose="02020500000000000000" pitchFamily="18" charset="-120"/>
                          <a:cs typeface="Calibri" panose="020F0502020204030204" pitchFamily="34" charset="0"/>
                        </a:rPr>
                        <a:t>Ивукл</a:t>
                      </a:r>
                      <a:r>
                        <a:rPr lang="en-US" sz="1600" b="1">
                          <a:effectLst/>
                          <a:latin typeface="Calibri" panose="020F0502020204030204" pitchFamily="34" charset="0"/>
                          <a:ea typeface="PMingLiU" panose="02020500000000000000" pitchFamily="18" charset="-120"/>
                          <a:cs typeface="Calibri" panose="020F0502020204030204" pitchFamily="34" charset="0"/>
                        </a:rPr>
                        <a:t>а</a:t>
                      </a:r>
                      <a:r>
                        <a:rPr lang="en-US" sz="1600">
                          <a:effectLst/>
                          <a:latin typeface="Calibri" panose="020F0502020204030204" pitchFamily="34" charset="0"/>
                          <a:ea typeface="PMingLiU" panose="02020500000000000000" pitchFamily="18" charset="-120"/>
                          <a:cs typeface="Calibri" panose="020F0502020204030204" pitchFamily="34" charset="0"/>
                        </a:rPr>
                        <a:t>н книг</a:t>
                      </a:r>
                      <a:r>
                        <a:rPr lang="en-US" sz="1600" b="1">
                          <a:effectLst/>
                          <a:latin typeface="Calibri" panose="020F0502020204030204" pitchFamily="34" charset="0"/>
                          <a:ea typeface="PMingLiU" panose="02020500000000000000" pitchFamily="18" charset="-120"/>
                          <a:cs typeface="Calibri" panose="020F0502020204030204" pitchFamily="34" charset="0"/>
                        </a:rPr>
                        <a:t>а</a:t>
                      </a:r>
                      <a:r>
                        <a:rPr lang="en-US" sz="1600">
                          <a:effectLst/>
                          <a:latin typeface="Calibri" panose="020F0502020204030204" pitchFamily="34" charset="0"/>
                          <a:ea typeface="PMingLiU" panose="02020500000000000000" pitchFamily="18" charset="-120"/>
                          <a:cs typeface="Calibri" panose="020F0502020204030204" pitchFamily="34" charset="0"/>
                        </a:rPr>
                        <a:t> </a:t>
                      </a:r>
                      <a:r>
                        <a:rPr lang="en-US" sz="1600" u="sng">
                          <a:effectLst/>
                          <a:latin typeface="Calibri" panose="020F0502020204030204" pitchFamily="34" charset="0"/>
                          <a:ea typeface="PMingLiU" panose="02020500000000000000" pitchFamily="18" charset="-120"/>
                          <a:cs typeface="Calibri" panose="020F0502020204030204" pitchFamily="34" charset="0"/>
                        </a:rPr>
                        <a:t>кӱл</a:t>
                      </a:r>
                      <a:r>
                        <a:rPr lang="en-US" sz="1600" b="1" u="sng">
                          <a:effectLst/>
                          <a:latin typeface="Calibri" panose="020F0502020204030204" pitchFamily="34" charset="0"/>
                          <a:ea typeface="PMingLiU" panose="02020500000000000000" pitchFamily="18" charset="-120"/>
                          <a:cs typeface="Calibri" panose="020F0502020204030204" pitchFamily="34" charset="0"/>
                        </a:rPr>
                        <a:t>е</a:t>
                      </a:r>
                      <a:r>
                        <a:rPr lang="en-US" sz="1600" u="sng">
                          <a:effectLst/>
                          <a:latin typeface="Calibri" panose="020F0502020204030204" pitchFamily="34" charset="0"/>
                          <a:ea typeface="PMingLiU" panose="02020500000000000000" pitchFamily="18" charset="-120"/>
                          <a:cs typeface="Calibri" panose="020F0502020204030204" pitchFamily="34" charset="0"/>
                        </a:rPr>
                        <a:t>ш</a:t>
                      </a:r>
                      <a:r>
                        <a:rPr lang="en-US" sz="1600">
                          <a:effectLst/>
                          <a:latin typeface="Calibri" panose="020F0502020204030204" pitchFamily="34" charset="0"/>
                          <a:ea typeface="PMingLiU" panose="02020500000000000000" pitchFamily="18" charset="-120"/>
                          <a:cs typeface="Calibri" panose="020F0502020204030204" pitchFamily="34" charset="0"/>
                        </a:rPr>
                        <a:t>.</a:t>
                      </a:r>
                      <a:endParaRPr lang="en-GB" sz="16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600">
                          <a:effectLst/>
                          <a:latin typeface="Calibri" panose="020F0502020204030204" pitchFamily="34" charset="0"/>
                          <a:ea typeface="PMingLiU" panose="02020500000000000000" pitchFamily="18" charset="-120"/>
                          <a:cs typeface="Calibri" panose="020F0502020204030204" pitchFamily="34" charset="0"/>
                        </a:rPr>
                        <a:t>Ivuk needs a book.</a:t>
                      </a:r>
                      <a:endParaRPr lang="en-GB" sz="16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772552">
                <a:tc>
                  <a:txBody>
                    <a:bodyPr/>
                    <a:lstStyle/>
                    <a:p>
                      <a:pPr algn="just"/>
                      <a:r>
                        <a:rPr lang="en-US" sz="1600">
                          <a:effectLst/>
                          <a:latin typeface="Calibri" panose="020F0502020204030204" pitchFamily="34" charset="0"/>
                          <a:ea typeface="PMingLiU" panose="02020500000000000000" pitchFamily="18" charset="-120"/>
                          <a:cs typeface="Calibri" panose="020F0502020204030204" pitchFamily="34" charset="0"/>
                        </a:rPr>
                        <a:t>Ив</a:t>
                      </a:r>
                      <a:r>
                        <a:rPr lang="en-US" sz="1600" b="1">
                          <a:effectLst/>
                          <a:latin typeface="Calibri" panose="020F0502020204030204" pitchFamily="34" charset="0"/>
                          <a:ea typeface="PMingLiU" panose="02020500000000000000" pitchFamily="18" charset="-120"/>
                          <a:cs typeface="Calibri" panose="020F0502020204030204" pitchFamily="34" charset="0"/>
                        </a:rPr>
                        <a:t>у</a:t>
                      </a:r>
                      <a:r>
                        <a:rPr lang="en-US" sz="1600">
                          <a:effectLst/>
                          <a:latin typeface="Calibri" panose="020F0502020204030204" pitchFamily="34" charset="0"/>
                          <a:ea typeface="PMingLiU" panose="02020500000000000000" pitchFamily="18" charset="-120"/>
                          <a:cs typeface="Calibri" panose="020F0502020204030204" pitchFamily="34" charset="0"/>
                        </a:rPr>
                        <a:t>к</a:t>
                      </a:r>
                      <a:r>
                        <a:rPr lang="de-AT" sz="1600">
                          <a:effectLst/>
                          <a:latin typeface="Calibri" panose="020F0502020204030204" pitchFamily="34" charset="0"/>
                          <a:ea typeface="PMingLiU" panose="02020500000000000000" pitchFamily="18" charset="-120"/>
                          <a:cs typeface="Calibri" panose="020F0502020204030204" pitchFamily="34" charset="0"/>
                        </a:rPr>
                        <a:t>, </a:t>
                      </a:r>
                      <a:r>
                        <a:rPr lang="en-US" sz="1600">
                          <a:effectLst/>
                          <a:latin typeface="Calibri" panose="020F0502020204030204" pitchFamily="34" charset="0"/>
                          <a:ea typeface="PMingLiU" panose="02020500000000000000" pitchFamily="18" charset="-120"/>
                          <a:cs typeface="Calibri" panose="020F0502020204030204" pitchFamily="34" charset="0"/>
                        </a:rPr>
                        <a:t>Ан</a:t>
                      </a:r>
                      <a:r>
                        <a:rPr lang="en-US" sz="1600" b="1">
                          <a:effectLst/>
                          <a:latin typeface="Calibri" panose="020F0502020204030204" pitchFamily="34" charset="0"/>
                          <a:ea typeface="PMingLiU" panose="02020500000000000000" pitchFamily="18" charset="-120"/>
                          <a:cs typeface="Calibri" panose="020F0502020204030204" pitchFamily="34" charset="0"/>
                        </a:rPr>
                        <a:t>у</a:t>
                      </a:r>
                      <a:r>
                        <a:rPr lang="en-US" sz="1600">
                          <a:effectLst/>
                          <a:latin typeface="Calibri" panose="020F0502020204030204" pitchFamily="34" charset="0"/>
                          <a:ea typeface="PMingLiU" panose="02020500000000000000" pitchFamily="18" charset="-120"/>
                          <a:cs typeface="Calibri" panose="020F0502020204030204" pitchFamily="34" charset="0"/>
                        </a:rPr>
                        <a:t>к</a:t>
                      </a:r>
                      <a:r>
                        <a:rPr lang="de-AT" sz="1600">
                          <a:effectLst/>
                          <a:latin typeface="Calibri" panose="020F0502020204030204" pitchFamily="34" charset="0"/>
                          <a:ea typeface="PMingLiU" panose="02020500000000000000" pitchFamily="18" charset="-120"/>
                          <a:cs typeface="Calibri" panose="020F0502020204030204" pitchFamily="34" charset="0"/>
                        </a:rPr>
                        <a:t>, </a:t>
                      </a:r>
                      <a:r>
                        <a:rPr lang="en-US" sz="1600">
                          <a:effectLst/>
                          <a:latin typeface="Calibri" panose="020F0502020204030204" pitchFamily="34" charset="0"/>
                          <a:ea typeface="PMingLiU" panose="02020500000000000000" pitchFamily="18" charset="-120"/>
                          <a:cs typeface="Calibri" panose="020F0502020204030204" pitchFamily="34" charset="0"/>
                        </a:rPr>
                        <a:t>тыланд</a:t>
                      </a:r>
                      <a:r>
                        <a:rPr lang="en-US" sz="1600" b="1">
                          <a:effectLst/>
                          <a:latin typeface="Calibri" panose="020F0502020204030204" pitchFamily="34" charset="0"/>
                          <a:ea typeface="PMingLiU" panose="02020500000000000000" pitchFamily="18" charset="-120"/>
                          <a:cs typeface="Calibri" panose="020F0502020204030204" pitchFamily="34" charset="0"/>
                        </a:rPr>
                        <a:t>а</a:t>
                      </a:r>
                      <a:r>
                        <a:rPr lang="en-US" sz="1600">
                          <a:effectLst/>
                          <a:latin typeface="Calibri" panose="020F0502020204030204" pitchFamily="34" charset="0"/>
                          <a:ea typeface="PMingLiU" panose="02020500000000000000" pitchFamily="18" charset="-120"/>
                          <a:cs typeface="Calibri" panose="020F0502020204030204" pitchFamily="34" charset="0"/>
                        </a:rPr>
                        <a:t> мо </a:t>
                      </a:r>
                      <a:r>
                        <a:rPr lang="en-US" sz="1600" u="sng">
                          <a:effectLst/>
                          <a:latin typeface="Calibri" panose="020F0502020204030204" pitchFamily="34" charset="0"/>
                          <a:ea typeface="PMingLiU" panose="02020500000000000000" pitchFamily="18" charset="-120"/>
                          <a:cs typeface="Calibri" panose="020F0502020204030204" pitchFamily="34" charset="0"/>
                        </a:rPr>
                        <a:t>кӱл</a:t>
                      </a:r>
                      <a:r>
                        <a:rPr lang="en-US" sz="1600" b="1" u="sng">
                          <a:effectLst/>
                          <a:latin typeface="Calibri" panose="020F0502020204030204" pitchFamily="34" charset="0"/>
                          <a:ea typeface="PMingLiU" panose="02020500000000000000" pitchFamily="18" charset="-120"/>
                          <a:cs typeface="Calibri" panose="020F0502020204030204" pitchFamily="34" charset="0"/>
                        </a:rPr>
                        <a:t>е</a:t>
                      </a:r>
                      <a:r>
                        <a:rPr lang="en-US" sz="1600" u="sng">
                          <a:effectLst/>
                          <a:latin typeface="Calibri" panose="020F0502020204030204" pitchFamily="34" charset="0"/>
                          <a:ea typeface="PMingLiU" panose="02020500000000000000" pitchFamily="18" charset="-120"/>
                          <a:cs typeface="Calibri" panose="020F0502020204030204" pitchFamily="34" charset="0"/>
                        </a:rPr>
                        <a:t>ш</a:t>
                      </a:r>
                      <a:r>
                        <a:rPr lang="de-AT" sz="1600">
                          <a:effectLst/>
                          <a:latin typeface="Calibri" panose="020F0502020204030204" pitchFamily="34" charset="0"/>
                          <a:ea typeface="PMingLiU" panose="02020500000000000000" pitchFamily="18" charset="-120"/>
                          <a:cs typeface="Calibri" panose="020F0502020204030204" pitchFamily="34" charset="0"/>
                        </a:rPr>
                        <a:t>?</a:t>
                      </a:r>
                      <a:endParaRPr lang="en-GB" sz="16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600" dirty="0" err="1">
                          <a:effectLst/>
                          <a:latin typeface="Calibri" panose="020F0502020204030204" pitchFamily="34" charset="0"/>
                          <a:ea typeface="PMingLiU" panose="02020500000000000000" pitchFamily="18" charset="-120"/>
                          <a:cs typeface="Calibri" panose="020F0502020204030204" pitchFamily="34" charset="0"/>
                        </a:rPr>
                        <a:t>Ivuk</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Anuk</a:t>
                      </a:r>
                      <a:r>
                        <a:rPr lang="en-US" sz="1600" dirty="0">
                          <a:effectLst/>
                          <a:latin typeface="Calibri" panose="020F0502020204030204" pitchFamily="34" charset="0"/>
                          <a:ea typeface="PMingLiU" panose="02020500000000000000" pitchFamily="18" charset="-120"/>
                          <a:cs typeface="Calibri" panose="020F0502020204030204" pitchFamily="34" charset="0"/>
                        </a:rPr>
                        <a:t>, what do you need?</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bl>
          </a:graphicData>
        </a:graphic>
      </p:graphicFrame>
      <p:graphicFrame>
        <p:nvGraphicFramePr>
          <p:cNvPr id="7" name="Table 6">
            <a:extLst>
              <a:ext uri="{FF2B5EF4-FFF2-40B4-BE49-F238E27FC236}">
                <a16:creationId xmlns:a16="http://schemas.microsoft.com/office/drawing/2014/main" id="{5F0D7B3C-E59B-47BF-887E-DE9EDF048736}"/>
              </a:ext>
            </a:extLst>
          </p:cNvPr>
          <p:cNvGraphicFramePr>
            <a:graphicFrameLocks noGrp="1"/>
          </p:cNvGraphicFramePr>
          <p:nvPr>
            <p:extLst>
              <p:ext uri="{D42A27DB-BD31-4B8C-83A1-F6EECF244321}">
                <p14:modId xmlns:p14="http://schemas.microsoft.com/office/powerpoint/2010/main" val="1181354718"/>
              </p:ext>
            </p:extLst>
          </p:nvPr>
        </p:nvGraphicFramePr>
        <p:xfrm>
          <a:off x="424338" y="3309258"/>
          <a:ext cx="8333424" cy="772552"/>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772552">
                <a:tc>
                  <a:txBody>
                    <a:bodyPr/>
                    <a:lstStyle/>
                    <a:p>
                      <a:pPr algn="just"/>
                      <a:r>
                        <a:rPr lang="en-US" sz="1600" dirty="0" err="1">
                          <a:effectLst/>
                          <a:latin typeface="Calibri" panose="020F0502020204030204" pitchFamily="34" charset="0"/>
                          <a:ea typeface="PMingLiU" panose="02020500000000000000" pitchFamily="18" charset="-120"/>
                          <a:cs typeface="Calibri" panose="020F0502020204030204" pitchFamily="34" charset="0"/>
                        </a:rPr>
                        <a:t>Т</a:t>
                      </a:r>
                      <a:r>
                        <a:rPr lang="en-US" sz="16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600" dirty="0" err="1">
                          <a:effectLst/>
                          <a:latin typeface="Calibri" panose="020F0502020204030204" pitchFamily="34" charset="0"/>
                          <a:ea typeface="PMingLiU" panose="02020500000000000000" pitchFamily="18" charset="-120"/>
                          <a:cs typeface="Calibri" panose="020F0502020204030204" pitchFamily="34" charset="0"/>
                        </a:rPr>
                        <a:t>ныктышо-влак</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к</a:t>
                      </a:r>
                      <a:r>
                        <a:rPr lang="en-US" sz="1600" b="1" u="sng" dirty="0" err="1">
                          <a:effectLst/>
                          <a:latin typeface="Calibri" panose="020F0502020204030204" pitchFamily="34" charset="0"/>
                          <a:ea typeface="PMingLiU" panose="02020500000000000000" pitchFamily="18" charset="-120"/>
                          <a:cs typeface="Calibri" panose="020F0502020204030204" pitchFamily="34" charset="0"/>
                        </a:rPr>
                        <a:t>ӱ</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лыт</a:t>
                      </a:r>
                      <a:r>
                        <a:rPr lang="en-US" sz="1600" dirty="0">
                          <a:effectLst/>
                          <a:latin typeface="Calibri" panose="020F0502020204030204" pitchFamily="34" charset="0"/>
                          <a:ea typeface="PMingLiU" panose="02020500000000000000" pitchFamily="18" charset="-120"/>
                          <a:cs typeface="Calibri" panose="020F0502020204030204" pitchFamily="34" charset="0"/>
                        </a:rPr>
                        <a:t>.</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1600" dirty="0">
                          <a:effectLst/>
                          <a:latin typeface="Calibri" panose="020F0502020204030204" pitchFamily="34" charset="0"/>
                          <a:ea typeface="PMingLiU" panose="02020500000000000000" pitchFamily="18" charset="-120"/>
                          <a:cs typeface="Calibri" panose="020F0502020204030204" pitchFamily="34" charset="0"/>
                        </a:rPr>
                        <a:t>Teachers are needed.</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bl>
          </a:graphicData>
        </a:graphic>
      </p:graphicFrame>
      <p:graphicFrame>
        <p:nvGraphicFramePr>
          <p:cNvPr id="9" name="Table 8">
            <a:extLst>
              <a:ext uri="{FF2B5EF4-FFF2-40B4-BE49-F238E27FC236}">
                <a16:creationId xmlns:a16="http://schemas.microsoft.com/office/drawing/2014/main" id="{ABA4D8EF-983F-4E93-A078-84FCB0E5466A}"/>
              </a:ext>
            </a:extLst>
          </p:cNvPr>
          <p:cNvGraphicFramePr>
            <a:graphicFrameLocks noGrp="1"/>
          </p:cNvGraphicFramePr>
          <p:nvPr>
            <p:extLst>
              <p:ext uri="{D42A27DB-BD31-4B8C-83A1-F6EECF244321}">
                <p14:modId xmlns:p14="http://schemas.microsoft.com/office/powerpoint/2010/main" val="2099859323"/>
              </p:ext>
            </p:extLst>
          </p:nvPr>
        </p:nvGraphicFramePr>
        <p:xfrm>
          <a:off x="424338" y="4085499"/>
          <a:ext cx="8333424" cy="1545104"/>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772552">
                <a:tc>
                  <a:txBody>
                    <a:bodyPr/>
                    <a:lstStyle/>
                    <a:p>
                      <a:pPr algn="l"/>
                      <a:r>
                        <a:rPr lang="en-US" sz="1600" dirty="0" err="1">
                          <a:effectLst/>
                          <a:latin typeface="Calibri" panose="020F0502020204030204" pitchFamily="34" charset="0"/>
                          <a:ea typeface="PMingLiU" panose="02020500000000000000" pitchFamily="18" charset="-120"/>
                          <a:cs typeface="Calibri" panose="020F0502020204030204" pitchFamily="34" charset="0"/>
                        </a:rPr>
                        <a:t>Ив</a:t>
                      </a:r>
                      <a:r>
                        <a:rPr lang="en-US" sz="16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600" dirty="0" err="1">
                          <a:effectLst/>
                          <a:latin typeface="Calibri" panose="020F0502020204030204" pitchFamily="34" charset="0"/>
                          <a:ea typeface="PMingLiU" panose="02020500000000000000" pitchFamily="18" charset="-120"/>
                          <a:cs typeface="Calibri" panose="020F0502020204030204" pitchFamily="34" charset="0"/>
                        </a:rPr>
                        <a:t>к</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франц</a:t>
                      </a:r>
                      <a:r>
                        <a:rPr lang="en-US" sz="16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600" dirty="0" err="1">
                          <a:effectLst/>
                          <a:latin typeface="Calibri" panose="020F0502020204030204" pitchFamily="34" charset="0"/>
                          <a:ea typeface="PMingLiU" panose="02020500000000000000" pitchFamily="18" charset="-120"/>
                          <a:cs typeface="Calibri" panose="020F0502020204030204" pitchFamily="34" charset="0"/>
                        </a:rPr>
                        <a:t>з</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й</a:t>
                      </a:r>
                      <a:r>
                        <a:rPr lang="en-US" sz="1600" b="1" dirty="0" err="1">
                          <a:effectLst/>
                          <a:latin typeface="Calibri" panose="020F0502020204030204" pitchFamily="34" charset="0"/>
                          <a:ea typeface="PMingLiU" panose="02020500000000000000" pitchFamily="18" charset="-120"/>
                          <a:cs typeface="Calibri" panose="020F0502020204030204" pitchFamily="34" charset="0"/>
                        </a:rPr>
                        <a:t>ы</a:t>
                      </a:r>
                      <a:r>
                        <a:rPr lang="en-US" sz="1600" dirty="0" err="1">
                          <a:effectLst/>
                          <a:latin typeface="Calibri" panose="020F0502020204030204" pitchFamily="34" charset="0"/>
                          <a:ea typeface="PMingLiU" panose="02020500000000000000" pitchFamily="18" charset="-120"/>
                          <a:cs typeface="Calibri" panose="020F0502020204030204" pitchFamily="34" charset="0"/>
                        </a:rPr>
                        <a:t>лмым</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тунем</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е</a:t>
                      </a:r>
                      <a:r>
                        <a:rPr lang="en-US" sz="1600"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Тудл</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err="1">
                          <a:effectLst/>
                          <a:latin typeface="Calibri" panose="020F0502020204030204" pitchFamily="34" charset="0"/>
                          <a:ea typeface="PMingLiU" panose="02020500000000000000" pitchFamily="18" charset="-120"/>
                          <a:cs typeface="Calibri" panose="020F0502020204030204" pitchFamily="34" charset="0"/>
                        </a:rPr>
                        <a:t>н</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французл</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ш</a:t>
                      </a:r>
                      <a:r>
                        <a:rPr lang="en-US" sz="1600" b="1" dirty="0" err="1">
                          <a:effectLst/>
                          <a:latin typeface="Calibri" panose="020F0502020204030204" pitchFamily="34" charset="0"/>
                          <a:ea typeface="PMingLiU" panose="02020500000000000000" pitchFamily="18" charset="-120"/>
                          <a:cs typeface="Calibri" panose="020F0502020204030204" pitchFamily="34" charset="0"/>
                        </a:rPr>
                        <a:t>у</a:t>
                      </a:r>
                      <a:r>
                        <a:rPr lang="en-US" sz="1600" dirty="0" err="1">
                          <a:effectLst/>
                          <a:latin typeface="Calibri" panose="020F0502020204030204" pitchFamily="34" charset="0"/>
                          <a:ea typeface="PMingLiU" panose="02020500000000000000" pitchFamily="18" charset="-120"/>
                          <a:cs typeface="Calibri" panose="020F0502020204030204" pitchFamily="34" charset="0"/>
                        </a:rPr>
                        <a:t>ко</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да</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кутыр</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кӱл</a:t>
                      </a:r>
                      <a:r>
                        <a:rPr lang="en-US" sz="16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600">
                          <a:effectLst/>
                          <a:latin typeface="Calibri" panose="020F0502020204030204" pitchFamily="34" charset="0"/>
                          <a:ea typeface="PMingLiU" panose="02020500000000000000" pitchFamily="18" charset="-120"/>
                          <a:cs typeface="Calibri" panose="020F0502020204030204" pitchFamily="34" charset="0"/>
                        </a:rPr>
                        <a:t>Ivuk is learning French. He should read and speak French a lot.</a:t>
                      </a:r>
                      <a:endParaRPr lang="en-GB" sz="16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772552">
                <a:tc>
                  <a:txBody>
                    <a:bodyPr/>
                    <a:lstStyle/>
                    <a:p>
                      <a:pPr algn="l"/>
                      <a:r>
                        <a:rPr lang="en-US" sz="1600" dirty="0" err="1">
                          <a:effectLst/>
                          <a:latin typeface="Calibri" panose="020F0502020204030204" pitchFamily="34" charset="0"/>
                          <a:ea typeface="PMingLiU" panose="02020500000000000000" pitchFamily="18" charset="-120"/>
                          <a:cs typeface="Calibri" panose="020F0502020204030204" pitchFamily="34" charset="0"/>
                        </a:rPr>
                        <a:t>Йоча-влакл</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err="1">
                          <a:effectLst/>
                          <a:latin typeface="Calibri" panose="020F0502020204030204" pitchFamily="34" charset="0"/>
                          <a:ea typeface="PMingLiU" panose="02020500000000000000" pitchFamily="18" charset="-120"/>
                          <a:cs typeface="Calibri" panose="020F0502020204030204" pitchFamily="34" charset="0"/>
                        </a:rPr>
                        <a:t>н</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ур</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о</a:t>
                      </a:r>
                      <a:r>
                        <a:rPr lang="en-US" sz="1600" dirty="0" err="1">
                          <a:effectLst/>
                          <a:latin typeface="Calibri" panose="020F0502020204030204" pitchFamily="34" charset="0"/>
                          <a:ea typeface="PMingLiU" panose="02020500000000000000" pitchFamily="18" charset="-120"/>
                          <a:cs typeface="Calibri" panose="020F0502020204030204" pitchFamily="34" charset="0"/>
                        </a:rPr>
                        <a:t>кым</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dirty="0" err="1">
                          <a:effectLst/>
                          <a:latin typeface="Calibri" panose="020F0502020204030204" pitchFamily="34" charset="0"/>
                          <a:ea typeface="PMingLiU" panose="02020500000000000000" pitchFamily="18" charset="-120"/>
                          <a:cs typeface="Calibri" panose="020F0502020204030204" pitchFamily="34" charset="0"/>
                        </a:rPr>
                        <a:t>ышт</a:t>
                      </a:r>
                      <a:r>
                        <a:rPr lang="en-US" sz="1600" b="1" dirty="0" err="1">
                          <a:effectLst/>
                          <a:latin typeface="Calibri" panose="020F0502020204030204" pitchFamily="34" charset="0"/>
                          <a:ea typeface="PMingLiU" panose="02020500000000000000" pitchFamily="18" charset="-120"/>
                          <a:cs typeface="Calibri" panose="020F0502020204030204" pitchFamily="34" charset="0"/>
                        </a:rPr>
                        <a:t>а</a:t>
                      </a:r>
                      <a:r>
                        <a:rPr lang="en-US" sz="1600"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 </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кӱл</a:t>
                      </a:r>
                      <a:r>
                        <a:rPr lang="en-US" sz="16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1600" u="sng" dirty="0" err="1">
                          <a:effectLst/>
                          <a:latin typeface="Calibri" panose="020F0502020204030204" pitchFamily="34" charset="0"/>
                          <a:ea typeface="PMingLiU" panose="02020500000000000000" pitchFamily="18" charset="-120"/>
                          <a:cs typeface="Calibri" panose="020F0502020204030204" pitchFamily="34" charset="0"/>
                        </a:rPr>
                        <a:t>ш</a:t>
                      </a:r>
                      <a:r>
                        <a:rPr lang="en-US" sz="1600" dirty="0">
                          <a:effectLst/>
                          <a:latin typeface="Calibri" panose="020F0502020204030204" pitchFamily="34" charset="0"/>
                          <a:ea typeface="PMingLiU" panose="02020500000000000000" pitchFamily="18" charset="-120"/>
                          <a:cs typeface="Calibri" panose="020F0502020204030204" pitchFamily="34" charset="0"/>
                        </a:rPr>
                        <a:t>.</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1600" dirty="0">
                          <a:effectLst/>
                          <a:latin typeface="Calibri" panose="020F0502020204030204" pitchFamily="34" charset="0"/>
                          <a:ea typeface="PMingLiU" panose="02020500000000000000" pitchFamily="18" charset="-120"/>
                          <a:cs typeface="Calibri" panose="020F0502020204030204" pitchFamily="34" charset="0"/>
                        </a:rPr>
                        <a:t>The children have to do homework.</a:t>
                      </a:r>
                      <a:endParaRPr lang="en-GB" sz="16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bl>
          </a:graphicData>
        </a:graphic>
      </p:graphicFrame>
      <p:cxnSp>
        <p:nvCxnSpPr>
          <p:cNvPr id="11" name="Straight Connector 10">
            <a:extLst>
              <a:ext uri="{FF2B5EF4-FFF2-40B4-BE49-F238E27FC236}">
                <a16:creationId xmlns:a16="http://schemas.microsoft.com/office/drawing/2014/main" id="{EEE5A732-6380-4AC5-8C2E-EAB30FB8E393}"/>
              </a:ext>
            </a:extLst>
          </p:cNvPr>
          <p:cNvCxnSpPr>
            <a:cxnSpLocks/>
          </p:cNvCxnSpPr>
          <p:nvPr/>
        </p:nvCxnSpPr>
        <p:spPr>
          <a:xfrm>
            <a:off x="171450" y="4076437"/>
            <a:ext cx="11621965" cy="0"/>
          </a:xfrm>
          <a:prstGeom prst="line">
            <a:avLst/>
          </a:prstGeom>
          <a:ln w="38100"/>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E0E1ABD7-86B4-4AC8-8AFA-C16D16E01A0C}"/>
              </a:ext>
            </a:extLst>
          </p:cNvPr>
          <p:cNvSpPr txBox="1"/>
          <p:nvPr/>
        </p:nvSpPr>
        <p:spPr>
          <a:xfrm>
            <a:off x="9374069" y="2133877"/>
            <a:ext cx="2419346"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‘to be needed’</a:t>
            </a:r>
            <a:endParaRPr lang="en-GB" sz="2000" dirty="0"/>
          </a:p>
        </p:txBody>
      </p:sp>
      <p:sp>
        <p:nvSpPr>
          <p:cNvPr id="13" name="TextBox 12">
            <a:extLst>
              <a:ext uri="{FF2B5EF4-FFF2-40B4-BE49-F238E27FC236}">
                <a16:creationId xmlns:a16="http://schemas.microsoft.com/office/drawing/2014/main" id="{D2958186-DC18-4FC4-B81F-B608E82698B2}"/>
              </a:ext>
            </a:extLst>
          </p:cNvPr>
          <p:cNvSpPr txBox="1"/>
          <p:nvPr/>
        </p:nvSpPr>
        <p:spPr>
          <a:xfrm>
            <a:off x="9374069" y="4643347"/>
            <a:ext cx="2419346"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‘to have to’</a:t>
            </a:r>
            <a:endParaRPr lang="en-GB" sz="2000" dirty="0"/>
          </a:p>
        </p:txBody>
      </p:sp>
    </p:spTree>
    <p:extLst>
      <p:ext uri="{BB962C8B-B14F-4D97-AF65-F5344CB8AC3E}">
        <p14:creationId xmlns:p14="http://schemas.microsoft.com/office/powerpoint/2010/main" val="98649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a:latin typeface="Calibri" panose="020F0502020204030204" pitchFamily="34" charset="0"/>
                <a:ea typeface="Times New Roman" panose="02020603050405020304" pitchFamily="18" charset="0"/>
                <a:cs typeface="Calibri" panose="020F0502020204030204" pitchFamily="34" charset="0"/>
              </a:rPr>
              <a:t>4</a:t>
            </a:r>
            <a:r>
              <a:rPr lang="en-US" sz="3600" u="sng">
                <a:effectLst/>
                <a:latin typeface="Calibri" panose="020F0502020204030204" pitchFamily="34" charset="0"/>
                <a:ea typeface="Times New Roman" panose="02020603050405020304" pitchFamily="18" charset="0"/>
                <a:cs typeface="Calibri" panose="020F0502020204030204" pitchFamily="34" charset="0"/>
              </a:rPr>
              <a:t>. </a:t>
            </a:r>
            <a:r>
              <a:rPr lang="de-AT" sz="3600" u="sng">
                <a:latin typeface="Calibri" panose="020F0502020204030204" pitchFamily="34" charset="0"/>
                <a:ea typeface="Times New Roman" panose="02020603050405020304" pitchFamily="18" charset="0"/>
                <a:cs typeface="Calibri" panose="020F0502020204030204" pitchFamily="34" charset="0"/>
              </a:rPr>
              <a:t>Telling time</a:t>
            </a:r>
            <a:endParaRPr lang="en-GB" sz="240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graphicFrame>
        <p:nvGraphicFramePr>
          <p:cNvPr id="16" name="Table 15">
            <a:extLst>
              <a:ext uri="{FF2B5EF4-FFF2-40B4-BE49-F238E27FC236}">
                <a16:creationId xmlns:a16="http://schemas.microsoft.com/office/drawing/2014/main" id="{2BF30480-0348-4DD0-AE93-FC4D357054BB}"/>
              </a:ext>
            </a:extLst>
          </p:cNvPr>
          <p:cNvGraphicFramePr>
            <a:graphicFrameLocks noGrp="1"/>
          </p:cNvGraphicFramePr>
          <p:nvPr>
            <p:extLst>
              <p:ext uri="{D42A27DB-BD31-4B8C-83A1-F6EECF244321}">
                <p14:modId xmlns:p14="http://schemas.microsoft.com/office/powerpoint/2010/main" val="945549439"/>
              </p:ext>
            </p:extLst>
          </p:nvPr>
        </p:nvGraphicFramePr>
        <p:xfrm>
          <a:off x="513587" y="1941741"/>
          <a:ext cx="11164825" cy="3439463"/>
        </p:xfrm>
        <a:graphic>
          <a:graphicData uri="http://schemas.openxmlformats.org/drawingml/2006/table">
            <a:tbl>
              <a:tblPr firstRow="1" firstCol="1" bandRow="1" bandCol="1"/>
              <a:tblGrid>
                <a:gridCol w="5583011">
                  <a:extLst>
                    <a:ext uri="{9D8B030D-6E8A-4147-A177-3AD203B41FA5}">
                      <a16:colId xmlns:a16="http://schemas.microsoft.com/office/drawing/2014/main" val="2502719915"/>
                    </a:ext>
                  </a:extLst>
                </a:gridCol>
                <a:gridCol w="5581814">
                  <a:extLst>
                    <a:ext uri="{9D8B030D-6E8A-4147-A177-3AD203B41FA5}">
                      <a16:colId xmlns:a16="http://schemas.microsoft.com/office/drawing/2014/main" val="2441482740"/>
                    </a:ext>
                  </a:extLst>
                </a:gridCol>
              </a:tblGrid>
              <a:tr h="330845">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Канд</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ш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eight o’clock.</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1594307"/>
                  </a:ext>
                </a:extLst>
              </a:tr>
              <a:tr h="330845">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Канд</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ш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эр.</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eight a.m.</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287601"/>
                  </a:ext>
                </a:extLst>
              </a:tr>
              <a:tr h="330845">
                <a:tc>
                  <a:txBody>
                    <a:bodyPr/>
                    <a:lstStyle/>
                    <a:p>
                      <a:pPr algn="l" fontAlgn="ctr">
                        <a:spcBef>
                          <a:spcPts val="0"/>
                        </a:spcBef>
                        <a:spcAft>
                          <a:spcPts val="0"/>
                        </a:spcAft>
                      </a:pP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Канд</a:t>
                      </a:r>
                      <a:r>
                        <a:rPr lang="az-Cyrl-AZ" sz="17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ш шаг</a:t>
                      </a:r>
                      <a:r>
                        <a:rPr lang="az-Cyrl-AZ" sz="17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т кас.</a:t>
                      </a:r>
                      <a:endParaRPr lang="az-Cyrl-AZ" sz="2600" b="0" i="0" u="none" strike="noStrike" dirty="0">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eight p.m.</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6120286"/>
                  </a:ext>
                </a:extLst>
              </a:tr>
              <a:tr h="330845">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Куд шагат</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(кудыт</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л</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чко (латв</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и</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 мин</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a quarter after six.</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380724"/>
                  </a:ext>
                </a:extLst>
              </a:tr>
              <a:tr h="330845">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Кудыт</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(куд шагат</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п</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ле.</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half past six.</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851813"/>
                  </a:ext>
                </a:extLst>
              </a:tr>
              <a:tr h="859314">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чко мин</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гыч лу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ли</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ш.</a:t>
                      </a:r>
                      <a:endParaRPr lang="az-Cyrl-AZ" sz="2600" b="0" i="0" u="none" strike="noStrike">
                        <a:effectLst/>
                        <a:latin typeface="Arial" panose="020B0604020202020204" pitchFamily="34" charset="0"/>
                      </a:endParaRPr>
                    </a:p>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Лу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м</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рте л</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чко мин</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(к</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дын).</a:t>
                      </a:r>
                      <a:endParaRPr lang="az-Cyrl-AZ" sz="2600" b="0" i="0" u="none" strike="noStrike">
                        <a:effectLst/>
                        <a:latin typeface="Arial" panose="020B0604020202020204" pitchFamily="34" charset="0"/>
                      </a:endParaRPr>
                    </a:p>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у</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чко (латв</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и</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ч) минутд</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е</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 лу.</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a quarter to ten.</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288513"/>
                  </a:ext>
                </a:extLst>
              </a:tr>
              <a:tr h="330845">
                <a:tc>
                  <a:txBody>
                    <a:bodyPr/>
                    <a:lstStyle/>
                    <a:p>
                      <a:pPr algn="l" fontAlgn="ctr">
                        <a:spcBef>
                          <a:spcPts val="0"/>
                        </a:spcBef>
                        <a:spcAft>
                          <a:spcPts val="0"/>
                        </a:spcAft>
                      </a:pP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Латк</a:t>
                      </a:r>
                      <a:r>
                        <a:rPr lang="az-Cyrl-AZ" sz="1700" b="1" i="0" u="none" strike="noStrike" dirty="0">
                          <a:effectLst/>
                          <a:latin typeface="Calibri" panose="020F0502020204030204" pitchFamily="34" charset="0"/>
                          <a:ea typeface="PMingLiU" panose="02020500000000000000" pitchFamily="18" charset="-120"/>
                          <a:cs typeface="Calibri" panose="020F0502020204030204" pitchFamily="34" charset="0"/>
                        </a:rPr>
                        <a:t>о</a:t>
                      </a: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к шаг</a:t>
                      </a:r>
                      <a:r>
                        <a:rPr lang="az-Cyrl-AZ" sz="17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т. Кечыв</a:t>
                      </a:r>
                      <a:r>
                        <a:rPr lang="az-Cyrl-AZ" sz="17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endParaRPr lang="az-Cyrl-AZ" sz="2600" b="0" i="0" u="none" strike="noStrike" dirty="0">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a:effectLst/>
                          <a:latin typeface="Calibri" panose="020F0502020204030204" pitchFamily="34" charset="0"/>
                          <a:ea typeface="PMingLiU" panose="02020500000000000000" pitchFamily="18" charset="-120"/>
                          <a:cs typeface="Calibri" panose="020F0502020204030204" pitchFamily="34" charset="0"/>
                        </a:rPr>
                        <a:t>(It’s) twelve o’clock. (It’s) noon.</a:t>
                      </a:r>
                      <a:endParaRPr lang="en-US" sz="2600" b="0" i="0" u="none" strike="noStrike">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302393"/>
                  </a:ext>
                </a:extLst>
              </a:tr>
              <a:tr h="595079">
                <a:tc>
                  <a:txBody>
                    <a:bodyPr/>
                    <a:lstStyle/>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Латк</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к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 (к</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о</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ло ныл шаг</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а</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т).</a:t>
                      </a:r>
                      <a:endParaRPr lang="az-Cyrl-AZ" sz="2600" b="0" i="0" u="none" strike="noStrike">
                        <a:effectLst/>
                        <a:latin typeface="Arial" panose="020B0604020202020204" pitchFamily="34" charset="0"/>
                      </a:endParaRPr>
                    </a:p>
                    <a:p>
                      <a:pPr algn="l" fontAlgn="ctr">
                        <a:spcBef>
                          <a:spcPts val="0"/>
                        </a:spcBef>
                        <a:spcAft>
                          <a:spcPts val="0"/>
                        </a:spcAft>
                      </a:pP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Пелй</a:t>
                      </a:r>
                      <a:r>
                        <a:rPr lang="az-Cyrl-AZ" sz="1700" b="1" i="0" u="none" strike="noStrike">
                          <a:effectLst/>
                          <a:latin typeface="Calibri" panose="020F0502020204030204" pitchFamily="34" charset="0"/>
                          <a:ea typeface="PMingLiU" panose="02020500000000000000" pitchFamily="18" charset="-120"/>
                          <a:cs typeface="Calibri" panose="020F0502020204030204" pitchFamily="34" charset="0"/>
                        </a:rPr>
                        <a:t>ӱ</a:t>
                      </a:r>
                      <a:r>
                        <a:rPr lang="az-Cyrl-AZ" sz="1700" b="0" i="0" u="none" strike="noStrike">
                          <a:effectLst/>
                          <a:latin typeface="Calibri" panose="020F0502020204030204" pitchFamily="34" charset="0"/>
                          <a:ea typeface="PMingLiU" panose="02020500000000000000" pitchFamily="18" charset="-120"/>
                          <a:cs typeface="Calibri" panose="020F0502020204030204" pitchFamily="34" charset="0"/>
                        </a:rPr>
                        <a:t>д.</a:t>
                      </a:r>
                      <a:endParaRPr lang="az-Cyrl-AZ" sz="2600" b="0" i="0" u="none" strike="noStrike">
                        <a:effectLst/>
                        <a:latin typeface="Arial" panose="020B0604020202020204" pitchFamily="34" charset="0"/>
                      </a:endParaRPr>
                    </a:p>
                  </a:txBody>
                  <a:tcPr marL="99088" marR="99088" marT="13762"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700" b="0" i="0" u="none" strike="noStrike" dirty="0">
                          <a:effectLst/>
                          <a:latin typeface="Calibri" panose="020F0502020204030204" pitchFamily="34" charset="0"/>
                          <a:ea typeface="PMingLiU" panose="02020500000000000000" pitchFamily="18" charset="-120"/>
                          <a:cs typeface="Calibri" panose="020F0502020204030204" pitchFamily="34" charset="0"/>
                        </a:rPr>
                        <a:t>(It’s) twelve o’clock midnight</a:t>
                      </a:r>
                      <a:endParaRPr lang="en-US" sz="2600" b="0" i="0" u="none" strike="noStrike" dirty="0">
                        <a:effectLst/>
                        <a:latin typeface="Arial" panose="020B0604020202020204" pitchFamily="34" charset="0"/>
                      </a:endParaRPr>
                    </a:p>
                    <a:p>
                      <a:pPr algn="l" fontAlgn="ctr">
                        <a:spcBef>
                          <a:spcPts val="0"/>
                        </a:spcBef>
                        <a:spcAft>
                          <a:spcPts val="0"/>
                        </a:spcAft>
                      </a:pPr>
                      <a:r>
                        <a:rPr lang="en-US" sz="1700" b="0" i="0" u="none" strike="noStrike" dirty="0">
                          <a:effectLst/>
                          <a:latin typeface="Calibri" panose="020F0502020204030204" pitchFamily="34" charset="0"/>
                          <a:ea typeface="PMingLiU" panose="02020500000000000000" pitchFamily="18" charset="-120"/>
                          <a:cs typeface="Calibri" panose="020F0502020204030204" pitchFamily="34" charset="0"/>
                        </a:rPr>
                        <a:t>(It’s) midnight.</a:t>
                      </a:r>
                      <a:endParaRPr lang="en-US" sz="2600" b="0" i="0" u="none" strike="noStrike" dirty="0">
                        <a:effectLst/>
                        <a:latin typeface="Arial" panose="020B0604020202020204" pitchFamily="34" charset="0"/>
                      </a:endParaRPr>
                    </a:p>
                  </a:txBody>
                  <a:tcPr marL="99088" marR="99088" marT="13762"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8261587"/>
                  </a:ext>
                </a:extLst>
              </a:tr>
            </a:tbl>
          </a:graphicData>
        </a:graphic>
      </p:graphicFrame>
    </p:spTree>
    <p:extLst>
      <p:ext uri="{BB962C8B-B14F-4D97-AF65-F5344CB8AC3E}">
        <p14:creationId xmlns:p14="http://schemas.microsoft.com/office/powerpoint/2010/main" val="3105656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5</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Dative in temporal expressions</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graphicFrame>
        <p:nvGraphicFramePr>
          <p:cNvPr id="6" name="Table 5">
            <a:extLst>
              <a:ext uri="{FF2B5EF4-FFF2-40B4-BE49-F238E27FC236}">
                <a16:creationId xmlns:a16="http://schemas.microsoft.com/office/drawing/2014/main" id="{965580BF-750A-4BE4-8DAC-9920D343085F}"/>
              </a:ext>
            </a:extLst>
          </p:cNvPr>
          <p:cNvGraphicFramePr>
            <a:graphicFrameLocks noGrp="1"/>
          </p:cNvGraphicFramePr>
          <p:nvPr>
            <p:extLst>
              <p:ext uri="{D42A27DB-BD31-4B8C-83A1-F6EECF244321}">
                <p14:modId xmlns:p14="http://schemas.microsoft.com/office/powerpoint/2010/main" val="4004557749"/>
              </p:ext>
            </p:extLst>
          </p:nvPr>
        </p:nvGraphicFramePr>
        <p:xfrm>
          <a:off x="424338" y="1623478"/>
          <a:ext cx="8333424" cy="2317656"/>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772552">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Шым </a:t>
                      </a:r>
                      <a:r>
                        <a:rPr lang="en-US" sz="2000" u="sng">
                          <a:effectLst/>
                          <a:latin typeface="Calibri" panose="020F0502020204030204" pitchFamily="34" charset="0"/>
                          <a:ea typeface="PMingLiU" panose="02020500000000000000" pitchFamily="18" charset="-120"/>
                          <a:cs typeface="Calibri" panose="020F0502020204030204" pitchFamily="34" charset="0"/>
                        </a:rPr>
                        <a:t>шагатл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тол!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Come at seven o’clock!</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772552">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Шым шагат</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 </a:t>
                      </a:r>
                      <a:r>
                        <a:rPr lang="en-US" sz="2000" u="sng">
                          <a:effectLst/>
                          <a:latin typeface="Calibri" panose="020F0502020204030204" pitchFamily="34" charset="0"/>
                          <a:ea typeface="PMingLiU" panose="02020500000000000000" pitchFamily="18" charset="-120"/>
                          <a:cs typeface="Calibri" panose="020F0502020204030204" pitchFamily="34" charset="0"/>
                        </a:rPr>
                        <a:t>пелыл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кын’</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лза.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Get up at seven thirty.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r h="772552">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 минутд</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 ныл </a:t>
                      </a:r>
                      <a:r>
                        <a:rPr lang="en-US" sz="2000" u="sng">
                          <a:effectLst/>
                          <a:latin typeface="Calibri" panose="020F0502020204030204" pitchFamily="34" charset="0"/>
                          <a:ea typeface="PMingLiU" panose="02020500000000000000" pitchFamily="18" charset="-120"/>
                          <a:cs typeface="Calibri" panose="020F0502020204030204" pitchFamily="34" charset="0"/>
                        </a:rPr>
                        <a:t>шагатл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тол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I will come at ten to four.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69298359"/>
                  </a:ext>
                </a:extLst>
              </a:tr>
            </a:tbl>
          </a:graphicData>
        </a:graphic>
      </p:graphicFrame>
      <p:graphicFrame>
        <p:nvGraphicFramePr>
          <p:cNvPr id="8" name="Table 7">
            <a:extLst>
              <a:ext uri="{FF2B5EF4-FFF2-40B4-BE49-F238E27FC236}">
                <a16:creationId xmlns:a16="http://schemas.microsoft.com/office/drawing/2014/main" id="{8655AF14-0383-40A9-AEE8-8B3CD1C4BA66}"/>
              </a:ext>
            </a:extLst>
          </p:cNvPr>
          <p:cNvGraphicFramePr>
            <a:graphicFrameLocks noGrp="1"/>
          </p:cNvGraphicFramePr>
          <p:nvPr>
            <p:extLst>
              <p:ext uri="{D42A27DB-BD31-4B8C-83A1-F6EECF244321}">
                <p14:modId xmlns:p14="http://schemas.microsoft.com/office/powerpoint/2010/main" val="588989538"/>
              </p:ext>
            </p:extLst>
          </p:nvPr>
        </p:nvGraphicFramePr>
        <p:xfrm>
          <a:off x="424338" y="3944823"/>
          <a:ext cx="8333424" cy="2317656"/>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772552">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Кум </a:t>
                      </a:r>
                      <a:r>
                        <a:rPr lang="en-US" sz="2000" u="sng">
                          <a:effectLst/>
                          <a:latin typeface="Calibri" panose="020F0502020204030204" pitchFamily="34" charset="0"/>
                          <a:ea typeface="PMingLiU" panose="02020500000000000000" pitchFamily="18" charset="-120"/>
                          <a:cs typeface="Calibri" panose="020F0502020204030204" pitchFamily="34" charset="0"/>
                        </a:rPr>
                        <a:t>кечыл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ол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ка</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I am going to the city for three days.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772552">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ик </a:t>
                      </a:r>
                      <a:r>
                        <a:rPr lang="en-US" sz="2000" u="sng">
                          <a:effectLst/>
                          <a:latin typeface="Calibri" panose="020F0502020204030204" pitchFamily="34" charset="0"/>
                          <a:ea typeface="PMingLiU" panose="02020500000000000000" pitchFamily="18" charset="-120"/>
                          <a:cs typeface="Calibri" panose="020F0502020204030204" pitchFamily="34" charset="0"/>
                        </a:rPr>
                        <a:t>кечыл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паш</a:t>
                      </a:r>
                      <a:r>
                        <a:rPr lang="en-US" sz="2000" b="1">
                          <a:effectLst/>
                          <a:latin typeface="Calibri" panose="020F0502020204030204" pitchFamily="34" charset="0"/>
                          <a:ea typeface="PMingLiU" panose="02020500000000000000" pitchFamily="18" charset="-120"/>
                          <a:cs typeface="Calibri" panose="020F0502020204030204" pitchFamily="34" charset="0"/>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work for one day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r h="772552">
                <a:tc>
                  <a:txBody>
                    <a:bodyPr/>
                    <a:lstStyle/>
                    <a:p>
                      <a:pPr algn="just"/>
                      <a:r>
                        <a:rPr lang="en-US" sz="2000" u="sng">
                          <a:effectLst/>
                          <a:latin typeface="Calibri" panose="020F0502020204030204" pitchFamily="34" charset="0"/>
                          <a:ea typeface="PMingLiU" panose="02020500000000000000" pitchFamily="18" charset="-120"/>
                          <a:cs typeface="Calibri" panose="020F0502020204030204" pitchFamily="34" charset="0"/>
                        </a:rPr>
                        <a:t>Касл</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b="1">
                          <a:effectLst/>
                          <a:latin typeface="Calibri" panose="020F0502020204030204" pitchFamily="34" charset="0"/>
                          <a:ea typeface="PMingLiU" panose="02020500000000000000" pitchFamily="18" charset="-120"/>
                          <a:cs typeface="Calibri" panose="020F0502020204030204" pitchFamily="34" charset="0"/>
                        </a:rPr>
                        <a:t>я</a:t>
                      </a:r>
                      <a:r>
                        <a:rPr lang="en-US" sz="2000">
                          <a:effectLst/>
                          <a:latin typeface="Calibri" panose="020F0502020204030204" pitchFamily="34" charset="0"/>
                          <a:ea typeface="PMingLiU" panose="02020500000000000000" pitchFamily="18" charset="-120"/>
                          <a:cs typeface="Calibri" panose="020F0502020204030204" pitchFamily="34" charset="0"/>
                        </a:rPr>
                        <a:t>мдыле!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Prepare it (have it ready) by evening.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667089706"/>
                  </a:ext>
                </a:extLst>
              </a:tr>
            </a:tbl>
          </a:graphicData>
        </a:graphic>
      </p:graphicFrame>
      <p:cxnSp>
        <p:nvCxnSpPr>
          <p:cNvPr id="9" name="Straight Connector 8">
            <a:extLst>
              <a:ext uri="{FF2B5EF4-FFF2-40B4-BE49-F238E27FC236}">
                <a16:creationId xmlns:a16="http://schemas.microsoft.com/office/drawing/2014/main" id="{5CE72FCD-B0D7-46C7-9931-9EC553F5EC51}"/>
              </a:ext>
            </a:extLst>
          </p:cNvPr>
          <p:cNvCxnSpPr>
            <a:cxnSpLocks/>
          </p:cNvCxnSpPr>
          <p:nvPr/>
        </p:nvCxnSpPr>
        <p:spPr>
          <a:xfrm>
            <a:off x="171450" y="3935761"/>
            <a:ext cx="11621965" cy="0"/>
          </a:xfrm>
          <a:prstGeom prst="line">
            <a:avLst/>
          </a:prstGeom>
          <a:ln w="38100"/>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2A9E086D-CA30-4B36-9F36-DBE2D03B8795}"/>
              </a:ext>
            </a:extLst>
          </p:cNvPr>
          <p:cNvSpPr txBox="1"/>
          <p:nvPr/>
        </p:nvSpPr>
        <p:spPr>
          <a:xfrm>
            <a:off x="9374069" y="1993201"/>
            <a:ext cx="2419346"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‘at ...’</a:t>
            </a:r>
            <a:endParaRPr lang="en-GB" sz="2000" dirty="0"/>
          </a:p>
        </p:txBody>
      </p:sp>
      <p:sp>
        <p:nvSpPr>
          <p:cNvPr id="11" name="TextBox 10">
            <a:extLst>
              <a:ext uri="{FF2B5EF4-FFF2-40B4-BE49-F238E27FC236}">
                <a16:creationId xmlns:a16="http://schemas.microsoft.com/office/drawing/2014/main" id="{F425861B-3DC8-4783-910B-2B27CCDD7C73}"/>
              </a:ext>
            </a:extLst>
          </p:cNvPr>
          <p:cNvSpPr txBox="1"/>
          <p:nvPr/>
        </p:nvSpPr>
        <p:spPr>
          <a:xfrm>
            <a:off x="9374069" y="4502671"/>
            <a:ext cx="2419346"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2000" dirty="0"/>
              <a:t>temporal limit</a:t>
            </a:r>
            <a:endParaRPr lang="en-GB" sz="2000" dirty="0"/>
          </a:p>
        </p:txBody>
      </p:sp>
    </p:spTree>
    <p:extLst>
      <p:ext uri="{BB962C8B-B14F-4D97-AF65-F5344CB8AC3E}">
        <p14:creationId xmlns:p14="http://schemas.microsoft.com/office/powerpoint/2010/main" val="156328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effectLst/>
                <a:latin typeface="Calibri" panose="020F0502020204030204" pitchFamily="34" charset="0"/>
                <a:ea typeface="Times New Roman" panose="02020603050405020304" pitchFamily="18" charset="0"/>
                <a:cs typeface="Calibri" panose="020F0502020204030204" pitchFamily="34" charset="0"/>
              </a:rPr>
              <a:t>да, а, ден</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r>
              <a:rPr lang="en-GB" sz="2400" dirty="0" err="1">
                <a:latin typeface="Calibri" panose="020F0502020204030204" pitchFamily="34" charset="0"/>
                <a:ea typeface="Times New Roman" panose="02020603050405020304" pitchFamily="18" charset="0"/>
                <a:cs typeface="Times New Roman" panose="02020603050405020304" pitchFamily="18" charset="0"/>
              </a:rPr>
              <a:t>да</a:t>
            </a:r>
            <a:r>
              <a:rPr lang="en-GB" sz="2400" dirty="0">
                <a:latin typeface="Calibri" panose="020F0502020204030204" pitchFamily="34" charset="0"/>
                <a:ea typeface="Times New Roman" panose="02020603050405020304" pitchFamily="18" charset="0"/>
                <a:cs typeface="Times New Roman" panose="02020603050405020304" pitchFamily="18" charset="0"/>
              </a:rPr>
              <a:t> ‘and’</a:t>
            </a:r>
          </a:p>
          <a:p>
            <a:pPr marL="0" indent="0" algn="just">
              <a:spcBef>
                <a:spcPts val="1200"/>
              </a:spcBef>
              <a:buNone/>
            </a:pPr>
            <a:r>
              <a:rPr lang="en-GB" sz="2400" dirty="0">
                <a:latin typeface="Calibri" panose="020F0502020204030204" pitchFamily="34" charset="0"/>
                <a:ea typeface="Times New Roman" panose="02020603050405020304" pitchFamily="18" charset="0"/>
                <a:cs typeface="Times New Roman" panose="02020603050405020304" pitchFamily="18" charset="0"/>
              </a:rPr>
              <a:t>	&lt; Chuvash</a:t>
            </a:r>
          </a:p>
          <a:p>
            <a:pPr marL="0" indent="0" algn="just">
              <a:spcBef>
                <a:spcPts val="1200"/>
              </a:spcBef>
              <a:buNone/>
            </a:pPr>
            <a:r>
              <a:rPr lang="mi-NZ" sz="2400" dirty="0">
                <a:latin typeface="Calibri" panose="020F0502020204030204" pitchFamily="34" charset="0"/>
                <a:ea typeface="Times New Roman" panose="02020603050405020304" pitchFamily="18" charset="0"/>
                <a:cs typeface="Times New Roman" panose="02020603050405020304" pitchFamily="18" charset="0"/>
              </a:rPr>
              <a:t>ден ‘and’</a:t>
            </a:r>
          </a:p>
          <a:p>
            <a:pPr marL="0" indent="0" algn="just">
              <a:spcBef>
                <a:spcPts val="1200"/>
              </a:spcBef>
              <a:buNone/>
            </a:pPr>
            <a:r>
              <a:rPr lang="mi-NZ" sz="2400" dirty="0">
                <a:latin typeface="Calibri" panose="020F0502020204030204" pitchFamily="34" charset="0"/>
                <a:ea typeface="Times New Roman" panose="02020603050405020304" pitchFamily="18" charset="0"/>
                <a:cs typeface="Times New Roman" panose="02020603050405020304" pitchFamily="18" charset="0"/>
              </a:rPr>
              <a:t>	&lt; д</a:t>
            </a:r>
            <a:r>
              <a:rPr lang="mi-NZ" sz="2400" b="1" dirty="0">
                <a:latin typeface="Calibri" panose="020F0502020204030204" pitchFamily="34" charset="0"/>
                <a:ea typeface="Times New Roman" panose="02020603050405020304" pitchFamily="18" charset="0"/>
                <a:cs typeface="Times New Roman" panose="02020603050405020304" pitchFamily="18" charset="0"/>
              </a:rPr>
              <a:t>е</a:t>
            </a:r>
            <a:r>
              <a:rPr lang="mi-NZ" sz="2400" dirty="0">
                <a:latin typeface="Calibri" panose="020F0502020204030204" pitchFamily="34" charset="0"/>
                <a:ea typeface="Times New Roman" panose="02020603050405020304" pitchFamily="18" charset="0"/>
                <a:cs typeface="Times New Roman" panose="02020603050405020304" pitchFamily="18" charset="0"/>
              </a:rPr>
              <a:t>не </a:t>
            </a:r>
            <a:r>
              <a:rPr lang="en-GB" sz="2400" dirty="0">
                <a:latin typeface="Calibri" panose="020F0502020204030204" pitchFamily="34" charset="0"/>
                <a:ea typeface="Times New Roman" panose="02020603050405020304" pitchFamily="18" charset="0"/>
                <a:cs typeface="Times New Roman" panose="02020603050405020304" pitchFamily="18" charset="0"/>
              </a:rPr>
              <a:t>‘with’</a:t>
            </a:r>
          </a:p>
          <a:p>
            <a:pPr marL="0" indent="0" algn="just">
              <a:spcBef>
                <a:spcPts val="1200"/>
              </a:spcBef>
              <a:buNone/>
            </a:pPr>
            <a:r>
              <a:rPr lang="de-AT" sz="2400" dirty="0">
                <a:latin typeface="Calibri" panose="020F0502020204030204" pitchFamily="34" charset="0"/>
                <a:ea typeface="Times New Roman" panose="02020603050405020304" pitchFamily="18" charset="0"/>
                <a:cs typeface="Times New Roman" panose="02020603050405020304" pitchFamily="18" charset="0"/>
              </a:rPr>
              <a:t>а </a:t>
            </a:r>
            <a:r>
              <a:rPr lang="mi-NZ" sz="2400" dirty="0">
                <a:latin typeface="Calibri" panose="020F0502020204030204" pitchFamily="34" charset="0"/>
                <a:ea typeface="Times New Roman" panose="02020603050405020304" pitchFamily="18" charset="0"/>
                <a:cs typeface="Times New Roman" panose="02020603050405020304" pitchFamily="18" charset="0"/>
              </a:rPr>
              <a:t>‘and; but’</a:t>
            </a:r>
          </a:p>
          <a:p>
            <a:pPr marL="0" indent="0" algn="just">
              <a:spcBef>
                <a:spcPts val="1200"/>
              </a:spcBef>
              <a:buNone/>
            </a:pPr>
            <a:r>
              <a:rPr lang="en-GB" sz="2400" dirty="0">
                <a:latin typeface="Calibri" panose="020F0502020204030204" pitchFamily="34" charset="0"/>
                <a:ea typeface="Times New Roman" panose="02020603050405020304" pitchFamily="18" charset="0"/>
                <a:cs typeface="Times New Roman" panose="02020603050405020304" pitchFamily="18" charset="0"/>
              </a:rPr>
              <a:t>	&lt; Russian</a:t>
            </a: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spTree>
    <p:extLst>
      <p:ext uri="{BB962C8B-B14F-4D97-AF65-F5344CB8AC3E}">
        <p14:creationId xmlns:p14="http://schemas.microsoft.com/office/powerpoint/2010/main" val="40359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237854"/>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 </a:t>
            </a:r>
            <a:r>
              <a:rPr lang="de-AT" sz="3600" u="sng" dirty="0">
                <a:latin typeface="Calibri" panose="020F0502020204030204" pitchFamily="34" charset="0"/>
                <a:ea typeface="Times New Roman" panose="02020603050405020304" pitchFamily="18" charset="0"/>
                <a:cs typeface="Calibri" panose="020F0502020204030204" pitchFamily="34" charset="0"/>
              </a:rPr>
              <a:t>да, а, ден</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tabLst>
                <a:tab pos="5475288" algn="l"/>
              </a:tabLst>
            </a:pPr>
            <a:r>
              <a:rPr lang="en-US" dirty="0" err="1"/>
              <a:t>Ел</a:t>
            </a:r>
            <a:r>
              <a:rPr lang="en-US" b="1" dirty="0" err="1"/>
              <a:t>у</a:t>
            </a:r>
            <a:r>
              <a:rPr lang="en-US" dirty="0"/>
              <a:t> </a:t>
            </a:r>
            <a:r>
              <a:rPr lang="en-US" dirty="0" err="1"/>
              <a:t>ден</a:t>
            </a:r>
            <a:r>
              <a:rPr lang="en-US" dirty="0"/>
              <a:t> </a:t>
            </a:r>
            <a:r>
              <a:rPr lang="en-US" dirty="0" err="1"/>
              <a:t>Серг</a:t>
            </a:r>
            <a:r>
              <a:rPr lang="en-US" b="1" dirty="0" err="1"/>
              <a:t>е</a:t>
            </a:r>
            <a:r>
              <a:rPr lang="en-US" b="1" dirty="0"/>
              <a:t>	</a:t>
            </a:r>
            <a:r>
              <a:rPr lang="en-US" dirty="0" err="1"/>
              <a:t>Ел</a:t>
            </a:r>
            <a:r>
              <a:rPr lang="en-US" b="1" dirty="0" err="1"/>
              <a:t>у</a:t>
            </a:r>
            <a:r>
              <a:rPr lang="en-US" dirty="0"/>
              <a:t> </a:t>
            </a:r>
            <a:r>
              <a:rPr lang="en-US" dirty="0" err="1"/>
              <a:t>да</a:t>
            </a:r>
            <a:r>
              <a:rPr lang="en-US" dirty="0"/>
              <a:t> </a:t>
            </a:r>
            <a:r>
              <a:rPr lang="en-US" dirty="0" err="1"/>
              <a:t>Серг</a:t>
            </a:r>
            <a:r>
              <a:rPr lang="en-US" b="1" dirty="0" err="1"/>
              <a:t>е</a:t>
            </a:r>
            <a:endParaRPr lang="en-US" b="1" dirty="0"/>
          </a:p>
          <a:p>
            <a:pPr marL="0" indent="0" algn="just">
              <a:spcBef>
                <a:spcPts val="1200"/>
              </a:spcBef>
              <a:buNone/>
              <a:tabLst>
                <a:tab pos="5475288" algn="l"/>
              </a:tabLst>
            </a:pPr>
            <a:r>
              <a:rPr lang="en-US" dirty="0" err="1"/>
              <a:t>мар</a:t>
            </a:r>
            <a:r>
              <a:rPr lang="en-US" b="1" dirty="0" err="1"/>
              <a:t>и</a:t>
            </a:r>
            <a:r>
              <a:rPr lang="en-US" dirty="0" err="1"/>
              <a:t>й</a:t>
            </a:r>
            <a:r>
              <a:rPr lang="en-US" dirty="0"/>
              <a:t> </a:t>
            </a:r>
            <a:r>
              <a:rPr lang="en-US" dirty="0" err="1"/>
              <a:t>ден</a:t>
            </a:r>
            <a:r>
              <a:rPr lang="en-US" dirty="0"/>
              <a:t> </a:t>
            </a:r>
            <a:r>
              <a:rPr lang="en-US" dirty="0" err="1"/>
              <a:t>в</a:t>
            </a:r>
            <a:r>
              <a:rPr lang="en-US" b="1" dirty="0" err="1"/>
              <a:t>а</a:t>
            </a:r>
            <a:r>
              <a:rPr lang="en-US" dirty="0" err="1"/>
              <a:t>тыже</a:t>
            </a:r>
            <a:r>
              <a:rPr lang="en-US" dirty="0"/>
              <a:t>	</a:t>
            </a:r>
            <a:r>
              <a:rPr lang="en-US" dirty="0" err="1"/>
              <a:t>мар</a:t>
            </a:r>
            <a:r>
              <a:rPr lang="en-US" b="1" dirty="0" err="1"/>
              <a:t>и</a:t>
            </a:r>
            <a:r>
              <a:rPr lang="en-US" dirty="0" err="1"/>
              <a:t>й</a:t>
            </a:r>
            <a:r>
              <a:rPr lang="en-US" dirty="0"/>
              <a:t> </a:t>
            </a:r>
            <a:r>
              <a:rPr lang="en-US" dirty="0" err="1"/>
              <a:t>да</a:t>
            </a:r>
            <a:r>
              <a:rPr lang="en-US" dirty="0"/>
              <a:t> </a:t>
            </a:r>
            <a:r>
              <a:rPr lang="en-US" dirty="0" err="1"/>
              <a:t>в</a:t>
            </a:r>
            <a:r>
              <a:rPr lang="en-US" b="1" dirty="0" err="1"/>
              <a:t>а</a:t>
            </a:r>
            <a:r>
              <a:rPr lang="en-US" dirty="0" err="1"/>
              <a:t>тыже</a:t>
            </a:r>
            <a:endParaRPr lang="en-US" dirty="0"/>
          </a:p>
          <a:p>
            <a:pPr marL="0" indent="0" algn="just">
              <a:spcBef>
                <a:spcPts val="1200"/>
              </a:spcBef>
              <a:buNone/>
              <a:tabLst>
                <a:tab pos="5475288" algn="l"/>
              </a:tabLst>
            </a:pPr>
            <a:r>
              <a:rPr lang="en-US" dirty="0" err="1"/>
              <a:t>изд</a:t>
            </a:r>
            <a:r>
              <a:rPr lang="en-US" b="1" dirty="0" err="1"/>
              <a:t>е</a:t>
            </a:r>
            <a:r>
              <a:rPr lang="en-US" dirty="0" err="1"/>
              <a:t>р</a:t>
            </a:r>
            <a:r>
              <a:rPr lang="en-US" dirty="0"/>
              <a:t> </a:t>
            </a:r>
            <a:r>
              <a:rPr lang="en-US" dirty="0" err="1"/>
              <a:t>ден</a:t>
            </a:r>
            <a:r>
              <a:rPr lang="en-US" dirty="0"/>
              <a:t> </a:t>
            </a:r>
            <a:r>
              <a:rPr lang="en-US" b="1" dirty="0" err="1"/>
              <a:t>е</a:t>
            </a:r>
            <a:r>
              <a:rPr lang="en-US" dirty="0" err="1"/>
              <a:t>че</a:t>
            </a:r>
            <a:r>
              <a:rPr lang="en-US" dirty="0"/>
              <a:t>	</a:t>
            </a:r>
            <a:r>
              <a:rPr lang="en-US" dirty="0" err="1"/>
              <a:t>изд</a:t>
            </a:r>
            <a:r>
              <a:rPr lang="en-US" b="1" dirty="0" err="1"/>
              <a:t>е</a:t>
            </a:r>
            <a:r>
              <a:rPr lang="en-US" dirty="0" err="1"/>
              <a:t>р</a:t>
            </a:r>
            <a:r>
              <a:rPr lang="en-US" dirty="0"/>
              <a:t> </a:t>
            </a:r>
            <a:r>
              <a:rPr lang="en-US" dirty="0" err="1"/>
              <a:t>да</a:t>
            </a:r>
            <a:r>
              <a:rPr lang="en-US" dirty="0"/>
              <a:t> </a:t>
            </a:r>
            <a:r>
              <a:rPr lang="en-US" b="1" dirty="0" err="1"/>
              <a:t>е</a:t>
            </a:r>
            <a:r>
              <a:rPr lang="en-US" dirty="0" err="1"/>
              <a:t>че</a:t>
            </a:r>
            <a:endParaRPr lang="en-US" dirty="0"/>
          </a:p>
          <a:p>
            <a:pPr marL="0" indent="0" algn="just">
              <a:spcBef>
                <a:spcPts val="1200"/>
              </a:spcBef>
              <a:buNone/>
              <a:tabLst>
                <a:tab pos="5475288" algn="l"/>
              </a:tabLst>
            </a:pPr>
            <a:r>
              <a:rPr lang="en-US" dirty="0" err="1"/>
              <a:t>Мый</a:t>
            </a:r>
            <a:r>
              <a:rPr lang="en-US" dirty="0"/>
              <a:t> </a:t>
            </a:r>
            <a:r>
              <a:rPr lang="en-US" dirty="0" err="1"/>
              <a:t>тол</a:t>
            </a:r>
            <a:r>
              <a:rPr lang="en-US" b="1" dirty="0" err="1"/>
              <a:t>а</a:t>
            </a:r>
            <a:r>
              <a:rPr lang="en-US" dirty="0" err="1"/>
              <a:t>м</a:t>
            </a:r>
            <a:r>
              <a:rPr lang="en-US" dirty="0"/>
              <a:t> </a:t>
            </a:r>
            <a:r>
              <a:rPr lang="en-US" dirty="0" err="1"/>
              <a:t>ден</a:t>
            </a:r>
            <a:r>
              <a:rPr lang="en-US" dirty="0"/>
              <a:t> </a:t>
            </a:r>
            <a:r>
              <a:rPr lang="en-US" dirty="0" err="1"/>
              <a:t>ур</a:t>
            </a:r>
            <a:r>
              <a:rPr lang="en-US" b="1" dirty="0" err="1"/>
              <a:t>о</a:t>
            </a:r>
            <a:r>
              <a:rPr lang="en-US" dirty="0" err="1"/>
              <a:t>кым</a:t>
            </a:r>
            <a:r>
              <a:rPr lang="en-US" dirty="0"/>
              <a:t> </a:t>
            </a:r>
            <a:r>
              <a:rPr lang="en-US" dirty="0" err="1"/>
              <a:t>ышт</a:t>
            </a:r>
            <a:r>
              <a:rPr lang="en-US" b="1" dirty="0" err="1"/>
              <a:t>е</a:t>
            </a:r>
            <a:r>
              <a:rPr lang="en-US" dirty="0" err="1"/>
              <a:t>м</a:t>
            </a:r>
            <a:r>
              <a:rPr lang="en-US" dirty="0"/>
              <a:t>.	</a:t>
            </a:r>
            <a:r>
              <a:rPr lang="en-US" dirty="0" err="1"/>
              <a:t>Мый</a:t>
            </a:r>
            <a:r>
              <a:rPr lang="en-US" dirty="0"/>
              <a:t> </a:t>
            </a:r>
            <a:r>
              <a:rPr lang="en-US" dirty="0" err="1"/>
              <a:t>тол</a:t>
            </a:r>
            <a:r>
              <a:rPr lang="en-US" b="1" dirty="0" err="1"/>
              <a:t>а</a:t>
            </a:r>
            <a:r>
              <a:rPr lang="en-US" dirty="0" err="1"/>
              <a:t>м</a:t>
            </a:r>
            <a:r>
              <a:rPr lang="en-US" dirty="0"/>
              <a:t> </a:t>
            </a:r>
            <a:r>
              <a:rPr lang="en-US" dirty="0" err="1"/>
              <a:t>да</a:t>
            </a:r>
            <a:r>
              <a:rPr lang="en-US" dirty="0"/>
              <a:t> </a:t>
            </a:r>
            <a:r>
              <a:rPr lang="en-US" dirty="0" err="1"/>
              <a:t>ур</a:t>
            </a:r>
            <a:r>
              <a:rPr lang="en-US" b="1" dirty="0" err="1"/>
              <a:t>о</a:t>
            </a:r>
            <a:r>
              <a:rPr lang="en-US" dirty="0" err="1"/>
              <a:t>кым</a:t>
            </a:r>
            <a:r>
              <a:rPr lang="en-US" dirty="0"/>
              <a:t> </a:t>
            </a:r>
            <a:r>
              <a:rPr lang="en-US" dirty="0" err="1"/>
              <a:t>ышт</a:t>
            </a:r>
            <a:r>
              <a:rPr lang="en-US" b="1" dirty="0" err="1"/>
              <a:t>е</a:t>
            </a:r>
            <a:r>
              <a:rPr lang="en-US" dirty="0" err="1"/>
              <a:t>м</a:t>
            </a:r>
            <a:r>
              <a:rPr lang="en-US" dirty="0"/>
              <a:t>.</a:t>
            </a:r>
          </a:p>
          <a:p>
            <a:pPr marL="0" indent="0" algn="just">
              <a:spcBef>
                <a:spcPts val="1200"/>
              </a:spcBef>
              <a:buNone/>
              <a:tabLst>
                <a:tab pos="5475288" algn="l"/>
              </a:tabLst>
            </a:pPr>
            <a:endParaRPr lang="en-US" dirty="0"/>
          </a:p>
          <a:p>
            <a:pPr marL="0" indent="0" algn="just">
              <a:spcBef>
                <a:spcPts val="1200"/>
              </a:spcBef>
              <a:buNone/>
              <a:tabLst>
                <a:tab pos="5475288" algn="l"/>
              </a:tabLst>
            </a:pPr>
            <a:r>
              <a:rPr lang="en-US" dirty="0" err="1"/>
              <a:t>Мый</a:t>
            </a:r>
            <a:r>
              <a:rPr lang="en-US" dirty="0"/>
              <a:t> </a:t>
            </a:r>
            <a:r>
              <a:rPr lang="en-US" dirty="0" err="1"/>
              <a:t>ка</a:t>
            </a:r>
            <a:r>
              <a:rPr lang="en-US" b="1" dirty="0" err="1"/>
              <a:t>е</a:t>
            </a:r>
            <a:r>
              <a:rPr lang="en-US" dirty="0" err="1"/>
              <a:t>м</a:t>
            </a:r>
            <a:r>
              <a:rPr lang="en-US" dirty="0"/>
              <a:t>, а </a:t>
            </a:r>
            <a:r>
              <a:rPr lang="en-US" dirty="0" err="1"/>
              <a:t>тый</a:t>
            </a:r>
            <a:r>
              <a:rPr lang="en-US" dirty="0"/>
              <a:t> </a:t>
            </a:r>
            <a:r>
              <a:rPr lang="en-US" dirty="0" err="1"/>
              <a:t>тол</a:t>
            </a:r>
            <a:r>
              <a:rPr lang="en-US" b="1" dirty="0" err="1"/>
              <a:t>а</a:t>
            </a:r>
            <a:r>
              <a:rPr lang="en-US" dirty="0" err="1"/>
              <a:t>т</a:t>
            </a:r>
            <a:endParaRPr lang="en-US" dirty="0"/>
          </a:p>
          <a:p>
            <a:pPr marL="0" indent="0" algn="just">
              <a:spcBef>
                <a:spcPts val="1200"/>
              </a:spcBef>
              <a:buNone/>
            </a:pPr>
            <a:endParaRPr lang="en-US" dirty="0"/>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sp>
        <p:nvSpPr>
          <p:cNvPr id="6" name="TextBox 5">
            <a:extLst>
              <a:ext uri="{FF2B5EF4-FFF2-40B4-BE49-F238E27FC236}">
                <a16:creationId xmlns:a16="http://schemas.microsoft.com/office/drawing/2014/main" id="{A4E90EA7-90BD-4A4A-A90C-C85C99B33194}"/>
              </a:ext>
            </a:extLst>
          </p:cNvPr>
          <p:cNvSpPr txBox="1"/>
          <p:nvPr/>
        </p:nvSpPr>
        <p:spPr>
          <a:xfrm>
            <a:off x="5703282" y="3242286"/>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FF0000"/>
                </a:solidFill>
              </a:rPr>
              <a:t>✗</a:t>
            </a:r>
          </a:p>
        </p:txBody>
      </p:sp>
      <p:sp>
        <p:nvSpPr>
          <p:cNvPr id="7" name="TextBox 6">
            <a:extLst>
              <a:ext uri="{FF2B5EF4-FFF2-40B4-BE49-F238E27FC236}">
                <a16:creationId xmlns:a16="http://schemas.microsoft.com/office/drawing/2014/main" id="{A079100D-FE82-47C6-82D5-A4090BAC1A61}"/>
              </a:ext>
            </a:extLst>
          </p:cNvPr>
          <p:cNvSpPr txBox="1"/>
          <p:nvPr/>
        </p:nvSpPr>
        <p:spPr>
          <a:xfrm>
            <a:off x="10920056" y="3242286"/>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00B050"/>
                </a:solidFill>
              </a:rPr>
              <a:t>✓</a:t>
            </a:r>
          </a:p>
        </p:txBody>
      </p:sp>
      <p:sp>
        <p:nvSpPr>
          <p:cNvPr id="8" name="TextBox 7">
            <a:extLst>
              <a:ext uri="{FF2B5EF4-FFF2-40B4-BE49-F238E27FC236}">
                <a16:creationId xmlns:a16="http://schemas.microsoft.com/office/drawing/2014/main" id="{232D05B8-A13F-43F6-97C8-3360556A5016}"/>
              </a:ext>
            </a:extLst>
          </p:cNvPr>
          <p:cNvSpPr txBox="1"/>
          <p:nvPr/>
        </p:nvSpPr>
        <p:spPr>
          <a:xfrm>
            <a:off x="9085385" y="2189843"/>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FFC000"/>
                </a:solidFill>
              </a:rPr>
              <a:t>~</a:t>
            </a:r>
          </a:p>
        </p:txBody>
      </p:sp>
      <p:sp>
        <p:nvSpPr>
          <p:cNvPr id="9" name="TextBox 8">
            <a:extLst>
              <a:ext uri="{FF2B5EF4-FFF2-40B4-BE49-F238E27FC236}">
                <a16:creationId xmlns:a16="http://schemas.microsoft.com/office/drawing/2014/main" id="{F9CB88CF-3F2E-4489-8BE5-528344786EDA}"/>
              </a:ext>
            </a:extLst>
          </p:cNvPr>
          <p:cNvSpPr txBox="1"/>
          <p:nvPr/>
        </p:nvSpPr>
        <p:spPr>
          <a:xfrm>
            <a:off x="3047997" y="1621907"/>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00B050"/>
                </a:solidFill>
              </a:rPr>
              <a:t>✓</a:t>
            </a:r>
          </a:p>
        </p:txBody>
      </p:sp>
      <p:sp>
        <p:nvSpPr>
          <p:cNvPr id="10" name="TextBox 9">
            <a:extLst>
              <a:ext uri="{FF2B5EF4-FFF2-40B4-BE49-F238E27FC236}">
                <a16:creationId xmlns:a16="http://schemas.microsoft.com/office/drawing/2014/main" id="{6E893DCC-A813-411F-837C-6AE7F3B94D9D}"/>
              </a:ext>
            </a:extLst>
          </p:cNvPr>
          <p:cNvSpPr txBox="1"/>
          <p:nvPr/>
        </p:nvSpPr>
        <p:spPr>
          <a:xfrm>
            <a:off x="8382000" y="1621906"/>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00B050"/>
                </a:solidFill>
              </a:rPr>
              <a:t>✓</a:t>
            </a:r>
          </a:p>
        </p:txBody>
      </p:sp>
      <p:sp>
        <p:nvSpPr>
          <p:cNvPr id="11" name="TextBox 10">
            <a:extLst>
              <a:ext uri="{FF2B5EF4-FFF2-40B4-BE49-F238E27FC236}">
                <a16:creationId xmlns:a16="http://schemas.microsoft.com/office/drawing/2014/main" id="{77B2BB12-CF44-4DAE-AA00-5703812BC65C}"/>
              </a:ext>
            </a:extLst>
          </p:cNvPr>
          <p:cNvSpPr txBox="1"/>
          <p:nvPr/>
        </p:nvSpPr>
        <p:spPr>
          <a:xfrm>
            <a:off x="3798280" y="2113483"/>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00B050"/>
                </a:solidFill>
              </a:rPr>
              <a:t>✓</a:t>
            </a:r>
          </a:p>
        </p:txBody>
      </p:sp>
      <p:sp>
        <p:nvSpPr>
          <p:cNvPr id="13" name="TextBox 12">
            <a:extLst>
              <a:ext uri="{FF2B5EF4-FFF2-40B4-BE49-F238E27FC236}">
                <a16:creationId xmlns:a16="http://schemas.microsoft.com/office/drawing/2014/main" id="{C5B081B4-00B0-4D95-82D5-0C464383D341}"/>
              </a:ext>
            </a:extLst>
          </p:cNvPr>
          <p:cNvSpPr txBox="1"/>
          <p:nvPr/>
        </p:nvSpPr>
        <p:spPr>
          <a:xfrm>
            <a:off x="3094895" y="2808258"/>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FFC000"/>
                </a:solidFill>
              </a:rPr>
              <a:t>~</a:t>
            </a:r>
          </a:p>
        </p:txBody>
      </p:sp>
      <p:sp>
        <p:nvSpPr>
          <p:cNvPr id="14" name="TextBox 13">
            <a:extLst>
              <a:ext uri="{FF2B5EF4-FFF2-40B4-BE49-F238E27FC236}">
                <a16:creationId xmlns:a16="http://schemas.microsoft.com/office/drawing/2014/main" id="{A9335FE5-188C-449B-98DD-34CE5D98910B}"/>
              </a:ext>
            </a:extLst>
          </p:cNvPr>
          <p:cNvSpPr txBox="1"/>
          <p:nvPr/>
        </p:nvSpPr>
        <p:spPr>
          <a:xfrm>
            <a:off x="8393722" y="2780621"/>
            <a:ext cx="703385" cy="461665"/>
          </a:xfrm>
          <a:prstGeom prst="rect">
            <a:avLst/>
          </a:prstGeom>
          <a:noFill/>
        </p:spPr>
        <p:txBody>
          <a:bodyPr wrap="square">
            <a:spAutoFit/>
          </a:bodyPr>
          <a:lstStyle/>
          <a:p>
            <a:pPr marL="0" indent="0" algn="just">
              <a:spcBef>
                <a:spcPts val="1200"/>
              </a:spcBef>
              <a:buNone/>
              <a:tabLst>
                <a:tab pos="5018088" algn="l"/>
              </a:tabLst>
            </a:pPr>
            <a:r>
              <a:rPr lang="en-US" sz="2400" dirty="0">
                <a:solidFill>
                  <a:srgbClr val="00B050"/>
                </a:solidFill>
              </a:rPr>
              <a:t>✓</a:t>
            </a:r>
          </a:p>
        </p:txBody>
      </p:sp>
    </p:spTree>
    <p:extLst>
      <p:ext uri="{BB962C8B-B14F-4D97-AF65-F5344CB8AC3E}">
        <p14:creationId xmlns:p14="http://schemas.microsoft.com/office/powerpoint/2010/main" val="113737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3"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237854"/>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7. </a:t>
            </a:r>
            <a:r>
              <a:rPr lang="de-AT" sz="3600" u="sng" dirty="0">
                <a:latin typeface="Calibri" panose="020F0502020204030204" pitchFamily="34" charset="0"/>
                <a:ea typeface="Times New Roman" panose="02020603050405020304" pitchFamily="18" charset="0"/>
                <a:cs typeface="Calibri" panose="020F0502020204030204" pitchFamily="34" charset="0"/>
              </a:rPr>
              <a:t>к</a:t>
            </a:r>
            <a:r>
              <a:rPr lang="de-AT" sz="3600" b="1" u="sng" dirty="0">
                <a:latin typeface="Calibri" panose="020F0502020204030204" pitchFamily="34" charset="0"/>
                <a:ea typeface="Times New Roman" panose="02020603050405020304" pitchFamily="18" charset="0"/>
                <a:cs typeface="Calibri" panose="020F0502020204030204" pitchFamily="34" charset="0"/>
              </a:rPr>
              <a:t>ы</a:t>
            </a:r>
            <a:r>
              <a:rPr lang="de-AT" sz="3600" u="sng" dirty="0">
                <a:latin typeface="Calibri" panose="020F0502020204030204" pitchFamily="34" charset="0"/>
                <a:ea typeface="Times New Roman" panose="02020603050405020304" pitchFamily="18" charset="0"/>
                <a:cs typeface="Calibri" panose="020F0502020204030204" pitchFamily="34" charset="0"/>
              </a:rPr>
              <a:t>зыт, </a:t>
            </a:r>
            <a:r>
              <a:rPr lang="de-AT" sz="3600" b="1" u="sng" dirty="0">
                <a:latin typeface="Calibri" panose="020F0502020204030204" pitchFamily="34" charset="0"/>
                <a:ea typeface="Times New Roman" panose="02020603050405020304" pitchFamily="18" charset="0"/>
                <a:cs typeface="Calibri" panose="020F0502020204030204" pitchFamily="34" charset="0"/>
              </a:rPr>
              <a:t>ы</a:t>
            </a:r>
            <a:r>
              <a:rPr lang="de-AT" sz="3600" u="sng" dirty="0">
                <a:latin typeface="Calibri" panose="020F0502020204030204" pitchFamily="34" charset="0"/>
                <a:ea typeface="Times New Roman" panose="02020603050405020304" pitchFamily="18" charset="0"/>
                <a:cs typeface="Calibri" panose="020F0502020204030204" pitchFamily="34" charset="0"/>
              </a:rPr>
              <a:t>нде </a:t>
            </a:r>
            <a:r>
              <a:rPr lang="en-US" sz="3600" u="sng" dirty="0">
                <a:latin typeface="Calibri" panose="020F0502020204030204" pitchFamily="34" charset="0"/>
                <a:ea typeface="Times New Roman" panose="02020603050405020304" pitchFamily="18" charset="0"/>
                <a:cs typeface="Calibri" panose="020F0502020204030204" pitchFamily="34" charset="0"/>
              </a:rPr>
              <a:t>‘now’</a:t>
            </a:r>
            <a:endParaRPr lang="en-GB" sz="24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Bef>
                <a:spcPts val="1200"/>
              </a:spcBef>
              <a:buNone/>
            </a:pPr>
            <a:endParaRPr lang="en-US" dirty="0"/>
          </a:p>
          <a:p>
            <a:pPr marL="0" indent="0" algn="just">
              <a:spcBef>
                <a:spcPts val="1200"/>
              </a:spcBef>
              <a:buNone/>
            </a:pPr>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graphicFrame>
        <p:nvGraphicFramePr>
          <p:cNvPr id="15" name="Table 14">
            <a:extLst>
              <a:ext uri="{FF2B5EF4-FFF2-40B4-BE49-F238E27FC236}">
                <a16:creationId xmlns:a16="http://schemas.microsoft.com/office/drawing/2014/main" id="{A650DCF3-10AD-465A-ABB2-58E31CE39A19}"/>
              </a:ext>
            </a:extLst>
          </p:cNvPr>
          <p:cNvGraphicFramePr>
            <a:graphicFrameLocks noGrp="1"/>
          </p:cNvGraphicFramePr>
          <p:nvPr>
            <p:extLst>
              <p:ext uri="{D42A27DB-BD31-4B8C-83A1-F6EECF244321}">
                <p14:modId xmlns:p14="http://schemas.microsoft.com/office/powerpoint/2010/main" val="143785811"/>
              </p:ext>
            </p:extLst>
          </p:nvPr>
        </p:nvGraphicFramePr>
        <p:xfrm>
          <a:off x="1929288" y="2330211"/>
          <a:ext cx="8333424" cy="2197576"/>
        </p:xfrm>
        <a:graphic>
          <a:graphicData uri="http://schemas.openxmlformats.org/drawingml/2006/table">
            <a:tbl>
              <a:tblPr firstRow="1" firstCol="1" bandRow="1" bandCol="1">
                <a:tableStyleId>{5940675A-B579-460E-94D1-54222C63F5DA}</a:tableStyleId>
              </a:tblPr>
              <a:tblGrid>
                <a:gridCol w="4166712">
                  <a:extLst>
                    <a:ext uri="{9D8B030D-6E8A-4147-A177-3AD203B41FA5}">
                      <a16:colId xmlns:a16="http://schemas.microsoft.com/office/drawing/2014/main" val="4169592769"/>
                    </a:ext>
                  </a:extLst>
                </a:gridCol>
                <a:gridCol w="4166712">
                  <a:extLst>
                    <a:ext uri="{9D8B030D-6E8A-4147-A177-3AD203B41FA5}">
                      <a16:colId xmlns:a16="http://schemas.microsoft.com/office/drawing/2014/main" val="253046201"/>
                    </a:ext>
                  </a:extLst>
                </a:gridCol>
              </a:tblGrid>
              <a:tr h="1098788">
                <a:tc>
                  <a:txBody>
                    <a:bodyPr/>
                    <a:lstStyle/>
                    <a:p>
                      <a:pPr algn="l"/>
                      <a:r>
                        <a:rPr lang="en-US" sz="2400" i="0" kern="1200" dirty="0" err="1">
                          <a:solidFill>
                            <a:schemeClr val="tx1"/>
                          </a:solidFill>
                          <a:effectLst/>
                          <a:latin typeface="+mn-lt"/>
                          <a:ea typeface="+mn-ea"/>
                          <a:cs typeface="+mn-cs"/>
                        </a:rPr>
                        <a:t>Мый</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к</a:t>
                      </a:r>
                      <a:r>
                        <a:rPr lang="en-US" sz="2400" b="1" i="0" kern="1200" dirty="0" err="1">
                          <a:solidFill>
                            <a:schemeClr val="tx1"/>
                          </a:solidFill>
                          <a:effectLst/>
                          <a:latin typeface="+mn-lt"/>
                          <a:ea typeface="+mn-ea"/>
                          <a:cs typeface="+mn-cs"/>
                        </a:rPr>
                        <a:t>ы</a:t>
                      </a:r>
                      <a:r>
                        <a:rPr lang="en-US" sz="2400" i="0" kern="1200" dirty="0" err="1">
                          <a:solidFill>
                            <a:schemeClr val="tx1"/>
                          </a:solidFill>
                          <a:effectLst/>
                          <a:latin typeface="+mn-lt"/>
                          <a:ea typeface="+mn-ea"/>
                          <a:cs typeface="+mn-cs"/>
                        </a:rPr>
                        <a:t>зыт</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книг</a:t>
                      </a:r>
                      <a:r>
                        <a:rPr lang="en-US" sz="2400" b="1" i="0" kern="1200" dirty="0" err="1">
                          <a:solidFill>
                            <a:schemeClr val="tx1"/>
                          </a:solidFill>
                          <a:effectLst/>
                          <a:latin typeface="+mn-lt"/>
                          <a:ea typeface="+mn-ea"/>
                          <a:cs typeface="+mn-cs"/>
                        </a:rPr>
                        <a:t>а</a:t>
                      </a:r>
                      <a:r>
                        <a:rPr lang="en-US" sz="2400" i="0" kern="1200" dirty="0" err="1">
                          <a:solidFill>
                            <a:schemeClr val="tx1"/>
                          </a:solidFill>
                          <a:effectLst/>
                          <a:latin typeface="+mn-lt"/>
                          <a:ea typeface="+mn-ea"/>
                          <a:cs typeface="+mn-cs"/>
                        </a:rPr>
                        <a:t>м</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луд</a:t>
                      </a:r>
                      <a:r>
                        <a:rPr lang="en-US" sz="2400" b="1" i="0" kern="1200" dirty="0" err="1">
                          <a:solidFill>
                            <a:schemeClr val="tx1"/>
                          </a:solidFill>
                          <a:effectLst/>
                          <a:latin typeface="+mn-lt"/>
                          <a:ea typeface="+mn-ea"/>
                          <a:cs typeface="+mn-cs"/>
                        </a:rPr>
                        <a:t>а</a:t>
                      </a:r>
                      <a:r>
                        <a:rPr lang="en-US" sz="2400" i="0" kern="1200" dirty="0" err="1">
                          <a:solidFill>
                            <a:schemeClr val="tx1"/>
                          </a:solidFill>
                          <a:effectLst/>
                          <a:latin typeface="+mn-lt"/>
                          <a:ea typeface="+mn-ea"/>
                          <a:cs typeface="+mn-cs"/>
                        </a:rPr>
                        <a:t>м</a:t>
                      </a:r>
                      <a:r>
                        <a:rPr lang="en-US" sz="2400" i="0" kern="1200" dirty="0">
                          <a:solidFill>
                            <a:schemeClr val="tx1"/>
                          </a:solidFill>
                          <a:effectLst/>
                          <a:latin typeface="+mn-lt"/>
                          <a:ea typeface="+mn-ea"/>
                          <a:cs typeface="+mn-cs"/>
                        </a:rPr>
                        <a:t>. </a:t>
                      </a:r>
                      <a:endParaRPr lang="en-GB" sz="28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i="0" kern="1200" dirty="0">
                          <a:solidFill>
                            <a:schemeClr val="tx1"/>
                          </a:solidFill>
                          <a:effectLst/>
                          <a:latin typeface="+mn-lt"/>
                          <a:ea typeface="+mn-ea"/>
                          <a:cs typeface="+mn-cs"/>
                        </a:rPr>
                        <a:t>I’m reading a book (right) now.</a:t>
                      </a:r>
                      <a:endParaRPr lang="en-GB" sz="28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3737667187"/>
                  </a:ext>
                </a:extLst>
              </a:tr>
              <a:tr h="1098788">
                <a:tc>
                  <a:txBody>
                    <a:bodyPr/>
                    <a:lstStyle/>
                    <a:p>
                      <a:pPr algn="l"/>
                      <a:r>
                        <a:rPr lang="en-US" sz="2400" b="1" i="0" kern="1200" dirty="0" err="1">
                          <a:solidFill>
                            <a:schemeClr val="tx1"/>
                          </a:solidFill>
                          <a:effectLst/>
                          <a:latin typeface="+mn-lt"/>
                          <a:ea typeface="+mn-ea"/>
                          <a:cs typeface="+mn-cs"/>
                        </a:rPr>
                        <a:t>Ы</a:t>
                      </a:r>
                      <a:r>
                        <a:rPr lang="en-US" sz="2400" i="0" kern="1200" dirty="0" err="1">
                          <a:solidFill>
                            <a:schemeClr val="tx1"/>
                          </a:solidFill>
                          <a:effectLst/>
                          <a:latin typeface="+mn-lt"/>
                          <a:ea typeface="+mn-ea"/>
                          <a:cs typeface="+mn-cs"/>
                        </a:rPr>
                        <a:t>нде</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мый</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т</a:t>
                      </a:r>
                      <a:r>
                        <a:rPr lang="en-US" sz="2400" b="1" i="0" kern="1200" dirty="0" err="1">
                          <a:solidFill>
                            <a:schemeClr val="tx1"/>
                          </a:solidFill>
                          <a:effectLst/>
                          <a:latin typeface="+mn-lt"/>
                          <a:ea typeface="+mn-ea"/>
                          <a:cs typeface="+mn-cs"/>
                        </a:rPr>
                        <a:t>и</a:t>
                      </a:r>
                      <a:r>
                        <a:rPr lang="en-US" sz="2400" i="0" kern="1200" dirty="0" err="1">
                          <a:solidFill>
                            <a:schemeClr val="tx1"/>
                          </a:solidFill>
                          <a:effectLst/>
                          <a:latin typeface="+mn-lt"/>
                          <a:ea typeface="+mn-ea"/>
                          <a:cs typeface="+mn-cs"/>
                        </a:rPr>
                        <a:t>дым</a:t>
                      </a:r>
                      <a:r>
                        <a:rPr lang="en-US" sz="2400" i="0" kern="1200" dirty="0">
                          <a:solidFill>
                            <a:schemeClr val="tx1"/>
                          </a:solidFill>
                          <a:effectLst/>
                          <a:latin typeface="+mn-lt"/>
                          <a:ea typeface="+mn-ea"/>
                          <a:cs typeface="+mn-cs"/>
                        </a:rPr>
                        <a:t> </a:t>
                      </a:r>
                      <a:r>
                        <a:rPr lang="en-US" sz="2400" i="0" kern="1200" dirty="0" err="1">
                          <a:solidFill>
                            <a:schemeClr val="tx1"/>
                          </a:solidFill>
                          <a:effectLst/>
                          <a:latin typeface="+mn-lt"/>
                          <a:ea typeface="+mn-ea"/>
                          <a:cs typeface="+mn-cs"/>
                        </a:rPr>
                        <a:t>умыл</a:t>
                      </a:r>
                      <a:r>
                        <a:rPr lang="en-US" sz="2400" b="1" i="0" kern="1200" dirty="0" err="1">
                          <a:solidFill>
                            <a:schemeClr val="tx1"/>
                          </a:solidFill>
                          <a:effectLst/>
                          <a:latin typeface="+mn-lt"/>
                          <a:ea typeface="+mn-ea"/>
                          <a:cs typeface="+mn-cs"/>
                        </a:rPr>
                        <a:t>е</a:t>
                      </a:r>
                      <a:r>
                        <a:rPr lang="en-US" sz="2400" i="0" kern="1200" dirty="0" err="1">
                          <a:solidFill>
                            <a:schemeClr val="tx1"/>
                          </a:solidFill>
                          <a:effectLst/>
                          <a:latin typeface="+mn-lt"/>
                          <a:ea typeface="+mn-ea"/>
                          <a:cs typeface="+mn-cs"/>
                        </a:rPr>
                        <a:t>м</a:t>
                      </a:r>
                      <a:r>
                        <a:rPr lang="en-US" sz="2400" i="0" kern="1200" dirty="0">
                          <a:solidFill>
                            <a:schemeClr val="tx1"/>
                          </a:solidFill>
                          <a:effectLst/>
                          <a:latin typeface="+mn-lt"/>
                          <a:ea typeface="+mn-ea"/>
                          <a:cs typeface="+mn-cs"/>
                        </a:rPr>
                        <a:t>. </a:t>
                      </a:r>
                      <a:endParaRPr lang="en-GB" sz="2800" i="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400" i="0" kern="1200" dirty="0">
                          <a:solidFill>
                            <a:schemeClr val="tx1"/>
                          </a:solidFill>
                          <a:effectLst/>
                          <a:latin typeface="+mn-lt"/>
                          <a:ea typeface="+mn-ea"/>
                          <a:cs typeface="+mn-cs"/>
                        </a:rPr>
                        <a:t>I understand this now.’</a:t>
                      </a:r>
                      <a:endParaRPr lang="en-GB" sz="2800" i="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228135316"/>
                  </a:ext>
                </a:extLst>
              </a:tr>
            </a:tbl>
          </a:graphicData>
        </a:graphic>
      </p:graphicFrame>
    </p:spTree>
    <p:extLst>
      <p:ext uri="{BB962C8B-B14F-4D97-AF65-F5344CB8AC3E}">
        <p14:creationId xmlns:p14="http://schemas.microsoft.com/office/powerpoint/2010/main" val="380830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Text</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26</a:t>
            </a:fld>
            <a:endParaRPr lang="en-GB"/>
          </a:p>
        </p:txBody>
      </p:sp>
    </p:spTree>
    <p:extLst>
      <p:ext uri="{BB962C8B-B14F-4D97-AF65-F5344CB8AC3E}">
        <p14:creationId xmlns:p14="http://schemas.microsoft.com/office/powerpoint/2010/main" val="3676685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997920E-5710-4D0C-B93B-D20E46782D72}"/>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07C37BA0-175E-49D6-9087-C148026E2791}"/>
              </a:ext>
            </a:extLst>
          </p:cNvPr>
          <p:cNvSpPr>
            <a:spLocks noGrp="1"/>
          </p:cNvSpPr>
          <p:nvPr>
            <p:ph type="sldNum" sz="quarter" idx="12"/>
          </p:nvPr>
        </p:nvSpPr>
        <p:spPr/>
        <p:txBody>
          <a:bodyPr/>
          <a:lstStyle/>
          <a:p>
            <a:fld id="{055DE2CD-379D-4002-80ED-F7724F598CF3}" type="slidenum">
              <a:rPr lang="en-GB" smtClean="0"/>
              <a:t>27</a:t>
            </a:fld>
            <a:endParaRPr lang="en-GB"/>
          </a:p>
        </p:txBody>
      </p:sp>
      <p:pic>
        <p:nvPicPr>
          <p:cNvPr id="8" name="omj_06_1">
            <a:hlinkClick r:id="" action="ppaction://media"/>
            <a:extLst>
              <a:ext uri="{FF2B5EF4-FFF2-40B4-BE49-F238E27FC236}">
                <a16:creationId xmlns:a16="http://schemas.microsoft.com/office/drawing/2014/main" id="{7FDC9CC4-A744-40CF-BDB2-1586A1965658}"/>
              </a:ext>
            </a:extLst>
          </p:cNvPr>
          <p:cNvPicPr>
            <a:picLocks noChangeAspect="1"/>
          </p:cNvPicPr>
          <p:nvPr>
            <a:audioFile r:link="rId1"/>
            <p:extLst>
              <p:ext uri="{DAA4B4D4-6D71-4841-9C94-3DE7FCFB9230}">
                <p14:media xmlns:p14="http://schemas.microsoft.com/office/powerpoint/2010/main" r:embed="rId2">
                  <p14:trim st="3699"/>
                </p14:media>
              </p:ext>
            </p:extLst>
          </p:nvPr>
        </p:nvPicPr>
        <p:blipFill>
          <a:blip r:embed="rId4"/>
          <a:stretch>
            <a:fillRect/>
          </a:stretch>
        </p:blipFill>
        <p:spPr>
          <a:xfrm>
            <a:off x="1057275" y="5602948"/>
            <a:ext cx="609600" cy="609600"/>
          </a:xfrm>
          <a:prstGeom prst="rect">
            <a:avLst/>
          </a:prstGeom>
        </p:spPr>
      </p:pic>
      <p:pic>
        <p:nvPicPr>
          <p:cNvPr id="3" name="Picture 2">
            <a:extLst>
              <a:ext uri="{FF2B5EF4-FFF2-40B4-BE49-F238E27FC236}">
                <a16:creationId xmlns:a16="http://schemas.microsoft.com/office/drawing/2014/main" id="{48ACBCD2-4B9E-4FF9-BC66-587557C24E0D}"/>
              </a:ext>
            </a:extLst>
          </p:cNvPr>
          <p:cNvPicPr>
            <a:picLocks noChangeAspect="1"/>
          </p:cNvPicPr>
          <p:nvPr/>
        </p:nvPicPr>
        <p:blipFill>
          <a:blip r:embed="rId5"/>
          <a:stretch>
            <a:fillRect/>
          </a:stretch>
        </p:blipFill>
        <p:spPr>
          <a:xfrm>
            <a:off x="1057275" y="495300"/>
            <a:ext cx="10077450" cy="4819650"/>
          </a:xfrm>
          <a:prstGeom prst="rect">
            <a:avLst/>
          </a:prstGeom>
        </p:spPr>
      </p:pic>
    </p:spTree>
    <p:extLst>
      <p:ext uri="{BB962C8B-B14F-4D97-AF65-F5344CB8AC3E}">
        <p14:creationId xmlns:p14="http://schemas.microsoft.com/office/powerpoint/2010/main" val="148263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4869"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8"/>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28</a:t>
            </a:fld>
            <a:endParaRPr lang="en-GB"/>
          </a:p>
        </p:txBody>
      </p:sp>
    </p:spTree>
    <p:extLst>
      <p:ext uri="{BB962C8B-B14F-4D97-AF65-F5344CB8AC3E}">
        <p14:creationId xmlns:p14="http://schemas.microsoft.com/office/powerpoint/2010/main" val="3801195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5BCD89-1AD3-4679-8E93-35D5093CA40A}"/>
              </a:ext>
            </a:extLst>
          </p:cNvPr>
          <p:cNvSpPr>
            <a:spLocks noGrp="1"/>
          </p:cNvSpPr>
          <p:nvPr>
            <p:ph idx="1"/>
          </p:nvPr>
        </p:nvSpPr>
        <p:spPr>
          <a:xfrm>
            <a:off x="838200" y="365125"/>
            <a:ext cx="10515600" cy="5811838"/>
          </a:xfrm>
        </p:spPr>
        <p:txBody>
          <a:bodyPr>
            <a:normAutofit/>
          </a:bodyPr>
          <a:lstStyle/>
          <a:p>
            <a:pPr marL="0" indent="0">
              <a:buNone/>
            </a:pPr>
            <a:r>
              <a:rPr lang="en-US" sz="2400" b="1" dirty="0">
                <a:latin typeface="Calibri" panose="020F0502020204030204" pitchFamily="34" charset="0"/>
                <a:ea typeface="PMingLiU" panose="02020500000000000000" pitchFamily="18" charset="-120"/>
                <a:cs typeface="Calibri" panose="020F0502020204030204" pitchFamily="34" charset="0"/>
              </a:rPr>
              <a:t>15.</a:t>
            </a:r>
            <a:endParaRPr lang="en-US" sz="24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sz="24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400" dirty="0">
                <a:effectLst/>
                <a:latin typeface="Calibri" panose="020F0502020204030204" pitchFamily="34" charset="0"/>
                <a:ea typeface="PMingLiU" panose="02020500000000000000" pitchFamily="18" charset="-120"/>
                <a:cs typeface="Calibri" panose="020F0502020204030204" pitchFamily="34" charset="0"/>
              </a:rPr>
              <a:t> 7 (</a:t>
            </a:r>
            <a:r>
              <a:rPr lang="en-US" sz="2400" dirty="0" err="1">
                <a:effectLst/>
                <a:latin typeface="Calibri" panose="020F0502020204030204" pitchFamily="34" charset="0"/>
                <a:ea typeface="PMingLiU" panose="02020500000000000000" pitchFamily="18" charset="-120"/>
                <a:cs typeface="Calibri" panose="020F0502020204030204" pitchFamily="34" charset="0"/>
              </a:rPr>
              <a:t>шым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шагатл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кын’ел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a:t>
            </a:r>
          </a:p>
          <a:p>
            <a:pPr marL="0" indent="0">
              <a:buNone/>
            </a:pPr>
            <a:endParaRPr lang="en-US" sz="2400"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sz="2400" dirty="0" err="1">
                <a:effectLst/>
                <a:latin typeface="Calibri" panose="020F0502020204030204" pitchFamily="34" charset="0"/>
                <a:ea typeface="PMingLiU" panose="02020500000000000000" pitchFamily="18" charset="-120"/>
                <a:cs typeface="Calibri" panose="020F0502020204030204" pitchFamily="34" charset="0"/>
              </a:rPr>
              <a:t>Вар</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b="1" dirty="0" err="1">
                <a:effectLst/>
                <a:latin typeface="Calibri" panose="020F0502020204030204" pitchFamily="34" charset="0"/>
                <a:ea typeface="PMingLiU" panose="02020500000000000000" pitchFamily="18" charset="-120"/>
                <a:cs typeface="Calibri" panose="020F0502020204030204" pitchFamily="34" charset="0"/>
              </a:rPr>
              <a:t>ӱ</a:t>
            </a:r>
            <a:r>
              <a:rPr lang="en-US" sz="2400" dirty="0" err="1">
                <a:effectLst/>
                <a:latin typeface="Calibri" panose="020F0502020204030204" pitchFamily="34" charset="0"/>
                <a:ea typeface="PMingLiU" panose="02020500000000000000" pitchFamily="18" charset="-120"/>
                <a:cs typeface="Calibri" panose="020F0502020204030204" pitchFamily="34" charset="0"/>
              </a:rPr>
              <a:t>ргым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мушк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да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кочк</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шинч</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a:t>
            </a:r>
          </a:p>
          <a:p>
            <a:pPr marL="0" indent="0">
              <a:buNone/>
            </a:pPr>
            <a:endParaRPr lang="en-US" sz="2400"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sz="2400" dirty="0">
                <a:effectLst/>
                <a:latin typeface="Calibri" panose="020F0502020204030204" pitchFamily="34" charset="0"/>
                <a:ea typeface="PMingLiU" panose="02020500000000000000" pitchFamily="18" charset="-120"/>
                <a:cs typeface="Calibri" panose="020F0502020204030204" pitchFamily="34" charset="0"/>
              </a:rPr>
              <a:t>7:30 (</a:t>
            </a:r>
            <a:r>
              <a:rPr lang="en-US" sz="2400" dirty="0" err="1">
                <a:effectLst/>
                <a:latin typeface="Calibri" panose="020F0502020204030204" pitchFamily="34" charset="0"/>
                <a:ea typeface="PMingLiU" panose="02020500000000000000" pitchFamily="18" charset="-120"/>
                <a:cs typeface="Calibri" panose="020F0502020204030204" pitchFamily="34" charset="0"/>
              </a:rPr>
              <a:t>шым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шагат</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т</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пелыл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паш</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ка</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a:t>
            </a:r>
          </a:p>
          <a:p>
            <a:pPr marL="0" indent="0">
              <a:buNone/>
            </a:pPr>
            <a:endParaRPr lang="en-US" sz="2400"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400" dirty="0" err="1">
                <a:effectLst/>
                <a:latin typeface="Calibri" panose="020F0502020204030204" pitchFamily="34" charset="0"/>
                <a:ea typeface="PMingLiU" panose="02020500000000000000" pitchFamily="18" charset="-120"/>
                <a:cs typeface="Calibri" panose="020F0502020204030204" pitchFamily="34" charset="0"/>
              </a:rPr>
              <a:t>йын</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паш</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мылан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келш</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a:effectLst/>
                <a:latin typeface="Calibri" panose="020F0502020204030204" pitchFamily="34" charset="0"/>
                <a:ea typeface="PMingLiU" panose="02020500000000000000" pitchFamily="18" charset="-120"/>
                <a:cs typeface="Calibri" panose="020F0502020204030204" pitchFamily="34" charset="0"/>
              </a:rPr>
              <a:t>.</a:t>
            </a:r>
          </a:p>
          <a:p>
            <a:pPr marL="0" indent="0">
              <a:buNone/>
            </a:pPr>
            <a:endParaRPr lang="en-US" sz="2400"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r>
              <a:rPr lang="en-US" sz="2400" dirty="0" err="1">
                <a:effectLst/>
                <a:latin typeface="Calibri" panose="020F0502020204030204" pitchFamily="34" charset="0"/>
                <a:ea typeface="PMingLiU" panose="02020500000000000000" pitchFamily="18" charset="-120"/>
                <a:cs typeface="Calibri" panose="020F0502020204030204" pitchFamily="34" charset="0"/>
              </a:rPr>
              <a:t>Каст</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не</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библиот</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кыш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ка</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a:t>
            </a:r>
          </a:p>
          <a:p>
            <a:pPr marL="0" indent="0">
              <a:buNone/>
            </a:pPr>
            <a:r>
              <a:rPr lang="en-US" sz="2400" dirty="0" err="1">
                <a:effectLst/>
                <a:latin typeface="Calibri" panose="020F0502020204030204" pitchFamily="34" charset="0"/>
                <a:ea typeface="PMingLiU" panose="02020500000000000000" pitchFamily="18" charset="-120"/>
                <a:cs typeface="Calibri" panose="020F0502020204030204" pitchFamily="34" charset="0"/>
              </a:rPr>
              <a:t>книг</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нал</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да</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инд</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ш</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шаг</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т</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рте</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r>
              <a:rPr lang="en-US" sz="2400" dirty="0">
                <a:effectLst/>
                <a:latin typeface="Calibri" panose="020F0502020204030204" pitchFamily="34" charset="0"/>
                <a:ea typeface="PMingLiU" panose="02020500000000000000" pitchFamily="18" charset="-12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p>
            <a:pPr marL="0" indent="0">
              <a:buNone/>
            </a:pPr>
            <a:endParaRPr lang="en-GB" sz="3600" dirty="0"/>
          </a:p>
        </p:txBody>
      </p:sp>
      <p:sp>
        <p:nvSpPr>
          <p:cNvPr id="4" name="Footer Placeholder 3">
            <a:extLst>
              <a:ext uri="{FF2B5EF4-FFF2-40B4-BE49-F238E27FC236}">
                <a16:creationId xmlns:a16="http://schemas.microsoft.com/office/drawing/2014/main" id="{F8F656B7-C4C6-4D40-AEBA-F4EBCEA2B3C2}"/>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B33B01D0-479E-4B60-A10A-2E6106A726B3}"/>
              </a:ext>
            </a:extLst>
          </p:cNvPr>
          <p:cNvSpPr>
            <a:spLocks noGrp="1"/>
          </p:cNvSpPr>
          <p:nvPr>
            <p:ph type="sldNum" sz="quarter" idx="12"/>
          </p:nvPr>
        </p:nvSpPr>
        <p:spPr/>
        <p:txBody>
          <a:bodyPr/>
          <a:lstStyle/>
          <a:p>
            <a:fld id="{055DE2CD-379D-4002-80ED-F7724F598CF3}" type="slidenum">
              <a:rPr lang="en-GB" smtClean="0"/>
              <a:t>29</a:t>
            </a:fld>
            <a:endParaRPr lang="en-GB"/>
          </a:p>
        </p:txBody>
      </p:sp>
      <p:pic>
        <p:nvPicPr>
          <p:cNvPr id="6" name="omj_06_2">
            <a:hlinkClick r:id="" action="ppaction://media"/>
            <a:extLst>
              <a:ext uri="{FF2B5EF4-FFF2-40B4-BE49-F238E27FC236}">
                <a16:creationId xmlns:a16="http://schemas.microsoft.com/office/drawing/2014/main" id="{D03AC9CB-F13E-49B6-9DC6-F8928F58130A}"/>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9072440" y="2661444"/>
            <a:ext cx="609600" cy="609600"/>
          </a:xfrm>
          <a:prstGeom prst="rect">
            <a:avLst/>
          </a:prstGeom>
        </p:spPr>
      </p:pic>
    </p:spTree>
    <p:extLst>
      <p:ext uri="{BB962C8B-B14F-4D97-AF65-F5344CB8AC3E}">
        <p14:creationId xmlns:p14="http://schemas.microsoft.com/office/powerpoint/2010/main" val="160511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27" fill="hold" display="0">
                  <p:stCondLst>
                    <p:cond delay="indefinite"/>
                  </p:stCondLst>
                  <p:endCondLst>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Grammar</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06</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191810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Verb stem</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 -C,</a:t>
            </a:r>
            <a:r>
              <a:rPr lang="mi-NZ" sz="2400" b="1" dirty="0"/>
              <a:t> -у, -ӱ</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 </a:t>
            </a:r>
            <a:r>
              <a:rPr lang="en-US" sz="2400" dirty="0">
                <a:latin typeface="Calibri" panose="020F0502020204030204" pitchFamily="34" charset="0"/>
                <a:ea typeface="PMingLiU" panose="02020500000000000000" pitchFamily="18" charset="-120"/>
                <a:cs typeface="Calibri" panose="020F0502020204030204" pitchFamily="34" charset="0"/>
              </a:rPr>
              <a:t>‘to come’</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тол</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луд- </a:t>
            </a:r>
            <a:r>
              <a:rPr lang="en-US" sz="2400" dirty="0">
                <a:latin typeface="Calibri" panose="020F0502020204030204" pitchFamily="34" charset="0"/>
                <a:ea typeface="PMingLiU" panose="02020500000000000000" pitchFamily="18" charset="-120"/>
                <a:cs typeface="Calibri" panose="020F0502020204030204" pitchFamily="34" charset="0"/>
              </a:rPr>
              <a:t>‘to read’</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луд</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лий- </a:t>
            </a:r>
            <a:r>
              <a:rPr lang="en-US" sz="2400" dirty="0">
                <a:latin typeface="Calibri" panose="020F0502020204030204" pitchFamily="34" charset="0"/>
                <a:ea typeface="PMingLiU" panose="02020500000000000000" pitchFamily="18" charset="-120"/>
                <a:cs typeface="Calibri" panose="020F0502020204030204" pitchFamily="34" charset="0"/>
              </a:rPr>
              <a:t>‘to be(come)’</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ли</a:t>
            </a:r>
            <a:r>
              <a:rPr lang="mi-NZ" sz="2400" b="1" dirty="0">
                <a:latin typeface="Calibri" panose="020F0502020204030204" pitchFamily="34" charset="0"/>
                <a:ea typeface="PMingLiU" panose="02020500000000000000" pitchFamily="18" charset="-120"/>
                <a:cs typeface="Calibri" panose="020F0502020204030204" pitchFamily="34" charset="0"/>
              </a:rPr>
              <a:t>я</a:t>
            </a:r>
            <a:r>
              <a:rPr lang="mi-NZ" sz="2400" dirty="0">
                <a:latin typeface="Calibri" panose="020F0502020204030204" pitchFamily="34" charset="0"/>
                <a:ea typeface="PMingLiU" panose="02020500000000000000" pitchFamily="18" charset="-120"/>
                <a:cs typeface="Calibri" panose="020F0502020204030204" pitchFamily="34" charset="0"/>
              </a:rPr>
              <a:t>ш /lij</a:t>
            </a:r>
            <a:r>
              <a:rPr lang="mi-NZ" sz="2400" b="1" dirty="0">
                <a:latin typeface="Calibri" panose="020F0502020204030204" pitchFamily="34" charset="0"/>
                <a:ea typeface="PMingLiU" panose="02020500000000000000" pitchFamily="18" charset="-120"/>
                <a:cs typeface="Calibri" panose="020F0502020204030204" pitchFamily="34" charset="0"/>
              </a:rPr>
              <a:t>a</a:t>
            </a:r>
            <a:r>
              <a:rPr lang="mi-NZ" sz="2400" dirty="0">
                <a:latin typeface="Calibri" panose="020F0502020204030204" pitchFamily="34" charset="0"/>
                <a:ea typeface="PMingLiU" panose="02020500000000000000" pitchFamily="18" charset="-120"/>
                <a:cs typeface="Calibri" panose="020F0502020204030204" pitchFamily="34" charset="0"/>
              </a:rPr>
              <a:t>š/</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й</a:t>
            </a:r>
            <a:r>
              <a:rPr lang="mi-NZ" sz="2400" dirty="0">
                <a:latin typeface="Calibri" panose="020F0502020204030204" pitchFamily="34" charset="0"/>
                <a:ea typeface="PMingLiU" panose="02020500000000000000" pitchFamily="18" charset="-120"/>
                <a:cs typeface="Calibri" panose="020F0502020204030204" pitchFamily="34" charset="0"/>
              </a:rPr>
              <a:t>ӱ</a:t>
            </a:r>
            <a:r>
              <a:rPr lang="de-AT" sz="2400" dirty="0">
                <a:latin typeface="Calibri" panose="020F0502020204030204" pitchFamily="34" charset="0"/>
                <a:ea typeface="PMingLiU" panose="02020500000000000000" pitchFamily="18" charset="-120"/>
                <a:cs typeface="Calibri" panose="020F0502020204030204" pitchFamily="34" charset="0"/>
              </a:rPr>
              <a:t>- </a:t>
            </a:r>
            <a:r>
              <a:rPr lang="en-US" sz="2400" dirty="0">
                <a:latin typeface="Calibri" panose="020F0502020204030204" pitchFamily="34" charset="0"/>
                <a:ea typeface="PMingLiU" panose="02020500000000000000" pitchFamily="18" charset="-120"/>
                <a:cs typeface="Calibri" panose="020F0502020204030204" pitchFamily="34" charset="0"/>
              </a:rPr>
              <a:t>‘to drink’</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йӱ</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шу- </a:t>
            </a:r>
            <a:r>
              <a:rPr lang="en-US" sz="2400" dirty="0">
                <a:latin typeface="Calibri" panose="020F0502020204030204" pitchFamily="34" charset="0"/>
                <a:ea typeface="PMingLiU" panose="02020500000000000000" pitchFamily="18" charset="-120"/>
                <a:cs typeface="Calibri" panose="020F0502020204030204" pitchFamily="34" charset="0"/>
              </a:rPr>
              <a:t>‘to arrive’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шу</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sp>
        <p:nvSpPr>
          <p:cNvPr id="6" name="Content Placeholder 2">
            <a:extLst>
              <a:ext uri="{FF2B5EF4-FFF2-40B4-BE49-F238E27FC236}">
                <a16:creationId xmlns:a16="http://schemas.microsoft.com/office/drawing/2014/main" id="{8AC98F2F-C428-461F-BC34-2FA63107D493}"/>
              </a:ext>
            </a:extLst>
          </p:cNvPr>
          <p:cNvSpPr txBox="1">
            <a:spLocks/>
          </p:cNvSpPr>
          <p:nvPr/>
        </p:nvSpPr>
        <p:spPr>
          <a:xfrm>
            <a:off x="7645400" y="525141"/>
            <a:ext cx="4229099" cy="5589478"/>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sz="3200" dirty="0"/>
              <a:t>Clitic -ат ‘also’, A-Suffix</a:t>
            </a:r>
          </a:p>
          <a:p>
            <a:pPr marL="0" indent="0">
              <a:buFont typeface="Arial" panose="020B0604020202020204" pitchFamily="34" charset="0"/>
              <a:buNone/>
            </a:pPr>
            <a:endParaRPr lang="mi-NZ" sz="3200" dirty="0"/>
          </a:p>
          <a:p>
            <a:pPr marL="0" indent="0">
              <a:buFont typeface="Arial" panose="020B0604020202020204" pitchFamily="34" charset="0"/>
              <a:buNone/>
            </a:pPr>
            <a:r>
              <a:rPr lang="mi-NZ" sz="3200" dirty="0"/>
              <a:t>юм ‘horsehair worm’</a:t>
            </a:r>
          </a:p>
          <a:p>
            <a:pPr marL="0" indent="0">
              <a:buFont typeface="Arial" panose="020B0604020202020204" pitchFamily="34" charset="0"/>
              <a:buNone/>
            </a:pPr>
            <a:r>
              <a:rPr lang="mi-NZ" sz="3200" dirty="0"/>
              <a:t>	&gt;</a:t>
            </a:r>
            <a:r>
              <a:rPr lang="de-AT" sz="3200" dirty="0"/>
              <a:t> юм</a:t>
            </a:r>
            <a:r>
              <a:rPr lang="de-AT" sz="3200" b="1" dirty="0"/>
              <a:t>а</a:t>
            </a:r>
            <a:r>
              <a:rPr lang="de-AT" sz="3200" dirty="0"/>
              <a:t>т</a:t>
            </a:r>
          </a:p>
          <a:p>
            <a:pPr marL="0" indent="0">
              <a:buFont typeface="Arial" panose="020B0604020202020204" pitchFamily="34" charset="0"/>
              <a:buNone/>
            </a:pPr>
            <a:endParaRPr lang="de-AT" sz="3200" dirty="0"/>
          </a:p>
          <a:p>
            <a:pPr marL="0" indent="0">
              <a:buNone/>
            </a:pPr>
            <a:r>
              <a:rPr lang="de-AT" sz="3200" b="1" dirty="0"/>
              <a:t>ю</a:t>
            </a:r>
            <a:r>
              <a:rPr lang="de-AT" sz="3200" dirty="0"/>
              <a:t>мо </a:t>
            </a:r>
            <a:r>
              <a:rPr lang="mi-NZ" sz="3200" dirty="0"/>
              <a:t>‘god’</a:t>
            </a:r>
          </a:p>
          <a:p>
            <a:pPr marL="0" indent="0">
              <a:buNone/>
            </a:pPr>
            <a:r>
              <a:rPr lang="mi-NZ" sz="3200" dirty="0"/>
              <a:t>	&gt;</a:t>
            </a:r>
            <a:r>
              <a:rPr lang="de-AT" sz="3200" dirty="0"/>
              <a:t> юм</a:t>
            </a:r>
            <a:r>
              <a:rPr lang="de-AT" sz="3200" b="1" dirty="0"/>
              <a:t>а</a:t>
            </a:r>
            <a:r>
              <a:rPr lang="de-AT" sz="3200" dirty="0"/>
              <a:t>т</a:t>
            </a:r>
          </a:p>
          <a:p>
            <a:pPr marL="0" indent="0">
              <a:buNone/>
            </a:pPr>
            <a:endParaRPr lang="de-AT" sz="3200" dirty="0"/>
          </a:p>
          <a:p>
            <a:pPr marL="0" indent="0">
              <a:buNone/>
            </a:pPr>
            <a:r>
              <a:rPr lang="de-AT" sz="3200" dirty="0"/>
              <a:t>Infinitive -аш, A-Suffix</a:t>
            </a:r>
          </a:p>
        </p:txBody>
      </p:sp>
    </p:spTree>
    <p:extLst>
      <p:ext uri="{BB962C8B-B14F-4D97-AF65-F5344CB8AC3E}">
        <p14:creationId xmlns:p14="http://schemas.microsoft.com/office/powerpoint/2010/main" val="324022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Verb stem</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II : -</a:t>
            </a:r>
            <a:r>
              <a:rPr lang="mi-NZ" sz="2400" b="1" dirty="0"/>
              <a:t>Е (-е </a:t>
            </a:r>
            <a:r>
              <a:rPr lang="de-AT" sz="2400" b="1" dirty="0"/>
              <a:t>~ </a:t>
            </a:r>
            <a:r>
              <a:rPr lang="mi-NZ" sz="2400" b="1" dirty="0"/>
              <a:t>-о</a:t>
            </a:r>
            <a:r>
              <a:rPr lang="de-AT" sz="2400" b="1" dirty="0"/>
              <a:t> ~ -</a:t>
            </a:r>
            <a:r>
              <a:rPr lang="mi-NZ" sz="2400" b="1" dirty="0"/>
              <a:t>ӧ)</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толо- </a:t>
            </a:r>
            <a:r>
              <a:rPr lang="en-US" sz="2400" dirty="0">
                <a:latin typeface="Calibri" panose="020F0502020204030204" pitchFamily="34" charset="0"/>
                <a:ea typeface="PMingLiU" panose="02020500000000000000" pitchFamily="18" charset="-120"/>
                <a:cs typeface="Calibri" panose="020F0502020204030204" pitchFamily="34" charset="0"/>
              </a:rPr>
              <a:t>‘to steal’</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тол</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ыште- </a:t>
            </a:r>
            <a:r>
              <a:rPr lang="en-US" sz="2400" dirty="0">
                <a:latin typeface="Calibri" panose="020F0502020204030204" pitchFamily="34" charset="0"/>
                <a:ea typeface="PMingLiU" panose="02020500000000000000" pitchFamily="18" charset="-120"/>
                <a:cs typeface="Calibri" panose="020F0502020204030204" pitchFamily="34" charset="0"/>
              </a:rPr>
              <a:t>‘to do’</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ышт</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кае- /kaje-/ </a:t>
            </a:r>
            <a:r>
              <a:rPr lang="en-US" sz="2400" dirty="0">
                <a:latin typeface="Calibri" panose="020F0502020204030204" pitchFamily="34" charset="0"/>
                <a:ea typeface="PMingLiU" panose="02020500000000000000" pitchFamily="18" charset="-120"/>
                <a:cs typeface="Calibri" panose="020F0502020204030204" pitchFamily="34" charset="0"/>
              </a:rPr>
              <a:t>‘to go’</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ка</a:t>
            </a:r>
            <a:r>
              <a:rPr lang="mi-NZ" sz="2400" b="1" dirty="0">
                <a:latin typeface="Calibri" panose="020F0502020204030204" pitchFamily="34" charset="0"/>
                <a:ea typeface="PMingLiU" panose="02020500000000000000" pitchFamily="18" charset="-120"/>
                <a:cs typeface="Calibri" panose="020F0502020204030204" pitchFamily="34" charset="0"/>
              </a:rPr>
              <a:t>я</a:t>
            </a:r>
            <a:r>
              <a:rPr lang="mi-NZ" sz="2400" dirty="0">
                <a:latin typeface="Calibri" panose="020F0502020204030204" pitchFamily="34" charset="0"/>
                <a:ea typeface="PMingLiU" panose="02020500000000000000" pitchFamily="18" charset="-120"/>
                <a:cs typeface="Calibri" panose="020F0502020204030204" pitchFamily="34" charset="0"/>
              </a:rPr>
              <a:t>ш /kaj</a:t>
            </a:r>
            <a:r>
              <a:rPr lang="mi-NZ" sz="2400" b="1" dirty="0">
                <a:latin typeface="Calibri" panose="020F0502020204030204" pitchFamily="34" charset="0"/>
                <a:ea typeface="PMingLiU" panose="02020500000000000000" pitchFamily="18" charset="-120"/>
                <a:cs typeface="Calibri" panose="020F0502020204030204" pitchFamily="34" charset="0"/>
              </a:rPr>
              <a:t>a</a:t>
            </a:r>
            <a:r>
              <a:rPr lang="mi-NZ" sz="2400" dirty="0">
                <a:latin typeface="Calibri" panose="020F0502020204030204" pitchFamily="34" charset="0"/>
                <a:ea typeface="PMingLiU" panose="02020500000000000000" pitchFamily="18" charset="-120"/>
                <a:cs typeface="Calibri" panose="020F0502020204030204" pitchFamily="34" charset="0"/>
              </a:rPr>
              <a:t>š/</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ӱдӧ- </a:t>
            </a:r>
            <a:r>
              <a:rPr lang="en-US" sz="2400" dirty="0">
                <a:latin typeface="Calibri" panose="020F0502020204030204" pitchFamily="34" charset="0"/>
                <a:ea typeface="PMingLiU" panose="02020500000000000000" pitchFamily="18" charset="-120"/>
                <a:cs typeface="Calibri" panose="020F0502020204030204" pitchFamily="34" charset="0"/>
              </a:rPr>
              <a:t>‘to sow’</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ӱд</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пуо- </a:t>
            </a:r>
            <a:r>
              <a:rPr lang="en-US" sz="2400" dirty="0">
                <a:latin typeface="Calibri" panose="020F0502020204030204" pitchFamily="34" charset="0"/>
                <a:ea typeface="PMingLiU" panose="02020500000000000000" pitchFamily="18" charset="-120"/>
                <a:cs typeface="Calibri" panose="020F0502020204030204" pitchFamily="34" charset="0"/>
              </a:rPr>
              <a:t>‘to give’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пу</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ш</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sp>
        <p:nvSpPr>
          <p:cNvPr id="6" name="Content Placeholder 2">
            <a:extLst>
              <a:ext uri="{FF2B5EF4-FFF2-40B4-BE49-F238E27FC236}">
                <a16:creationId xmlns:a16="http://schemas.microsoft.com/office/drawing/2014/main" id="{8AC98F2F-C428-461F-BC34-2FA63107D493}"/>
              </a:ext>
            </a:extLst>
          </p:cNvPr>
          <p:cNvSpPr txBox="1">
            <a:spLocks/>
          </p:cNvSpPr>
          <p:nvPr/>
        </p:nvSpPr>
        <p:spPr>
          <a:xfrm>
            <a:off x="7645400" y="525141"/>
            <a:ext cx="4229099" cy="5589478"/>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mi-NZ" sz="3200" dirty="0"/>
              <a:t>Clitic -ат ‘also’, A-Suffix</a:t>
            </a:r>
          </a:p>
          <a:p>
            <a:pPr marL="0" indent="0">
              <a:buFont typeface="Arial" panose="020B0604020202020204" pitchFamily="34" charset="0"/>
              <a:buNone/>
            </a:pPr>
            <a:endParaRPr lang="mi-NZ" sz="3200" dirty="0"/>
          </a:p>
          <a:p>
            <a:pPr marL="0" indent="0">
              <a:buFont typeface="Arial" panose="020B0604020202020204" pitchFamily="34" charset="0"/>
              <a:buNone/>
            </a:pPr>
            <a:r>
              <a:rPr lang="mi-NZ" sz="3200" dirty="0"/>
              <a:t>юм ‘horsehair worm’</a:t>
            </a:r>
          </a:p>
          <a:p>
            <a:pPr marL="0" indent="0">
              <a:buFont typeface="Arial" panose="020B0604020202020204" pitchFamily="34" charset="0"/>
              <a:buNone/>
            </a:pPr>
            <a:r>
              <a:rPr lang="mi-NZ" sz="3200" dirty="0"/>
              <a:t>	&gt;</a:t>
            </a:r>
            <a:r>
              <a:rPr lang="de-AT" sz="3200" dirty="0"/>
              <a:t> юм</a:t>
            </a:r>
            <a:r>
              <a:rPr lang="de-AT" sz="3200" b="1" dirty="0"/>
              <a:t>а</a:t>
            </a:r>
            <a:r>
              <a:rPr lang="de-AT" sz="3200" dirty="0"/>
              <a:t>т</a:t>
            </a:r>
          </a:p>
          <a:p>
            <a:pPr marL="0" indent="0">
              <a:buFont typeface="Arial" panose="020B0604020202020204" pitchFamily="34" charset="0"/>
              <a:buNone/>
            </a:pPr>
            <a:endParaRPr lang="de-AT" sz="3200" dirty="0"/>
          </a:p>
          <a:p>
            <a:pPr marL="0" indent="0">
              <a:buNone/>
            </a:pPr>
            <a:r>
              <a:rPr lang="de-AT" sz="3200" b="1" dirty="0"/>
              <a:t>ю</a:t>
            </a:r>
            <a:r>
              <a:rPr lang="de-AT" sz="3200" dirty="0"/>
              <a:t>мо </a:t>
            </a:r>
            <a:r>
              <a:rPr lang="mi-NZ" sz="3200" dirty="0"/>
              <a:t>‘god’</a:t>
            </a:r>
          </a:p>
          <a:p>
            <a:pPr marL="0" indent="0">
              <a:buNone/>
            </a:pPr>
            <a:r>
              <a:rPr lang="mi-NZ" sz="3200" dirty="0"/>
              <a:t>	&gt;</a:t>
            </a:r>
            <a:r>
              <a:rPr lang="de-AT" sz="3200" dirty="0"/>
              <a:t> юм</a:t>
            </a:r>
            <a:r>
              <a:rPr lang="de-AT" sz="3200" b="1" dirty="0"/>
              <a:t>а</a:t>
            </a:r>
            <a:r>
              <a:rPr lang="de-AT" sz="3200" dirty="0"/>
              <a:t>т</a:t>
            </a:r>
          </a:p>
          <a:p>
            <a:pPr marL="0" indent="0">
              <a:buNone/>
            </a:pPr>
            <a:endParaRPr lang="de-AT" sz="3200" dirty="0"/>
          </a:p>
          <a:p>
            <a:pPr marL="0" indent="0">
              <a:buNone/>
            </a:pPr>
            <a:r>
              <a:rPr lang="de-AT" sz="3200" dirty="0"/>
              <a:t>Infinitive -аш, A-Suffix</a:t>
            </a:r>
          </a:p>
        </p:txBody>
      </p:sp>
    </p:spTree>
    <p:extLst>
      <p:ext uri="{BB962C8B-B14F-4D97-AF65-F5344CB8AC3E}">
        <p14:creationId xmlns:p14="http://schemas.microsoft.com/office/powerpoint/2010/main" val="116411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 -C,</a:t>
            </a:r>
            <a:r>
              <a:rPr lang="mi-NZ" sz="2400" b="1" dirty="0"/>
              <a:t> -у, -ӱ, 2Sg: zero ending</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 </a:t>
            </a:r>
            <a:r>
              <a:rPr lang="en-US" sz="2400" dirty="0">
                <a:latin typeface="Calibri" panose="020F0502020204030204" pitchFamily="34" charset="0"/>
                <a:ea typeface="PMingLiU" panose="02020500000000000000" pitchFamily="18" charset="-120"/>
                <a:cs typeface="Calibri" panose="020F0502020204030204" pitchFamily="34" charset="0"/>
              </a:rPr>
              <a:t>‘to come’</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тол!</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луд- </a:t>
            </a:r>
            <a:r>
              <a:rPr lang="en-US" sz="2400" dirty="0">
                <a:latin typeface="Calibri" panose="020F0502020204030204" pitchFamily="34" charset="0"/>
                <a:ea typeface="PMingLiU" panose="02020500000000000000" pitchFamily="18" charset="-120"/>
                <a:cs typeface="Calibri" panose="020F0502020204030204" pitchFamily="34" charset="0"/>
              </a:rPr>
              <a:t>‘to read’</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луд!</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лий- </a:t>
            </a:r>
            <a:r>
              <a:rPr lang="en-US" sz="2400" dirty="0">
                <a:latin typeface="Calibri" panose="020F0502020204030204" pitchFamily="34" charset="0"/>
                <a:ea typeface="PMingLiU" panose="02020500000000000000" pitchFamily="18" charset="-120"/>
                <a:cs typeface="Calibri" panose="020F0502020204030204" pitchFamily="34" charset="0"/>
              </a:rPr>
              <a:t>‘to be(come)’</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лий!</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й</a:t>
            </a:r>
            <a:r>
              <a:rPr lang="mi-NZ" sz="2400" dirty="0">
                <a:latin typeface="Calibri" panose="020F0502020204030204" pitchFamily="34" charset="0"/>
                <a:ea typeface="PMingLiU" panose="02020500000000000000" pitchFamily="18" charset="-120"/>
                <a:cs typeface="Calibri" panose="020F0502020204030204" pitchFamily="34" charset="0"/>
              </a:rPr>
              <a:t>ӱ</a:t>
            </a:r>
            <a:r>
              <a:rPr lang="de-AT" sz="2400" dirty="0">
                <a:latin typeface="Calibri" panose="020F0502020204030204" pitchFamily="34" charset="0"/>
                <a:ea typeface="PMingLiU" panose="02020500000000000000" pitchFamily="18" charset="-120"/>
                <a:cs typeface="Calibri" panose="020F0502020204030204" pitchFamily="34" charset="0"/>
              </a:rPr>
              <a:t>- </a:t>
            </a:r>
            <a:r>
              <a:rPr lang="en-US" sz="2400" dirty="0">
                <a:latin typeface="Calibri" panose="020F0502020204030204" pitchFamily="34" charset="0"/>
                <a:ea typeface="PMingLiU" panose="02020500000000000000" pitchFamily="18" charset="-120"/>
                <a:cs typeface="Calibri" panose="020F0502020204030204" pitchFamily="34" charset="0"/>
              </a:rPr>
              <a:t>‘to drink’</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йӱ!</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шу- </a:t>
            </a:r>
            <a:r>
              <a:rPr lang="en-US" sz="2400" dirty="0">
                <a:latin typeface="Calibri" panose="020F0502020204030204" pitchFamily="34" charset="0"/>
                <a:ea typeface="PMingLiU" panose="02020500000000000000" pitchFamily="18" charset="-120"/>
                <a:cs typeface="Calibri" panose="020F0502020204030204" pitchFamily="34" charset="0"/>
              </a:rPr>
              <a:t>‘to arrive’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шу!</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spTree>
    <p:extLst>
      <p:ext uri="{BB962C8B-B14F-4D97-AF65-F5344CB8AC3E}">
        <p14:creationId xmlns:p14="http://schemas.microsoft.com/office/powerpoint/2010/main" val="409832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2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200" b="1" dirty="0"/>
              <a:t>Conjugation I: -C,</a:t>
            </a:r>
            <a:r>
              <a:rPr lang="mi-NZ" sz="2200" b="1" dirty="0"/>
              <a:t> -у, -ӱ, 2Sg: zero ending</a:t>
            </a: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лект- </a:t>
            </a:r>
            <a:r>
              <a:rPr lang="en-US" sz="2200" dirty="0">
                <a:latin typeface="Calibri" panose="020F0502020204030204" pitchFamily="34" charset="0"/>
                <a:ea typeface="PMingLiU" panose="02020500000000000000" pitchFamily="18" charset="-120"/>
                <a:cs typeface="Calibri" panose="020F0502020204030204" pitchFamily="34" charset="0"/>
              </a:rPr>
              <a:t>‘to go, to leave’</a:t>
            </a: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лек!</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мушк- </a:t>
            </a:r>
            <a:r>
              <a:rPr lang="en-US" sz="2200" dirty="0">
                <a:latin typeface="Calibri" panose="020F0502020204030204" pitchFamily="34" charset="0"/>
                <a:ea typeface="PMingLiU" panose="02020500000000000000" pitchFamily="18" charset="-120"/>
                <a:cs typeface="Calibri" panose="020F0502020204030204" pitchFamily="34" charset="0"/>
              </a:rPr>
              <a:t>‘to wash’</a:t>
            </a:r>
          </a:p>
          <a:p>
            <a:pPr marL="0" indent="0" algn="just">
              <a:buNone/>
            </a:pPr>
            <a:r>
              <a:rPr lang="en-US" sz="2200"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муш!</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кочк- </a:t>
            </a:r>
            <a:r>
              <a:rPr lang="en-US" sz="2200" dirty="0">
                <a:latin typeface="Calibri" panose="020F0502020204030204" pitchFamily="34" charset="0"/>
                <a:ea typeface="PMingLiU" panose="02020500000000000000" pitchFamily="18" charset="-120"/>
                <a:cs typeface="Calibri" panose="020F0502020204030204" pitchFamily="34" charset="0"/>
              </a:rPr>
              <a:t>‘to eat’</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коч!</a:t>
            </a:r>
            <a:endParaRPr lang="en-US" sz="22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шинч- </a:t>
            </a:r>
            <a:r>
              <a:rPr lang="en-US" sz="2200" dirty="0">
                <a:latin typeface="Calibri" panose="020F0502020204030204" pitchFamily="34" charset="0"/>
                <a:ea typeface="PMingLiU" panose="02020500000000000000" pitchFamily="18" charset="-120"/>
                <a:cs typeface="Calibri" panose="020F0502020204030204" pitchFamily="34" charset="0"/>
              </a:rPr>
              <a:t>‘to sit down’</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шич!</a:t>
            </a:r>
          </a:p>
          <a:p>
            <a:pPr marL="0" indent="0" algn="just">
              <a:buNone/>
            </a:pPr>
            <a:r>
              <a:rPr lang="de-AT" sz="2200" dirty="0">
                <a:latin typeface="Calibri" panose="020F0502020204030204" pitchFamily="34" charset="0"/>
                <a:ea typeface="PMingLiU" panose="02020500000000000000" pitchFamily="18" charset="-120"/>
                <a:cs typeface="Calibri" panose="020F0502020204030204" pitchFamily="34" charset="0"/>
              </a:rPr>
              <a:t>воз- </a:t>
            </a:r>
            <a:r>
              <a:rPr lang="en-US" sz="2200" dirty="0">
                <a:latin typeface="Calibri" panose="020F0502020204030204" pitchFamily="34" charset="0"/>
                <a:ea typeface="PMingLiU" panose="02020500000000000000" pitchFamily="18" charset="-120"/>
                <a:cs typeface="Calibri" panose="020F0502020204030204" pitchFamily="34" charset="0"/>
              </a:rPr>
              <a:t>‘to lie down’</a:t>
            </a:r>
          </a:p>
          <a:p>
            <a:pPr marL="0" indent="0" algn="just">
              <a:buNone/>
            </a:pPr>
            <a:r>
              <a:rPr lang="en-US" sz="2200" b="1" dirty="0">
                <a:latin typeface="Calibri" panose="020F0502020204030204" pitchFamily="34" charset="0"/>
                <a:ea typeface="PMingLiU" panose="02020500000000000000" pitchFamily="18" charset="-120"/>
                <a:cs typeface="Calibri" panose="020F0502020204030204" pitchFamily="34" charset="0"/>
              </a:rPr>
              <a:t>	&gt; </a:t>
            </a:r>
            <a:r>
              <a:rPr lang="mi-NZ" sz="2200" dirty="0">
                <a:latin typeface="Calibri" panose="020F0502020204030204" pitchFamily="34" charset="0"/>
                <a:ea typeface="PMingLiU" panose="02020500000000000000" pitchFamily="18" charset="-120"/>
                <a:cs typeface="Calibri" panose="020F0502020204030204" pitchFamily="34" charset="0"/>
              </a:rPr>
              <a:t>воч!</a:t>
            </a:r>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sp>
        <p:nvSpPr>
          <p:cNvPr id="6" name="TextBox 5">
            <a:extLst>
              <a:ext uri="{FF2B5EF4-FFF2-40B4-BE49-F238E27FC236}">
                <a16:creationId xmlns:a16="http://schemas.microsoft.com/office/drawing/2014/main" id="{3A52486F-5492-467F-AD61-91E67DA761EB}"/>
              </a:ext>
            </a:extLst>
          </p:cNvPr>
          <p:cNvSpPr txBox="1"/>
          <p:nvPr/>
        </p:nvSpPr>
        <p:spPr>
          <a:xfrm>
            <a:off x="4957758" y="2299319"/>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mi-NZ" sz="3600" dirty="0"/>
              <a:t>-кт-	&gt; -к-</a:t>
            </a:r>
            <a:endParaRPr lang="en-GB" sz="3600" dirty="0"/>
          </a:p>
        </p:txBody>
      </p:sp>
      <p:sp>
        <p:nvSpPr>
          <p:cNvPr id="7" name="TextBox 6">
            <a:extLst>
              <a:ext uri="{FF2B5EF4-FFF2-40B4-BE49-F238E27FC236}">
                <a16:creationId xmlns:a16="http://schemas.microsoft.com/office/drawing/2014/main" id="{8BB38289-3415-4EA0-904B-E703B7F4EF29}"/>
              </a:ext>
            </a:extLst>
          </p:cNvPr>
          <p:cNvSpPr txBox="1"/>
          <p:nvPr/>
        </p:nvSpPr>
        <p:spPr>
          <a:xfrm>
            <a:off x="4957756" y="3720757"/>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-чк-	&gt; -ч-</a:t>
            </a:r>
            <a:endParaRPr lang="en-GB" sz="3600" dirty="0"/>
          </a:p>
        </p:txBody>
      </p:sp>
      <p:sp>
        <p:nvSpPr>
          <p:cNvPr id="8" name="TextBox 7">
            <a:extLst>
              <a:ext uri="{FF2B5EF4-FFF2-40B4-BE49-F238E27FC236}">
                <a16:creationId xmlns:a16="http://schemas.microsoft.com/office/drawing/2014/main" id="{FACAAD1D-4372-48E8-B486-995AB649596A}"/>
              </a:ext>
            </a:extLst>
          </p:cNvPr>
          <p:cNvSpPr txBox="1"/>
          <p:nvPr/>
        </p:nvSpPr>
        <p:spPr>
          <a:xfrm>
            <a:off x="4957757" y="3010038"/>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-шк- &gt; -ш-</a:t>
            </a:r>
            <a:endParaRPr lang="en-GB" sz="3600" dirty="0"/>
          </a:p>
        </p:txBody>
      </p:sp>
      <p:sp>
        <p:nvSpPr>
          <p:cNvPr id="9" name="TextBox 8">
            <a:extLst>
              <a:ext uri="{FF2B5EF4-FFF2-40B4-BE49-F238E27FC236}">
                <a16:creationId xmlns:a16="http://schemas.microsoft.com/office/drawing/2014/main" id="{4C74B9E9-34E6-4252-A2DE-F904F6550799}"/>
              </a:ext>
            </a:extLst>
          </p:cNvPr>
          <p:cNvSpPr txBox="1"/>
          <p:nvPr/>
        </p:nvSpPr>
        <p:spPr>
          <a:xfrm>
            <a:off x="4957756" y="4431476"/>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-нч-	&gt; -ч-</a:t>
            </a:r>
            <a:endParaRPr lang="en-GB" sz="3600" dirty="0"/>
          </a:p>
        </p:txBody>
      </p:sp>
      <p:sp>
        <p:nvSpPr>
          <p:cNvPr id="10" name="TextBox 9">
            <a:extLst>
              <a:ext uri="{FF2B5EF4-FFF2-40B4-BE49-F238E27FC236}">
                <a16:creationId xmlns:a16="http://schemas.microsoft.com/office/drawing/2014/main" id="{4E88AB64-A373-4C55-AD48-51C2666BFD9B}"/>
              </a:ext>
            </a:extLst>
          </p:cNvPr>
          <p:cNvSpPr txBox="1"/>
          <p:nvPr/>
        </p:nvSpPr>
        <p:spPr>
          <a:xfrm>
            <a:off x="4962512" y="5142195"/>
            <a:ext cx="213836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mi-NZ" sz="3600" dirty="0"/>
              <a:t>-з-	&gt; -ч-</a:t>
            </a:r>
            <a:endParaRPr lang="en-GB" sz="3600" dirty="0"/>
          </a:p>
        </p:txBody>
      </p:sp>
    </p:spTree>
    <p:extLst>
      <p:ext uri="{BB962C8B-B14F-4D97-AF65-F5344CB8AC3E}">
        <p14:creationId xmlns:p14="http://schemas.microsoft.com/office/powerpoint/2010/main" val="363520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Imperative</a:t>
            </a:r>
          </a:p>
          <a:p>
            <a:pPr marL="0" indent="0" algn="just">
              <a:spcBef>
                <a:spcPts val="1200"/>
              </a:spcBef>
              <a:buNone/>
            </a:pPr>
            <a:endParaRPr lang="en-GB" sz="22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200" b="1" dirty="0"/>
              <a:t>Conjugation I: -C,</a:t>
            </a:r>
            <a:r>
              <a:rPr lang="mi-NZ" sz="2200" b="1" dirty="0"/>
              <a:t> -у, -ӱ, 2Sg: zero ending</a:t>
            </a:r>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endParaRPr lang="mi-NZ" sz="20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mi-NZ" sz="7200" dirty="0">
                <a:latin typeface="Calibri" panose="020F0502020204030204" pitchFamily="34" charset="0"/>
                <a:ea typeface="PMingLiU" panose="02020500000000000000" pitchFamily="18" charset="-120"/>
                <a:cs typeface="Calibri" panose="020F0502020204030204" pitchFamily="34" charset="0"/>
              </a:rPr>
              <a:t>Ш</a:t>
            </a:r>
            <a:r>
              <a:rPr lang="de-AT" sz="7200" dirty="0">
                <a:latin typeface="Calibri" panose="020F0502020204030204" pitchFamily="34" charset="0"/>
                <a:ea typeface="PMingLiU" panose="02020500000000000000" pitchFamily="18" charset="-120"/>
                <a:cs typeface="Calibri" panose="020F0502020204030204" pitchFamily="34" charset="0"/>
              </a:rPr>
              <a:t>ич! Коч! Йӱ!</a:t>
            </a:r>
            <a:endParaRPr lang="mi-NZ" sz="72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spTree>
    <p:extLst>
      <p:ext uri="{BB962C8B-B14F-4D97-AF65-F5344CB8AC3E}">
        <p14:creationId xmlns:p14="http://schemas.microsoft.com/office/powerpoint/2010/main" val="221814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3"/>
            <a:ext cx="10515600" cy="5469953"/>
          </a:xfrm>
        </p:spPr>
        <p:txBody>
          <a:bodyPr>
            <a:normAutofit fontScale="92500" lnSpcReduction="100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2. Imperative</a:t>
            </a:r>
          </a:p>
          <a:p>
            <a:pPr marL="0" indent="0" algn="just">
              <a:spcBef>
                <a:spcPts val="1200"/>
              </a:spcBef>
              <a:buNone/>
            </a:pPr>
            <a:endParaRPr lang="en-GB" sz="2400"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400" b="1" dirty="0"/>
              <a:t>Conjugation II : -</a:t>
            </a:r>
            <a:r>
              <a:rPr lang="mi-NZ" sz="2400" b="1" dirty="0"/>
              <a:t>Е (-е </a:t>
            </a:r>
            <a:r>
              <a:rPr lang="de-AT" sz="2400" b="1" dirty="0"/>
              <a:t>~ </a:t>
            </a:r>
            <a:r>
              <a:rPr lang="mi-NZ" sz="2400" b="1" dirty="0"/>
              <a:t>-о</a:t>
            </a:r>
            <a:r>
              <a:rPr lang="de-AT" sz="2400" b="1" dirty="0"/>
              <a:t> ~ -</a:t>
            </a:r>
            <a:r>
              <a:rPr lang="mi-NZ" sz="2400" b="1" dirty="0"/>
              <a:t>ӧ), 2Sg: zero ending</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толо- </a:t>
            </a:r>
            <a:r>
              <a:rPr lang="en-US" sz="2400" dirty="0">
                <a:latin typeface="Calibri" panose="020F0502020204030204" pitchFamily="34" charset="0"/>
                <a:ea typeface="PMingLiU" panose="02020500000000000000" pitchFamily="18" charset="-120"/>
                <a:cs typeface="Calibri" panose="020F0502020204030204" pitchFamily="34" charset="0"/>
              </a:rPr>
              <a:t>‘to steal’</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т</a:t>
            </a:r>
            <a:r>
              <a:rPr lang="mi-NZ" sz="2400" b="1" dirty="0">
                <a:latin typeface="Calibri" panose="020F0502020204030204" pitchFamily="34" charset="0"/>
                <a:ea typeface="PMingLiU" panose="02020500000000000000" pitchFamily="18" charset="-120"/>
                <a:cs typeface="Calibri" panose="020F0502020204030204" pitchFamily="34" charset="0"/>
              </a:rPr>
              <a:t>о</a:t>
            </a:r>
            <a:r>
              <a:rPr lang="mi-NZ" sz="2400" dirty="0">
                <a:latin typeface="Calibri" panose="020F0502020204030204" pitchFamily="34" charset="0"/>
                <a:ea typeface="PMingLiU" panose="02020500000000000000" pitchFamily="18" charset="-120"/>
                <a:cs typeface="Calibri" panose="020F0502020204030204" pitchFamily="34" charset="0"/>
              </a:rPr>
              <a:t>ло!</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ыште- </a:t>
            </a:r>
            <a:r>
              <a:rPr lang="en-US" sz="2400" dirty="0">
                <a:latin typeface="Calibri" panose="020F0502020204030204" pitchFamily="34" charset="0"/>
                <a:ea typeface="PMingLiU" panose="02020500000000000000" pitchFamily="18" charset="-120"/>
                <a:cs typeface="Calibri" panose="020F0502020204030204" pitchFamily="34" charset="0"/>
              </a:rPr>
              <a:t>‘to do’</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	&gt; </a:t>
            </a:r>
            <a:r>
              <a:rPr lang="mi-NZ" sz="2400" b="1" dirty="0">
                <a:latin typeface="Calibri" panose="020F0502020204030204" pitchFamily="34" charset="0"/>
                <a:ea typeface="PMingLiU" panose="02020500000000000000" pitchFamily="18" charset="-120"/>
                <a:cs typeface="Calibri" panose="020F0502020204030204" pitchFamily="34" charset="0"/>
              </a:rPr>
              <a:t>ы</a:t>
            </a:r>
            <a:r>
              <a:rPr lang="mi-NZ" sz="2400" dirty="0">
                <a:latin typeface="Calibri" panose="020F0502020204030204" pitchFamily="34" charset="0"/>
                <a:ea typeface="PMingLiU" panose="02020500000000000000" pitchFamily="18" charset="-120"/>
                <a:cs typeface="Calibri" panose="020F0502020204030204" pitchFamily="34" charset="0"/>
              </a:rPr>
              <a:t>ште!</a:t>
            </a: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кае- /kaje-/ </a:t>
            </a:r>
            <a:r>
              <a:rPr lang="en-US" sz="2400" dirty="0">
                <a:latin typeface="Calibri" panose="020F0502020204030204" pitchFamily="34" charset="0"/>
                <a:ea typeface="PMingLiU" panose="02020500000000000000" pitchFamily="18" charset="-120"/>
                <a:cs typeface="Calibri" panose="020F0502020204030204" pitchFamily="34" charset="0"/>
              </a:rPr>
              <a:t>‘to go’</a:t>
            </a:r>
          </a:p>
          <a:p>
            <a:pPr marL="0" indent="0" algn="just">
              <a:buNone/>
            </a:pPr>
            <a:r>
              <a:rPr lang="en-US" sz="2400"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к</a:t>
            </a:r>
            <a:r>
              <a:rPr lang="mi-NZ" sz="2400" b="1" dirty="0">
                <a:latin typeface="Calibri" panose="020F0502020204030204" pitchFamily="34" charset="0"/>
                <a:ea typeface="PMingLiU" panose="02020500000000000000" pitchFamily="18" charset="-120"/>
                <a:cs typeface="Calibri" panose="020F0502020204030204" pitchFamily="34" charset="0"/>
              </a:rPr>
              <a:t>а</a:t>
            </a:r>
            <a:r>
              <a:rPr lang="mi-NZ" sz="2400" dirty="0">
                <a:latin typeface="Calibri" panose="020F0502020204030204" pitchFamily="34" charset="0"/>
                <a:ea typeface="PMingLiU" panose="02020500000000000000" pitchFamily="18" charset="-120"/>
                <a:cs typeface="Calibri" panose="020F0502020204030204" pitchFamily="34" charset="0"/>
              </a:rPr>
              <a:t>е! /kaje/ ~ кай!</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ӱдӧ- </a:t>
            </a:r>
            <a:r>
              <a:rPr lang="en-US" sz="2400" dirty="0">
                <a:latin typeface="Calibri" panose="020F0502020204030204" pitchFamily="34" charset="0"/>
                <a:ea typeface="PMingLiU" panose="02020500000000000000" pitchFamily="18" charset="-120"/>
                <a:cs typeface="Calibri" panose="020F0502020204030204" pitchFamily="34" charset="0"/>
              </a:rPr>
              <a:t>‘to sow’</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b="1" dirty="0">
                <a:latin typeface="Calibri" panose="020F0502020204030204" pitchFamily="34" charset="0"/>
                <a:ea typeface="PMingLiU" panose="02020500000000000000" pitchFamily="18" charset="-120"/>
                <a:cs typeface="Calibri" panose="020F0502020204030204" pitchFamily="34" charset="0"/>
              </a:rPr>
              <a:t>ӱ</a:t>
            </a:r>
            <a:r>
              <a:rPr lang="mi-NZ" sz="2400" dirty="0">
                <a:latin typeface="Calibri" panose="020F0502020204030204" pitchFamily="34" charset="0"/>
                <a:ea typeface="PMingLiU" panose="02020500000000000000" pitchFamily="18" charset="-120"/>
                <a:cs typeface="Calibri" panose="020F0502020204030204" pitchFamily="34" charset="0"/>
              </a:rPr>
              <a:t>дӧ!</a:t>
            </a:r>
            <a:endParaRPr lang="en-US" sz="2400" dirty="0">
              <a:latin typeface="Calibri" panose="020F0502020204030204" pitchFamily="34" charset="0"/>
              <a:ea typeface="PMingLiU" panose="02020500000000000000" pitchFamily="18" charset="-120"/>
              <a:cs typeface="Calibri" panose="020F0502020204030204" pitchFamily="34" charset="0"/>
            </a:endParaRPr>
          </a:p>
          <a:p>
            <a:pPr marL="0" indent="0" algn="just">
              <a:buNone/>
            </a:pPr>
            <a:r>
              <a:rPr lang="de-AT" sz="2400" dirty="0">
                <a:latin typeface="Calibri" panose="020F0502020204030204" pitchFamily="34" charset="0"/>
                <a:ea typeface="PMingLiU" panose="02020500000000000000" pitchFamily="18" charset="-120"/>
                <a:cs typeface="Calibri" panose="020F0502020204030204" pitchFamily="34" charset="0"/>
              </a:rPr>
              <a:t>пуо- </a:t>
            </a:r>
            <a:r>
              <a:rPr lang="en-US" sz="2400" dirty="0">
                <a:latin typeface="Calibri" panose="020F0502020204030204" pitchFamily="34" charset="0"/>
                <a:ea typeface="PMingLiU" panose="02020500000000000000" pitchFamily="18" charset="-120"/>
                <a:cs typeface="Calibri" panose="020F0502020204030204" pitchFamily="34" charset="0"/>
              </a:rPr>
              <a:t>‘to give’</a:t>
            </a:r>
          </a:p>
          <a:p>
            <a:pPr marL="0" indent="0" algn="just">
              <a:buNone/>
            </a:pPr>
            <a:r>
              <a:rPr lang="en-US" sz="2400" b="1" dirty="0">
                <a:latin typeface="Calibri" panose="020F0502020204030204" pitchFamily="34" charset="0"/>
                <a:ea typeface="PMingLiU" panose="02020500000000000000" pitchFamily="18" charset="-120"/>
                <a:cs typeface="Calibri" panose="020F0502020204030204" pitchFamily="34" charset="0"/>
              </a:rPr>
              <a:t>	&gt; </a:t>
            </a:r>
            <a:r>
              <a:rPr lang="mi-NZ" sz="2400" dirty="0">
                <a:latin typeface="Calibri" panose="020F0502020204030204" pitchFamily="34" charset="0"/>
                <a:ea typeface="PMingLiU" panose="02020500000000000000" pitchFamily="18" charset="-120"/>
                <a:cs typeface="Calibri" panose="020F0502020204030204" pitchFamily="34" charset="0"/>
              </a:rPr>
              <a:t>пу! (п</a:t>
            </a:r>
            <a:r>
              <a:rPr lang="mi-NZ" sz="2400" b="1" dirty="0">
                <a:latin typeface="Calibri" panose="020F0502020204030204" pitchFamily="34" charset="0"/>
                <a:ea typeface="PMingLiU" panose="02020500000000000000" pitchFamily="18" charset="-120"/>
                <a:cs typeface="Calibri" panose="020F0502020204030204" pitchFamily="34" charset="0"/>
              </a:rPr>
              <a:t>у</a:t>
            </a:r>
            <a:r>
              <a:rPr lang="mi-NZ" sz="2400" dirty="0">
                <a:latin typeface="Calibri" panose="020F0502020204030204" pitchFamily="34" charset="0"/>
                <a:ea typeface="PMingLiU" panose="02020500000000000000" pitchFamily="18" charset="-120"/>
                <a:cs typeface="Calibri" panose="020F0502020204030204" pitchFamily="34" charset="0"/>
              </a:rPr>
              <a:t>о!)</a:t>
            </a:r>
            <a:endParaRPr lang="mi-NZ" sz="2000" dirty="0">
              <a:latin typeface="Calibri" panose="020F0502020204030204" pitchFamily="34" charset="0"/>
              <a:ea typeface="PMingLiU" panose="02020500000000000000" pitchFamily="18" charset="-12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dirty="0"/>
              <a:t>COPIUS – Introduction to Mari – Chapter 06</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spTree>
    <p:extLst>
      <p:ext uri="{BB962C8B-B14F-4D97-AF65-F5344CB8AC3E}">
        <p14:creationId xmlns:p14="http://schemas.microsoft.com/office/powerpoint/2010/main" val="252347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1730</Words>
  <Application>Microsoft Office PowerPoint</Application>
  <PresentationFormat>Widescreen</PresentationFormat>
  <Paragraphs>368</Paragraphs>
  <Slides>29</Slides>
  <Notes>8</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Chapter 06</vt:lpstr>
      <vt:lpstr>PowerPoint Presentation</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Words and word usage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Text</vt:lpstr>
      <vt:lpstr>PowerPoint Presentation</vt:lpstr>
      <vt:lpstr>Exercises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06</dc:title>
  <dc:creator>Jeremy Bradley</dc:creator>
  <cp:lastModifiedBy>Jeremy moss Bradley</cp:lastModifiedBy>
  <cp:revision>135</cp:revision>
  <dcterms:created xsi:type="dcterms:W3CDTF">2018-12-02T15:34:10Z</dcterms:created>
  <dcterms:modified xsi:type="dcterms:W3CDTF">2024-03-15T13:51:10Z</dcterms:modified>
</cp:coreProperties>
</file>