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83" r:id="rId2"/>
    <p:sldId id="761" r:id="rId3"/>
    <p:sldId id="596" r:id="rId4"/>
    <p:sldId id="636" r:id="rId5"/>
    <p:sldId id="639" r:id="rId6"/>
    <p:sldId id="637" r:id="rId7"/>
    <p:sldId id="640" r:id="rId8"/>
    <p:sldId id="638" r:id="rId9"/>
    <p:sldId id="642" r:id="rId10"/>
    <p:sldId id="666" r:id="rId11"/>
    <p:sldId id="669" r:id="rId12"/>
    <p:sldId id="670" r:id="rId13"/>
    <p:sldId id="667" r:id="rId14"/>
    <p:sldId id="668" r:id="rId15"/>
    <p:sldId id="671" r:id="rId16"/>
    <p:sldId id="675" r:id="rId17"/>
    <p:sldId id="672" r:id="rId18"/>
    <p:sldId id="674" r:id="rId19"/>
    <p:sldId id="673" r:id="rId20"/>
    <p:sldId id="657" r:id="rId21"/>
    <p:sldId id="676" r:id="rId22"/>
    <p:sldId id="677" r:id="rId23"/>
    <p:sldId id="678" r:id="rId24"/>
    <p:sldId id="679" r:id="rId25"/>
    <p:sldId id="680" r:id="rId26"/>
    <p:sldId id="621" r:id="rId27"/>
    <p:sldId id="622" r:id="rId28"/>
    <p:sldId id="681" r:id="rId29"/>
    <p:sldId id="682" r:id="rId30"/>
    <p:sldId id="683" r:id="rId31"/>
    <p:sldId id="665" r:id="rId32"/>
    <p:sldId id="684" r:id="rId33"/>
    <p:sldId id="685" r:id="rId34"/>
    <p:sldId id="686" r:id="rId35"/>
    <p:sldId id="687" r:id="rId36"/>
    <p:sldId id="688" r:id="rId37"/>
    <p:sldId id="627" r:id="rId38"/>
    <p:sldId id="629" r:id="rId39"/>
    <p:sldId id="630" r:id="rId40"/>
    <p:sldId id="633" r:id="rId41"/>
    <p:sldId id="6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6315" autoAdjust="0"/>
  </p:normalViewPr>
  <p:slideViewPr>
    <p:cSldViewPr snapToGrid="0">
      <p:cViewPr varScale="1">
        <p:scale>
          <a:sx n="92" d="100"/>
          <a:sy n="92" d="100"/>
        </p:scale>
        <p:origin x="450"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11</a:t>
            </a:fld>
            <a:endParaRPr lang="en-GB"/>
          </a:p>
        </p:txBody>
      </p:sp>
    </p:spTree>
    <p:extLst>
      <p:ext uri="{BB962C8B-B14F-4D97-AF65-F5344CB8AC3E}">
        <p14:creationId xmlns:p14="http://schemas.microsoft.com/office/powerpoint/2010/main" val="308365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12</a:t>
            </a:fld>
            <a:endParaRPr lang="en-GB"/>
          </a:p>
        </p:txBody>
      </p:sp>
    </p:spTree>
    <p:extLst>
      <p:ext uri="{BB962C8B-B14F-4D97-AF65-F5344CB8AC3E}">
        <p14:creationId xmlns:p14="http://schemas.microsoft.com/office/powerpoint/2010/main" val="100121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13</a:t>
            </a:fld>
            <a:endParaRPr lang="en-GB"/>
          </a:p>
        </p:txBody>
      </p:sp>
    </p:spTree>
    <p:extLst>
      <p:ext uri="{BB962C8B-B14F-4D97-AF65-F5344CB8AC3E}">
        <p14:creationId xmlns:p14="http://schemas.microsoft.com/office/powerpoint/2010/main" val="315856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14</a:t>
            </a:fld>
            <a:endParaRPr lang="en-GB"/>
          </a:p>
        </p:txBody>
      </p:sp>
    </p:spTree>
    <p:extLst>
      <p:ext uri="{BB962C8B-B14F-4D97-AF65-F5344CB8AC3E}">
        <p14:creationId xmlns:p14="http://schemas.microsoft.com/office/powerpoint/2010/main" val="247195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15</a:t>
            </a:fld>
            <a:endParaRPr lang="en-GB"/>
          </a:p>
        </p:txBody>
      </p:sp>
    </p:spTree>
    <p:extLst>
      <p:ext uri="{BB962C8B-B14F-4D97-AF65-F5344CB8AC3E}">
        <p14:creationId xmlns:p14="http://schemas.microsoft.com/office/powerpoint/2010/main" val="264273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16</a:t>
            </a:fld>
            <a:endParaRPr lang="en-GB"/>
          </a:p>
        </p:txBody>
      </p:sp>
    </p:spTree>
    <p:extLst>
      <p:ext uri="{BB962C8B-B14F-4D97-AF65-F5344CB8AC3E}">
        <p14:creationId xmlns:p14="http://schemas.microsoft.com/office/powerpoint/2010/main" val="121386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20</a:t>
            </a:fld>
            <a:endParaRPr lang="en-GB"/>
          </a:p>
        </p:txBody>
      </p:sp>
    </p:spTree>
    <p:extLst>
      <p:ext uri="{BB962C8B-B14F-4D97-AF65-F5344CB8AC3E}">
        <p14:creationId xmlns:p14="http://schemas.microsoft.com/office/powerpoint/2010/main" val="2747941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21</a:t>
            </a:fld>
            <a:endParaRPr lang="en-GB"/>
          </a:p>
        </p:txBody>
      </p:sp>
    </p:spTree>
    <p:extLst>
      <p:ext uri="{BB962C8B-B14F-4D97-AF65-F5344CB8AC3E}">
        <p14:creationId xmlns:p14="http://schemas.microsoft.com/office/powerpoint/2010/main" val="307283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29</a:t>
            </a:fld>
            <a:endParaRPr lang="en-GB"/>
          </a:p>
        </p:txBody>
      </p:sp>
    </p:spTree>
    <p:extLst>
      <p:ext uri="{BB962C8B-B14F-4D97-AF65-F5344CB8AC3E}">
        <p14:creationId xmlns:p14="http://schemas.microsoft.com/office/powerpoint/2010/main" val="810451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38</a:t>
            </a:fld>
            <a:endParaRPr lang="en-GB"/>
          </a:p>
        </p:txBody>
      </p:sp>
    </p:spTree>
    <p:extLst>
      <p:ext uri="{BB962C8B-B14F-4D97-AF65-F5344CB8AC3E}">
        <p14:creationId xmlns:p14="http://schemas.microsoft.com/office/powerpoint/2010/main" val="40961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40</a:t>
            </a:fld>
            <a:endParaRPr lang="en-GB"/>
          </a:p>
        </p:txBody>
      </p:sp>
    </p:spTree>
    <p:extLst>
      <p:ext uri="{BB962C8B-B14F-4D97-AF65-F5344CB8AC3E}">
        <p14:creationId xmlns:p14="http://schemas.microsoft.com/office/powerpoint/2010/main" val="289216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41</a:t>
            </a:fld>
            <a:endParaRPr lang="en-GB"/>
          </a:p>
        </p:txBody>
      </p:sp>
    </p:spTree>
    <p:extLst>
      <p:ext uri="{BB962C8B-B14F-4D97-AF65-F5344CB8AC3E}">
        <p14:creationId xmlns:p14="http://schemas.microsoft.com/office/powerpoint/2010/main" val="89000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a:t>
            </a:fld>
            <a:endParaRPr lang="en-GB"/>
          </a:p>
        </p:txBody>
      </p:sp>
    </p:spTree>
    <p:extLst>
      <p:ext uri="{BB962C8B-B14F-4D97-AF65-F5344CB8AC3E}">
        <p14:creationId xmlns:p14="http://schemas.microsoft.com/office/powerpoint/2010/main" val="276247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5</a:t>
            </a:fld>
            <a:endParaRPr lang="en-GB"/>
          </a:p>
        </p:txBody>
      </p:sp>
    </p:spTree>
    <p:extLst>
      <p:ext uri="{BB962C8B-B14F-4D97-AF65-F5344CB8AC3E}">
        <p14:creationId xmlns:p14="http://schemas.microsoft.com/office/powerpoint/2010/main" val="227436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6</a:t>
            </a:fld>
            <a:endParaRPr lang="en-GB"/>
          </a:p>
        </p:txBody>
      </p:sp>
    </p:spTree>
    <p:extLst>
      <p:ext uri="{BB962C8B-B14F-4D97-AF65-F5344CB8AC3E}">
        <p14:creationId xmlns:p14="http://schemas.microsoft.com/office/powerpoint/2010/main" val="288244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7</a:t>
            </a:fld>
            <a:endParaRPr lang="en-GB"/>
          </a:p>
        </p:txBody>
      </p:sp>
    </p:spTree>
    <p:extLst>
      <p:ext uri="{BB962C8B-B14F-4D97-AF65-F5344CB8AC3E}">
        <p14:creationId xmlns:p14="http://schemas.microsoft.com/office/powerpoint/2010/main" val="121616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8</a:t>
            </a:fld>
            <a:endParaRPr lang="en-GB"/>
          </a:p>
        </p:txBody>
      </p:sp>
    </p:spTree>
    <p:extLst>
      <p:ext uri="{BB962C8B-B14F-4D97-AF65-F5344CB8AC3E}">
        <p14:creationId xmlns:p14="http://schemas.microsoft.com/office/powerpoint/2010/main" val="216920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327172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10</a:t>
            </a:fld>
            <a:endParaRPr lang="en-GB"/>
          </a:p>
        </p:txBody>
      </p:sp>
    </p:spTree>
    <p:extLst>
      <p:ext uri="{BB962C8B-B14F-4D97-AF65-F5344CB8AC3E}">
        <p14:creationId xmlns:p14="http://schemas.microsoft.com/office/powerpoint/2010/main" val="149222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4E43149A-A3EA-47D2-8492-04539BC9E289}"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04</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6AD99F8D-3F7C-44AA-8ACC-5DEEC55D8B8D}"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04</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7788170B-EA09-4145-B062-936B8E0361F3}"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04</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09E83E0-8036-47E0-82A9-5E8A534FB574}"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04</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7AAE34FF-54E4-4DAF-95B6-4D9106750E87}"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04</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D7F19D2A-DFE0-4834-988A-B928F46DAE43}"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04</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61C2DAEA-6C13-4F8F-80D2-A22256C151CE}"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04</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C1DF4ADC-49A4-4FD6-A222-FD9F508C4026}"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5C95A010-AD27-450A-92DE-A007DF4E9A79}"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04</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B2589DF5-0E38-4D71-A8FE-97FF0AD95877}"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04</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10AA8A32-A6B9-4F43-9DD3-A296E2A03187}"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04</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9356B-90C7-43DE-A32E-2F688E1AD47E}"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04</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04</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14 January 2024</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de-AT" sz="3600" u="sng" dirty="0">
                <a:latin typeface="Calibri" panose="020F0502020204030204" pitchFamily="34" charset="0"/>
                <a:ea typeface="Times New Roman" panose="02020603050405020304" pitchFamily="18" charset="0"/>
                <a:cs typeface="Calibri" panose="020F0502020204030204" pitchFamily="34" charset="0"/>
              </a:rPr>
              <a:t>улаш </a:t>
            </a:r>
            <a:r>
              <a:rPr lang="en-US" sz="3600" u="sng" dirty="0">
                <a:latin typeface="Calibri" panose="020F0502020204030204" pitchFamily="34" charset="0"/>
                <a:ea typeface="Times New Roman" panose="02020603050405020304" pitchFamily="18" charset="0"/>
                <a:cs typeface="Calibri" panose="020F0502020204030204" pitchFamily="34" charset="0"/>
              </a:rPr>
              <a:t>‘to be’</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7" name="Table 12">
            <a:extLst>
              <a:ext uri="{FF2B5EF4-FFF2-40B4-BE49-F238E27FC236}">
                <a16:creationId xmlns:a16="http://schemas.microsoft.com/office/drawing/2014/main" id="{93ADB9AC-04A2-4572-802D-6A806043A34A}"/>
              </a:ext>
            </a:extLst>
          </p:cNvPr>
          <p:cNvGraphicFramePr>
            <a:graphicFrameLocks noGrp="1"/>
          </p:cNvGraphicFramePr>
          <p:nvPr>
            <p:extLst>
              <p:ext uri="{D42A27DB-BD31-4B8C-83A1-F6EECF244321}">
                <p14:modId xmlns:p14="http://schemas.microsoft.com/office/powerpoint/2010/main" val="2272425730"/>
              </p:ext>
            </p:extLst>
          </p:nvPr>
        </p:nvGraphicFramePr>
        <p:xfrm>
          <a:off x="838200" y="180490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az-Cyrl-AZ" sz="2800" dirty="0"/>
                        <a:t>ул</a:t>
                      </a:r>
                      <a:r>
                        <a:rPr lang="mi-NZ" sz="2800" dirty="0"/>
                        <a:t>- ‘to sit down’ &gt;</a:t>
                      </a:r>
                    </a:p>
                    <a:p>
                      <a:r>
                        <a:rPr lang="az-Cyrl-AZ" sz="2800" dirty="0"/>
                        <a:t>ул</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az-Cyrl-AZ" sz="2800" dirty="0"/>
                        <a:t>ул</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az-Cyrl-AZ" sz="2800" dirty="0"/>
                        <a:t>ул</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tc>
                  <a:txBody>
                    <a:bodyPr/>
                    <a:lstStyle/>
                    <a:p>
                      <a:r>
                        <a:rPr lang="mi-NZ" sz="2800" dirty="0"/>
                        <a:t>[</a:t>
                      </a:r>
                      <a:r>
                        <a:rPr lang="az-Cyrl-AZ" sz="2800" dirty="0"/>
                        <a:t>ул</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az-Cyrl-AZ" sz="2800" dirty="0"/>
                        <a:t>ул</a:t>
                      </a:r>
                      <a:r>
                        <a:rPr lang="mi-NZ" sz="2800" dirty="0"/>
                        <a:t>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az-Cyrl-AZ" sz="2800" dirty="0"/>
                        <a:t>ул</a:t>
                      </a:r>
                      <a:r>
                        <a:rPr lang="mi-NZ" sz="2800" dirty="0"/>
                        <a:t>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az-Cyrl-AZ" sz="2800" b="1" dirty="0"/>
                        <a:t>у</a:t>
                      </a:r>
                      <a:r>
                        <a:rPr lang="az-Cyrl-AZ" sz="2800" dirty="0"/>
                        <a:t>л</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9" name="Content Placeholder 5">
            <a:extLst>
              <a:ext uri="{FF2B5EF4-FFF2-40B4-BE49-F238E27FC236}">
                <a16:creationId xmlns:a16="http://schemas.microsoft.com/office/drawing/2014/main" id="{13975C4A-EEF9-4D0E-B6BC-BA80799D5B0F}"/>
              </a:ext>
            </a:extLst>
          </p:cNvPr>
          <p:cNvGraphicFramePr>
            <a:graphicFrameLocks/>
          </p:cNvGraphicFramePr>
          <p:nvPr>
            <p:extLst>
              <p:ext uri="{D42A27DB-BD31-4B8C-83A1-F6EECF244321}">
                <p14:modId xmlns:p14="http://schemas.microsoft.com/office/powerpoint/2010/main" val="4629860"/>
              </p:ext>
            </p:extLst>
          </p:nvPr>
        </p:nvGraphicFramePr>
        <p:xfrm>
          <a:off x="5699853" y="2748345"/>
          <a:ext cx="5734898" cy="3110400"/>
        </p:xfrm>
        <a:graphic>
          <a:graphicData uri="http://schemas.openxmlformats.org/drawingml/2006/table">
            <a:tbl>
              <a:tblPr firstRow="1" firstCol="1" bandRow="1" bandCol="1"/>
              <a:tblGrid>
                <a:gridCol w="5734898">
                  <a:extLst>
                    <a:ext uri="{9D8B030D-6E8A-4147-A177-3AD203B41FA5}">
                      <a16:colId xmlns:a16="http://schemas.microsoft.com/office/drawing/2014/main" val="519528853"/>
                    </a:ext>
                  </a:extLst>
                </a:gridCol>
              </a:tblGrid>
              <a:tr h="518400">
                <a:tc>
                  <a:txBody>
                    <a:bodyPr/>
                    <a:lstStyle/>
                    <a:p>
                      <a:pPr algn="just" fontAlgn="t">
                        <a:spcBef>
                          <a:spcPts val="0"/>
                        </a:spcBef>
                        <a:spcAft>
                          <a:spcPts val="0"/>
                        </a:spcAft>
                      </a:pPr>
                      <a:r>
                        <a:rPr lang="az-Cyrl-AZ" sz="2800" b="0" i="0" u="none" strike="noStrike" dirty="0">
                          <a:effectLst/>
                          <a:latin typeface="+mn-lt"/>
                          <a:ea typeface="PMingLiU" panose="02020500000000000000" pitchFamily="18" charset="-120"/>
                          <a:cs typeface="Calibri" panose="020F0502020204030204" pitchFamily="34" charset="0"/>
                        </a:rPr>
                        <a:t>Мый 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 ул</a:t>
                      </a:r>
                      <a:r>
                        <a:rPr lang="az-Cyrl-AZ" sz="2800" b="1" i="0" u="none" strike="noStrike" dirty="0">
                          <a:effectLst/>
                          <a:latin typeface="+mn-lt"/>
                          <a:ea typeface="PMingLiU" panose="02020500000000000000" pitchFamily="18" charset="-120"/>
                          <a:cs typeface="Calibri" panose="020F0502020204030204" pitchFamily="34" charset="0"/>
                        </a:rPr>
                        <a:t>а</a:t>
                      </a:r>
                      <a:r>
                        <a:rPr lang="az-Cyrl-AZ" sz="2800" b="0" i="0" u="none" strike="noStrike" dirty="0">
                          <a:effectLst/>
                          <a:latin typeface="+mn-lt"/>
                          <a:ea typeface="PMingLiU" panose="02020500000000000000" pitchFamily="18" charset="-120"/>
                          <a:cs typeface="Calibri" panose="020F0502020204030204" pitchFamily="34" charset="0"/>
                        </a:rPr>
                        <a:t>м.</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246524"/>
                  </a:ext>
                </a:extLst>
              </a:tr>
              <a:tr h="518400">
                <a:tc>
                  <a:txBody>
                    <a:bodyPr/>
                    <a:lstStyle/>
                    <a:p>
                      <a:pPr algn="just" fontAlgn="t">
                        <a:spcBef>
                          <a:spcPts val="0"/>
                        </a:spcBef>
                        <a:spcAft>
                          <a:spcPts val="0"/>
                        </a:spcAft>
                      </a:pPr>
                      <a:r>
                        <a:rPr lang="az-Cyrl-AZ" sz="2800" b="0" i="0" u="none" strike="noStrike" dirty="0">
                          <a:effectLst/>
                          <a:latin typeface="+mn-lt"/>
                          <a:ea typeface="PMingLiU" panose="02020500000000000000" pitchFamily="18" charset="-120"/>
                          <a:cs typeface="Calibri" panose="020F0502020204030204" pitchFamily="34" charset="0"/>
                        </a:rPr>
                        <a:t>Тый 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 ул</a:t>
                      </a:r>
                      <a:r>
                        <a:rPr lang="az-Cyrl-AZ" sz="2800" b="1" i="0" u="none" strike="noStrike" dirty="0">
                          <a:effectLst/>
                          <a:latin typeface="+mn-lt"/>
                          <a:ea typeface="PMingLiU" panose="02020500000000000000" pitchFamily="18" charset="-120"/>
                          <a:cs typeface="Calibri" panose="020F0502020204030204" pitchFamily="34" charset="0"/>
                        </a:rPr>
                        <a:t>а</a:t>
                      </a:r>
                      <a:r>
                        <a:rPr lang="az-Cyrl-AZ" sz="2800" b="0" i="0" u="none" strike="noStrike" dirty="0">
                          <a:effectLst/>
                          <a:latin typeface="+mn-lt"/>
                          <a:ea typeface="PMingLiU" panose="02020500000000000000" pitchFamily="18" charset="-120"/>
                          <a:cs typeface="Calibri" panose="020F0502020204030204" pitchFamily="34" charset="0"/>
                        </a:rPr>
                        <a:t>т.</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091246"/>
                  </a:ext>
                </a:extLst>
              </a:tr>
              <a:tr h="518400">
                <a:tc>
                  <a:txBody>
                    <a:bodyPr/>
                    <a:lstStyle/>
                    <a:p>
                      <a:pPr algn="just" fontAlgn="t">
                        <a:spcBef>
                          <a:spcPts val="0"/>
                        </a:spcBef>
                        <a:spcAft>
                          <a:spcPts val="0"/>
                        </a:spcAft>
                      </a:pPr>
                      <a:r>
                        <a:rPr lang="az-Cyrl-AZ" sz="2800" b="0" i="0" u="none" strike="noStrike" dirty="0">
                          <a:effectLst/>
                          <a:latin typeface="+mn-lt"/>
                          <a:ea typeface="PMingLiU" panose="02020500000000000000" pitchFamily="18" charset="-120"/>
                          <a:cs typeface="Calibri" panose="020F0502020204030204" pitchFamily="34" charset="0"/>
                        </a:rPr>
                        <a:t>Т</a:t>
                      </a:r>
                      <a:r>
                        <a:rPr lang="az-Cyrl-AZ" sz="2800" b="1" i="0" u="none" strike="noStrike" dirty="0">
                          <a:effectLst/>
                          <a:latin typeface="+mn-lt"/>
                          <a:ea typeface="PMingLiU" panose="02020500000000000000" pitchFamily="18" charset="-120"/>
                          <a:cs typeface="Calibri" panose="020F0502020204030204" pitchFamily="34" charset="0"/>
                        </a:rPr>
                        <a:t>у</a:t>
                      </a:r>
                      <a:r>
                        <a:rPr lang="az-Cyrl-AZ" sz="2800" b="0" i="0" u="none" strike="noStrike" dirty="0">
                          <a:effectLst/>
                          <a:latin typeface="+mn-lt"/>
                          <a:ea typeface="PMingLiU" panose="02020500000000000000" pitchFamily="18" charset="-120"/>
                          <a:cs typeface="Calibri" panose="020F0502020204030204" pitchFamily="34" charset="0"/>
                        </a:rPr>
                        <a:t>до 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72302929"/>
                  </a:ext>
                </a:extLst>
              </a:tr>
              <a:tr h="518400">
                <a:tc>
                  <a:txBody>
                    <a:bodyPr/>
                    <a:lstStyle/>
                    <a:p>
                      <a:pPr algn="just" fontAlgn="t">
                        <a:spcBef>
                          <a:spcPts val="0"/>
                        </a:spcBef>
                        <a:spcAft>
                          <a:spcPts val="0"/>
                        </a:spcAft>
                      </a:pPr>
                      <a:r>
                        <a:rPr lang="de-AT" sz="2800" b="0" i="0" u="none" strike="noStrike" dirty="0">
                          <a:effectLst/>
                          <a:latin typeface="+mn-lt"/>
                        </a:rPr>
                        <a:t>Me </a:t>
                      </a:r>
                      <a:r>
                        <a:rPr lang="az-Cyrl-AZ" sz="2800" b="0" i="0" u="none" strike="noStrike" dirty="0">
                          <a:effectLst/>
                          <a:latin typeface="+mn-lt"/>
                          <a:ea typeface="PMingLiU" panose="02020500000000000000" pitchFamily="18" charset="-120"/>
                          <a:cs typeface="Calibri" panose="020F0502020204030204" pitchFamily="34" charset="0"/>
                        </a:rPr>
                        <a:t>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a:t>
                      </a:r>
                      <a:r>
                        <a:rPr lang="de-AT" sz="2800" b="0" i="0" u="none" strike="noStrike" dirty="0">
                          <a:effectLst/>
                          <a:latin typeface="+mn-lt"/>
                          <a:ea typeface="PMingLiU" panose="02020500000000000000" pitchFamily="18" charset="-120"/>
                          <a:cs typeface="Calibri" panose="020F0502020204030204" pitchFamily="34" charset="0"/>
                        </a:rPr>
                        <a:t> улын</a:t>
                      </a:r>
                      <a:r>
                        <a:rPr lang="de-AT" sz="2800" b="1" i="0" u="none" strike="noStrike" dirty="0">
                          <a:effectLst/>
                          <a:latin typeface="+mn-lt"/>
                          <a:ea typeface="PMingLiU" panose="02020500000000000000" pitchFamily="18" charset="-120"/>
                          <a:cs typeface="Calibri" panose="020F0502020204030204" pitchFamily="34" charset="0"/>
                        </a:rPr>
                        <a:t>а</a:t>
                      </a:r>
                      <a:r>
                        <a:rPr lang="de-AT" sz="2800" b="0" i="0" u="none" strike="noStrike" dirty="0">
                          <a:effectLst/>
                          <a:latin typeface="+mn-lt"/>
                          <a:ea typeface="PMingLiU" panose="02020500000000000000" pitchFamily="18" charset="-120"/>
                          <a:cs typeface="Calibri" panose="020F0502020204030204" pitchFamily="34" charset="0"/>
                        </a:rPr>
                        <a:t>.</a:t>
                      </a:r>
                      <a:endParaRPr lang="az-Cyrl-AZ" sz="2800" b="0" i="0" u="none" strike="noStrike" dirty="0">
                        <a:effectLst/>
                        <a:latin typeface="+mn-lt"/>
                      </a:endParaRPr>
                    </a:p>
                  </a:txBody>
                  <a:tcPr marL="87529" marR="87529" marT="12157"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9724177"/>
                  </a:ext>
                </a:extLst>
              </a:tr>
              <a:tr h="518400">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de-AT" sz="2800" b="0" i="0" u="none" strike="noStrike" dirty="0">
                          <a:effectLst/>
                          <a:latin typeface="+mn-lt"/>
                        </a:rPr>
                        <a:t>Те </a:t>
                      </a:r>
                      <a:r>
                        <a:rPr lang="az-Cyrl-AZ" sz="2800" b="0" i="0" u="none" strike="noStrike" dirty="0">
                          <a:effectLst/>
                          <a:latin typeface="+mn-lt"/>
                          <a:ea typeface="PMingLiU" panose="02020500000000000000" pitchFamily="18" charset="-120"/>
                          <a:cs typeface="Calibri" panose="020F0502020204030204" pitchFamily="34" charset="0"/>
                        </a:rPr>
                        <a:t>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a:t>
                      </a:r>
                      <a:r>
                        <a:rPr lang="de-AT" sz="2800" b="0" i="0" u="none" strike="noStrike" dirty="0">
                          <a:effectLst/>
                          <a:latin typeface="+mn-lt"/>
                          <a:ea typeface="PMingLiU" panose="02020500000000000000" pitchFamily="18" charset="-120"/>
                          <a:cs typeface="Calibri" panose="020F0502020204030204" pitchFamily="34" charset="0"/>
                        </a:rPr>
                        <a:t> улын</a:t>
                      </a:r>
                      <a:r>
                        <a:rPr lang="de-AT" sz="2800" b="1" i="0" u="none" strike="noStrike" dirty="0">
                          <a:effectLst/>
                          <a:latin typeface="+mn-lt"/>
                          <a:ea typeface="PMingLiU" panose="02020500000000000000" pitchFamily="18" charset="-120"/>
                          <a:cs typeface="Calibri" panose="020F0502020204030204" pitchFamily="34" charset="0"/>
                        </a:rPr>
                        <a:t>а</a:t>
                      </a:r>
                      <a:r>
                        <a:rPr lang="de-AT" sz="2800" b="0" i="0" u="none" strike="noStrike" dirty="0">
                          <a:effectLst/>
                          <a:latin typeface="+mn-lt"/>
                          <a:ea typeface="PMingLiU" panose="02020500000000000000" pitchFamily="18" charset="-120"/>
                          <a:cs typeface="Calibri" panose="020F0502020204030204" pitchFamily="34" charset="0"/>
                        </a:rPr>
                        <a:t>.</a:t>
                      </a:r>
                      <a:endParaRPr lang="az-Cyrl-AZ" sz="2800" b="0" i="0" u="none" strike="noStrike" dirty="0">
                        <a:effectLst/>
                        <a:latin typeface="+mn-lt"/>
                      </a:endParaRPr>
                    </a:p>
                  </a:txBody>
                  <a:tcPr marL="87529" marR="87529" marT="12157"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505854580"/>
                  </a:ext>
                </a:extLst>
              </a:tr>
              <a:tr h="518400">
                <a:tc>
                  <a:txBody>
                    <a:bodyPr/>
                    <a:lstStyle/>
                    <a:p>
                      <a:pPr algn="just" fontAlgn="t">
                        <a:spcBef>
                          <a:spcPts val="0"/>
                        </a:spcBef>
                        <a:spcAft>
                          <a:spcPts val="0"/>
                        </a:spcAft>
                      </a:pPr>
                      <a:r>
                        <a:rPr lang="az-Cyrl-AZ" sz="2800" b="0" i="0" u="none" strike="noStrike" dirty="0">
                          <a:effectLst/>
                          <a:latin typeface="+mn-lt"/>
                          <a:ea typeface="PMingLiU" panose="02020500000000000000" pitchFamily="18" charset="-120"/>
                          <a:cs typeface="Calibri" panose="020F0502020204030204" pitchFamily="34" charset="0"/>
                        </a:rPr>
                        <a:t>Н</a:t>
                      </a:r>
                      <a:r>
                        <a:rPr lang="az-Cyrl-AZ" sz="2800" b="1" i="0" u="none" strike="noStrike" dirty="0">
                          <a:effectLst/>
                          <a:latin typeface="+mn-lt"/>
                          <a:ea typeface="PMingLiU" panose="02020500000000000000" pitchFamily="18" charset="-120"/>
                          <a:cs typeface="Calibri" panose="020F0502020204030204" pitchFamily="34" charset="0"/>
                        </a:rPr>
                        <a:t>у</a:t>
                      </a:r>
                      <a:r>
                        <a:rPr lang="az-Cyrl-AZ" sz="2800" b="0" i="0" u="none" strike="noStrike" dirty="0">
                          <a:effectLst/>
                          <a:latin typeface="+mn-lt"/>
                          <a:ea typeface="PMingLiU" panose="02020500000000000000" pitchFamily="18" charset="-120"/>
                          <a:cs typeface="Calibri" panose="020F0502020204030204" pitchFamily="34" charset="0"/>
                        </a:rPr>
                        <a:t>но 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 </a:t>
                      </a:r>
                      <a:r>
                        <a:rPr lang="az-Cyrl-AZ" sz="2800" b="1" i="0" u="none" strike="noStrike" dirty="0">
                          <a:effectLst/>
                          <a:latin typeface="+mn-lt"/>
                          <a:ea typeface="PMingLiU" panose="02020500000000000000" pitchFamily="18" charset="-120"/>
                          <a:cs typeface="Calibri" panose="020F0502020204030204" pitchFamily="34" charset="0"/>
                        </a:rPr>
                        <a:t>у</a:t>
                      </a:r>
                      <a:r>
                        <a:rPr lang="az-Cyrl-AZ" sz="2800" b="0" i="0" u="none" strike="noStrike" dirty="0">
                          <a:effectLst/>
                          <a:latin typeface="+mn-lt"/>
                          <a:ea typeface="PMingLiU" panose="02020500000000000000" pitchFamily="18" charset="-120"/>
                          <a:cs typeface="Calibri" panose="020F0502020204030204" pitchFamily="34" charset="0"/>
                        </a:rPr>
                        <a:t>лыт.</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480871"/>
                  </a:ext>
                </a:extLst>
              </a:tr>
            </a:tbl>
          </a:graphicData>
        </a:graphic>
      </p:graphicFrame>
    </p:spTree>
    <p:extLst>
      <p:ext uri="{BB962C8B-B14F-4D97-AF65-F5344CB8AC3E}">
        <p14:creationId xmlns:p14="http://schemas.microsoft.com/office/powerpoint/2010/main" val="23135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1Pl &amp; 2Pl</a:t>
            </a:r>
            <a:endParaRPr lang="en-GB" sz="3600" dirty="0"/>
          </a:p>
        </p:txBody>
      </p:sp>
      <p:graphicFrame>
        <p:nvGraphicFramePr>
          <p:cNvPr id="34" name="Table 12">
            <a:extLst>
              <a:ext uri="{FF2B5EF4-FFF2-40B4-BE49-F238E27FC236}">
                <a16:creationId xmlns:a16="http://schemas.microsoft.com/office/drawing/2014/main" id="{D69856EE-B357-46A3-906D-BA5ABF3C7041}"/>
              </a:ext>
            </a:extLst>
          </p:cNvPr>
          <p:cNvGraphicFramePr>
            <a:graphicFrameLocks noGrp="1"/>
          </p:cNvGraphicFramePr>
          <p:nvPr>
            <p:extLst>
              <p:ext uri="{D42A27DB-BD31-4B8C-83A1-F6EECF244321}">
                <p14:modId xmlns:p14="http://schemas.microsoft.com/office/powerpoint/2010/main" val="1835648798"/>
              </p:ext>
            </p:extLst>
          </p:nvPr>
        </p:nvGraphicFramePr>
        <p:xfrm>
          <a:off x="3534600" y="1773155"/>
          <a:ext cx="4618800" cy="362712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пӧрт </a:t>
                      </a:r>
                      <a:r>
                        <a:rPr lang="mi-NZ" sz="2800" dirty="0"/>
                        <a:t>‘house’</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b="0" dirty="0"/>
                        <a:t>пӧрт</a:t>
                      </a:r>
                      <a:r>
                        <a:rPr lang="mi-NZ" sz="2800" b="1" dirty="0"/>
                        <a:t>е</a:t>
                      </a:r>
                      <a:r>
                        <a:rPr lang="mi-NZ" sz="2800" b="0" dirty="0"/>
                        <a:t>м</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b="0" dirty="0"/>
                        <a:t>пӧрт</a:t>
                      </a:r>
                      <a:r>
                        <a:rPr lang="mi-NZ" sz="2800" b="1" dirty="0"/>
                        <a:t>е</a:t>
                      </a:r>
                      <a:r>
                        <a:rPr lang="mi-NZ" sz="2800" b="0" dirty="0"/>
                        <a:t>т</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62323688"/>
                  </a:ext>
                </a:extLst>
              </a:tr>
              <a:tr h="359625">
                <a:tc>
                  <a:txBody>
                    <a:bodyPr/>
                    <a:lstStyle/>
                    <a:p>
                      <a:r>
                        <a:rPr lang="mi-NZ" sz="2800" dirty="0"/>
                        <a:t>-ЖЕ</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b="0" dirty="0"/>
                        <a:t>п</a:t>
                      </a:r>
                      <a:r>
                        <a:rPr lang="mi-NZ" sz="2800" b="1" dirty="0"/>
                        <a:t>ӧ</a:t>
                      </a:r>
                      <a:r>
                        <a:rPr lang="mi-NZ" sz="2800" b="0" dirty="0"/>
                        <a:t>ртшӧ</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59270592"/>
                  </a:ext>
                </a:extLst>
              </a:tr>
              <a:tr h="359625">
                <a:tc>
                  <a:txBody>
                    <a:bodyPr/>
                    <a:lstStyle/>
                    <a:p>
                      <a:r>
                        <a:rPr lang="mi-NZ" sz="2800" dirty="0"/>
                        <a:t>-на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b="0" dirty="0"/>
                        <a:t>пӧртн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322614540"/>
                  </a:ext>
                </a:extLst>
              </a:tr>
              <a:tr h="359625">
                <a:tc>
                  <a:txBody>
                    <a:bodyPr/>
                    <a:lstStyle/>
                    <a:p>
                      <a:r>
                        <a:rPr lang="mi-NZ" sz="2800" dirty="0"/>
                        <a:t>-да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b="0" dirty="0"/>
                        <a:t>пӧртд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630030958"/>
                  </a:ext>
                </a:extLst>
              </a:tr>
              <a:tr h="359625">
                <a:tc>
                  <a:txBody>
                    <a:bodyPr/>
                    <a:lstStyle/>
                    <a:p>
                      <a:r>
                        <a:rPr lang="mi-NZ" sz="2800" dirty="0"/>
                        <a:t>-ышт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b="0" dirty="0"/>
                        <a:t>п</a:t>
                      </a:r>
                      <a:r>
                        <a:rPr lang="mi-NZ" sz="2800" b="1" dirty="0"/>
                        <a:t>ӧ</a:t>
                      </a:r>
                      <a:r>
                        <a:rPr lang="mi-NZ" sz="2800" b="0" dirty="0"/>
                        <a:t>ртышт</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620635"/>
                  </a:ext>
                </a:extLst>
              </a:tr>
            </a:tbl>
          </a:graphicData>
        </a:graphic>
      </p:graphicFrame>
    </p:spTree>
    <p:extLst>
      <p:ext uri="{BB962C8B-B14F-4D97-AF65-F5344CB8AC3E}">
        <p14:creationId xmlns:p14="http://schemas.microsoft.com/office/powerpoint/2010/main" val="117948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1327421643"/>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Px1Pl</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олан</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т</a:t>
                      </a:r>
                      <a:r>
                        <a:rPr lang="en-US" sz="1800" b="0" dirty="0" err="1">
                          <a:effectLst/>
                          <a:latin typeface="+mn-lt"/>
                        </a:rPr>
                        <a:t>еҥген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п</a:t>
                      </a:r>
                      <a:r>
                        <a:rPr lang="en-US" sz="1800" b="0" dirty="0" err="1">
                          <a:effectLst/>
                          <a:latin typeface="+mn-lt"/>
                        </a:rPr>
                        <a:t>асун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к</a:t>
                      </a:r>
                      <a:r>
                        <a:rPr lang="en-US" sz="1800" b="0" dirty="0" err="1">
                          <a:effectLst/>
                          <a:latin typeface="+mn-lt"/>
                        </a:rPr>
                        <a:t>ӱтӱн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кечы</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тумы</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3" y="1217618"/>
            <a:ext cx="2150260" cy="501645"/>
          </a:xfrm>
        </p:spPr>
        <p:txBody>
          <a:bodyPr>
            <a:normAutofit/>
          </a:bodyPr>
          <a:lstStyle/>
          <a:p>
            <a:pPr marL="0" indent="0">
              <a:buNone/>
            </a:pPr>
            <a:r>
              <a:rPr lang="de-AT" dirty="0"/>
              <a:t>1Pl: -на</a:t>
            </a:r>
            <a:r>
              <a:rPr lang="mi-NZ" dirty="0"/>
              <a:t>:</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8" name="Rectangle 7">
            <a:extLst>
              <a:ext uri="{FF2B5EF4-FFF2-40B4-BE49-F238E27FC236}">
                <a16:creationId xmlns:a16="http://schemas.microsoft.com/office/drawing/2014/main" id="{89B4C82E-F20B-494D-BE56-BF9ED2C037F1}"/>
              </a:ext>
            </a:extLst>
          </p:cNvPr>
          <p:cNvSpPr/>
          <p:nvPr/>
        </p:nvSpPr>
        <p:spPr>
          <a:xfrm>
            <a:off x="6934199" y="22098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967424-F46E-4D4A-8D27-34D109F6C233}"/>
              </a:ext>
            </a:extLst>
          </p:cNvPr>
          <p:cNvSpPr/>
          <p:nvPr/>
        </p:nvSpPr>
        <p:spPr>
          <a:xfrm>
            <a:off x="6934198" y="2520948"/>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F0FF7F0-2010-49BD-8318-C91D7921014E}"/>
              </a:ext>
            </a:extLst>
          </p:cNvPr>
          <p:cNvSpPr/>
          <p:nvPr/>
        </p:nvSpPr>
        <p:spPr>
          <a:xfrm>
            <a:off x="6934197" y="283209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356563-5890-4A2A-930A-FD9498523145}"/>
              </a:ext>
            </a:extLst>
          </p:cNvPr>
          <p:cNvSpPr/>
          <p:nvPr/>
        </p:nvSpPr>
        <p:spPr>
          <a:xfrm>
            <a:off x="6934196" y="312737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5913D0B-616F-4BE0-9F81-23BFFCFF67FA}"/>
              </a:ext>
            </a:extLst>
          </p:cNvPr>
          <p:cNvSpPr/>
          <p:nvPr/>
        </p:nvSpPr>
        <p:spPr>
          <a:xfrm>
            <a:off x="6934195" y="343852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752FB2C-C55B-47D6-AE9F-BCE869FF9F0A}"/>
              </a:ext>
            </a:extLst>
          </p:cNvPr>
          <p:cNvSpPr/>
          <p:nvPr/>
        </p:nvSpPr>
        <p:spPr>
          <a:xfrm>
            <a:off x="6934194" y="374888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470F516-1AC5-408E-A925-55A5BC8819AE}"/>
              </a:ext>
            </a:extLst>
          </p:cNvPr>
          <p:cNvSpPr/>
          <p:nvPr/>
        </p:nvSpPr>
        <p:spPr>
          <a:xfrm>
            <a:off x="6934194" y="4062809"/>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DC5E281-0EC9-455E-88B2-9B444A284E85}"/>
              </a:ext>
            </a:extLst>
          </p:cNvPr>
          <p:cNvSpPr/>
          <p:nvPr/>
        </p:nvSpPr>
        <p:spPr>
          <a:xfrm>
            <a:off x="6934194" y="437357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87DB5E1-045E-4A7C-AE19-94CE8F08B2D7}"/>
              </a:ext>
            </a:extLst>
          </p:cNvPr>
          <p:cNvSpPr/>
          <p:nvPr/>
        </p:nvSpPr>
        <p:spPr>
          <a:xfrm>
            <a:off x="6934193" y="468631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40AD87-157C-4D9B-8D55-25C8EEDB2508}"/>
              </a:ext>
            </a:extLst>
          </p:cNvPr>
          <p:cNvSpPr/>
          <p:nvPr/>
        </p:nvSpPr>
        <p:spPr>
          <a:xfrm>
            <a:off x="6934193" y="49855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E0D594-EE91-44EB-BED4-23D2B0AB58C1}"/>
              </a:ext>
            </a:extLst>
          </p:cNvPr>
          <p:cNvSpPr/>
          <p:nvPr/>
        </p:nvSpPr>
        <p:spPr>
          <a:xfrm>
            <a:off x="6934192" y="529590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ACF2B69-E68F-41ED-A452-A187BD9A4DF2}"/>
              </a:ext>
            </a:extLst>
          </p:cNvPr>
          <p:cNvSpPr/>
          <p:nvPr/>
        </p:nvSpPr>
        <p:spPr>
          <a:xfrm>
            <a:off x="6934191" y="5627697"/>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1Pl &amp; 2Pl</a:t>
            </a:r>
            <a:endParaRPr lang="en-GB" sz="3600" dirty="0"/>
          </a:p>
        </p:txBody>
      </p: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42707" y="3377423"/>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 -C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spTree>
    <p:extLst>
      <p:ext uri="{BB962C8B-B14F-4D97-AF65-F5344CB8AC3E}">
        <p14:creationId xmlns:p14="http://schemas.microsoft.com/office/powerpoint/2010/main" val="16862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9"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4269667504"/>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Px1Pl</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олан</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т</a:t>
                      </a:r>
                      <a:r>
                        <a:rPr lang="en-US" sz="1800" b="0" dirty="0" err="1">
                          <a:effectLst/>
                          <a:latin typeface="+mn-lt"/>
                        </a:rPr>
                        <a:t>еҥген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п</a:t>
                      </a:r>
                      <a:r>
                        <a:rPr lang="en-US" sz="1800" b="0" dirty="0" err="1">
                          <a:effectLst/>
                          <a:latin typeface="+mn-lt"/>
                        </a:rPr>
                        <a:t>асун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к</a:t>
                      </a:r>
                      <a:r>
                        <a:rPr lang="en-US" sz="1800" b="0" dirty="0" err="1">
                          <a:effectLst/>
                          <a:latin typeface="+mn-lt"/>
                        </a:rPr>
                        <a:t>ӱтӱн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кечы</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тумы</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кӧргы</a:t>
                      </a:r>
                      <a:r>
                        <a:rPr lang="en-US" sz="1800" b="0" dirty="0" err="1">
                          <a:effectLst/>
                          <a:latin typeface="+mn-lt"/>
                        </a:rPr>
                        <a:t>н</a:t>
                      </a:r>
                      <a:r>
                        <a:rPr lang="en-US" sz="1800" b="1" dirty="0" err="1">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3" y="1217618"/>
            <a:ext cx="2150260" cy="501645"/>
          </a:xfrm>
        </p:spPr>
        <p:txBody>
          <a:bodyPr>
            <a:normAutofit/>
          </a:bodyPr>
          <a:lstStyle/>
          <a:p>
            <a:pPr marL="0" indent="0">
              <a:buNone/>
            </a:pPr>
            <a:r>
              <a:rPr lang="de-AT" dirty="0"/>
              <a:t>1Pl: -на</a:t>
            </a:r>
            <a:r>
              <a:rPr lang="mi-NZ" dirty="0"/>
              <a:t>:</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1Pl &amp; 2Pl</a:t>
            </a:r>
            <a:endParaRPr lang="en-GB" sz="3600" dirty="0"/>
          </a:p>
        </p:txBody>
      </p: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sp>
        <p:nvSpPr>
          <p:cNvPr id="15" name="Content Placeholder 2">
            <a:extLst>
              <a:ext uri="{FF2B5EF4-FFF2-40B4-BE49-F238E27FC236}">
                <a16:creationId xmlns:a16="http://schemas.microsoft.com/office/drawing/2014/main" id="{1AF2423B-3A8D-492B-A5C3-5CADF06F1CB4}"/>
              </a:ext>
            </a:extLst>
          </p:cNvPr>
          <p:cNvSpPr txBox="1">
            <a:spLocks/>
          </p:cNvSpPr>
          <p:nvPr/>
        </p:nvSpPr>
        <p:spPr>
          <a:xfrm>
            <a:off x="1242707" y="3377423"/>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 -C</a:t>
            </a:r>
            <a:endParaRPr lang="en-GB" dirty="0"/>
          </a:p>
        </p:txBody>
      </p:sp>
    </p:spTree>
    <p:extLst>
      <p:ext uri="{BB962C8B-B14F-4D97-AF65-F5344CB8AC3E}">
        <p14:creationId xmlns:p14="http://schemas.microsoft.com/office/powerpoint/2010/main" val="106754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125176717"/>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Px2Pl</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ола</a:t>
                      </a:r>
                      <a:r>
                        <a:rPr lang="az-Cyrl-AZ" sz="1800" b="0" dirty="0">
                          <a:effectLst/>
                          <a:latin typeface="+mn-lt"/>
                        </a:rPr>
                        <a:t>д</a:t>
                      </a:r>
                      <a:r>
                        <a:rPr lang="en-US" sz="1800" b="1" dirty="0">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т</a:t>
                      </a:r>
                      <a:r>
                        <a:rPr lang="en-US" sz="1800" b="0" dirty="0" err="1">
                          <a:effectLst/>
                          <a:latin typeface="+mn-lt"/>
                        </a:rPr>
                        <a:t>еҥге</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п</a:t>
                      </a:r>
                      <a:r>
                        <a:rPr lang="en-US" sz="1800" b="0" dirty="0" err="1">
                          <a:effectLst/>
                          <a:latin typeface="+mn-lt"/>
                        </a:rPr>
                        <a:t>асу</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к</a:t>
                      </a:r>
                      <a:r>
                        <a:rPr lang="en-US" sz="1800" b="0" dirty="0" err="1">
                          <a:effectLst/>
                          <a:latin typeface="+mn-lt"/>
                        </a:rPr>
                        <a:t>ӱтӱ</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кечы</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тумы</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кӧргы</a:t>
                      </a:r>
                      <a:r>
                        <a:rPr lang="az-Cyrl-AZ" sz="1800" b="0" dirty="0">
                          <a:effectLst/>
                          <a:latin typeface="+mn-lt"/>
                        </a:rPr>
                        <a:t>д</a:t>
                      </a:r>
                      <a:r>
                        <a:rPr lang="en-US" sz="1800" b="1" dirty="0">
                          <a:effectLst/>
                          <a:latin typeface="+mn-lt"/>
                        </a:rPr>
                        <a:t>а</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3" y="1217618"/>
            <a:ext cx="2150260" cy="501645"/>
          </a:xfrm>
        </p:spPr>
        <p:txBody>
          <a:bodyPr>
            <a:normAutofit/>
          </a:bodyPr>
          <a:lstStyle/>
          <a:p>
            <a:pPr marL="0" indent="0">
              <a:buNone/>
            </a:pPr>
            <a:r>
              <a:rPr lang="de-AT" dirty="0"/>
              <a:t>2Pl: -да</a:t>
            </a:r>
            <a:r>
              <a:rPr lang="mi-NZ" dirty="0"/>
              <a:t>:</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1Pl &amp; 2Pl</a:t>
            </a:r>
            <a:endParaRPr lang="en-GB" sz="3600" dirty="0"/>
          </a:p>
        </p:txBody>
      </p: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sp>
        <p:nvSpPr>
          <p:cNvPr id="15" name="Content Placeholder 2">
            <a:extLst>
              <a:ext uri="{FF2B5EF4-FFF2-40B4-BE49-F238E27FC236}">
                <a16:creationId xmlns:a16="http://schemas.microsoft.com/office/drawing/2014/main" id="{EB8A6B06-0061-4984-82ED-CA0B272C1574}"/>
              </a:ext>
            </a:extLst>
          </p:cNvPr>
          <p:cNvSpPr txBox="1">
            <a:spLocks/>
          </p:cNvSpPr>
          <p:nvPr/>
        </p:nvSpPr>
        <p:spPr>
          <a:xfrm>
            <a:off x="1242707" y="3377423"/>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 -C</a:t>
            </a:r>
            <a:endParaRPr lang="en-GB" dirty="0"/>
          </a:p>
        </p:txBody>
      </p:sp>
      <p:sp>
        <p:nvSpPr>
          <p:cNvPr id="17" name="TextBox 16">
            <a:extLst>
              <a:ext uri="{FF2B5EF4-FFF2-40B4-BE49-F238E27FC236}">
                <a16:creationId xmlns:a16="http://schemas.microsoft.com/office/drawing/2014/main" id="{93E2C1C3-C196-400F-96D5-1EA190DB64F9}"/>
              </a:ext>
            </a:extLst>
          </p:cNvPr>
          <p:cNvSpPr txBox="1"/>
          <p:nvPr/>
        </p:nvSpPr>
        <p:spPr>
          <a:xfrm>
            <a:off x="8007448" y="4351348"/>
            <a:ext cx="1024792" cy="369332"/>
          </a:xfrm>
          <a:prstGeom prst="rect">
            <a:avLst/>
          </a:prstGeom>
          <a:noFill/>
        </p:spPr>
        <p:txBody>
          <a:bodyPr wrap="square">
            <a:spAutoFit/>
          </a:bodyPr>
          <a:lstStyle/>
          <a:p>
            <a:r>
              <a:rPr lang="de-AT" sz="1800" dirty="0">
                <a:effectLst/>
                <a:latin typeface="Calibri" panose="020F0502020204030204" pitchFamily="34" charset="0"/>
                <a:ea typeface="PMingLiU" panose="02020500000000000000" pitchFamily="18" charset="-120"/>
              </a:rPr>
              <a:t>/mutta/</a:t>
            </a:r>
            <a:endParaRPr lang="en-GB" dirty="0"/>
          </a:p>
        </p:txBody>
      </p:sp>
      <p:sp>
        <p:nvSpPr>
          <p:cNvPr id="18" name="TextBox 17">
            <a:extLst>
              <a:ext uri="{FF2B5EF4-FFF2-40B4-BE49-F238E27FC236}">
                <a16:creationId xmlns:a16="http://schemas.microsoft.com/office/drawing/2014/main" id="{B9BB3B5F-CEB0-4B42-BEC2-8163329E77FD}"/>
              </a:ext>
            </a:extLst>
          </p:cNvPr>
          <p:cNvSpPr txBox="1"/>
          <p:nvPr/>
        </p:nvSpPr>
        <p:spPr>
          <a:xfrm>
            <a:off x="8042678" y="4031745"/>
            <a:ext cx="1024792" cy="369332"/>
          </a:xfrm>
          <a:prstGeom prst="rect">
            <a:avLst/>
          </a:prstGeom>
          <a:noFill/>
        </p:spPr>
        <p:txBody>
          <a:bodyPr wrap="square">
            <a:spAutoFit/>
          </a:bodyPr>
          <a:lstStyle/>
          <a:p>
            <a:r>
              <a:rPr lang="de-AT" sz="1800" dirty="0">
                <a:effectLst/>
                <a:latin typeface="Calibri" panose="020F0502020204030204" pitchFamily="34" charset="0"/>
                <a:ea typeface="PMingLiU" panose="02020500000000000000" pitchFamily="18" charset="-120"/>
              </a:rPr>
              <a:t>/kitta/</a:t>
            </a:r>
            <a:endParaRPr lang="en-GB" dirty="0"/>
          </a:p>
        </p:txBody>
      </p:sp>
      <p:sp>
        <p:nvSpPr>
          <p:cNvPr id="19" name="TextBox 18">
            <a:extLst>
              <a:ext uri="{FF2B5EF4-FFF2-40B4-BE49-F238E27FC236}">
                <a16:creationId xmlns:a16="http://schemas.microsoft.com/office/drawing/2014/main" id="{F2574C1E-7299-4EF9-AA10-6224F54BCE85}"/>
              </a:ext>
            </a:extLst>
          </p:cNvPr>
          <p:cNvSpPr txBox="1"/>
          <p:nvPr/>
        </p:nvSpPr>
        <p:spPr>
          <a:xfrm>
            <a:off x="8005262" y="4634198"/>
            <a:ext cx="1024792" cy="369332"/>
          </a:xfrm>
          <a:prstGeom prst="rect">
            <a:avLst/>
          </a:prstGeom>
          <a:noFill/>
        </p:spPr>
        <p:txBody>
          <a:bodyPr wrap="square">
            <a:spAutoFit/>
          </a:bodyPr>
          <a:lstStyle/>
          <a:p>
            <a:r>
              <a:rPr lang="de-AT" sz="1800" dirty="0">
                <a:effectLst/>
                <a:latin typeface="Calibri" panose="020F0502020204030204" pitchFamily="34" charset="0"/>
                <a:ea typeface="PMingLiU" panose="02020500000000000000" pitchFamily="18" charset="-120"/>
              </a:rPr>
              <a:t>/pörtta/</a:t>
            </a:r>
            <a:endParaRPr lang="en-GB" dirty="0"/>
          </a:p>
        </p:txBody>
      </p:sp>
      <p:sp>
        <p:nvSpPr>
          <p:cNvPr id="20" name="TextBox 19">
            <a:extLst>
              <a:ext uri="{FF2B5EF4-FFF2-40B4-BE49-F238E27FC236}">
                <a16:creationId xmlns:a16="http://schemas.microsoft.com/office/drawing/2014/main" id="{AB2B0AC6-300D-47BF-8C64-6A035296F1F1}"/>
              </a:ext>
            </a:extLst>
          </p:cNvPr>
          <p:cNvSpPr txBox="1"/>
          <p:nvPr/>
        </p:nvSpPr>
        <p:spPr>
          <a:xfrm>
            <a:off x="7974373" y="4960289"/>
            <a:ext cx="1024792" cy="369332"/>
          </a:xfrm>
          <a:prstGeom prst="rect">
            <a:avLst/>
          </a:prstGeom>
          <a:noFill/>
        </p:spPr>
        <p:txBody>
          <a:bodyPr wrap="square">
            <a:spAutoFit/>
          </a:bodyPr>
          <a:lstStyle/>
          <a:p>
            <a:r>
              <a:rPr lang="de-AT" sz="1800" dirty="0">
                <a:effectLst/>
                <a:latin typeface="Calibri" panose="020F0502020204030204" pitchFamily="34" charset="0"/>
                <a:ea typeface="PMingLiU" panose="02020500000000000000" pitchFamily="18" charset="-120"/>
              </a:rPr>
              <a:t>/βütta/</a:t>
            </a:r>
            <a:endParaRPr lang="en-GB" dirty="0"/>
          </a:p>
        </p:txBody>
      </p:sp>
      <p:cxnSp>
        <p:nvCxnSpPr>
          <p:cNvPr id="21" name="Straight Connector 20">
            <a:extLst>
              <a:ext uri="{FF2B5EF4-FFF2-40B4-BE49-F238E27FC236}">
                <a16:creationId xmlns:a16="http://schemas.microsoft.com/office/drawing/2014/main" id="{3615DCB4-71BA-4CA5-959E-0E5AB6F1ADA7}"/>
              </a:ext>
            </a:extLst>
          </p:cNvPr>
          <p:cNvCxnSpPr>
            <a:cxnSpLocks/>
          </p:cNvCxnSpPr>
          <p:nvPr/>
        </p:nvCxnSpPr>
        <p:spPr>
          <a:xfrm>
            <a:off x="2514600" y="3733227"/>
            <a:ext cx="8258907"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3" name="Content Placeholder 2">
            <a:extLst>
              <a:ext uri="{FF2B5EF4-FFF2-40B4-BE49-F238E27FC236}">
                <a16:creationId xmlns:a16="http://schemas.microsoft.com/office/drawing/2014/main" id="{DDD727BF-994A-4BB4-993F-2583EF00A1FC}"/>
              </a:ext>
            </a:extLst>
          </p:cNvPr>
          <p:cNvSpPr txBox="1">
            <a:spLocks/>
          </p:cNvSpPr>
          <p:nvPr/>
        </p:nvSpPr>
        <p:spPr>
          <a:xfrm>
            <a:off x="2276475" y="4161621"/>
            <a:ext cx="582002" cy="48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solidFill>
                  <a:schemeClr val="bg1">
                    <a:lumMod val="75000"/>
                  </a:schemeClr>
                </a:solidFill>
              </a:rPr>
              <a:t>-O</a:t>
            </a:r>
            <a:endParaRPr lang="en-GB" dirty="0">
              <a:solidFill>
                <a:schemeClr val="bg1">
                  <a:lumMod val="75000"/>
                </a:schemeClr>
              </a:solidFill>
            </a:endParaRPr>
          </a:p>
        </p:txBody>
      </p:sp>
      <p:sp>
        <p:nvSpPr>
          <p:cNvPr id="2" name="TextBox 1">
            <a:extLst>
              <a:ext uri="{FF2B5EF4-FFF2-40B4-BE49-F238E27FC236}">
                <a16:creationId xmlns:a16="http://schemas.microsoft.com/office/drawing/2014/main" id="{547F6EE9-81BA-D0D7-F2EF-FBC51EBB4A87}"/>
              </a:ext>
            </a:extLst>
          </p:cNvPr>
          <p:cNvSpPr txBox="1"/>
          <p:nvPr/>
        </p:nvSpPr>
        <p:spPr>
          <a:xfrm>
            <a:off x="8065828" y="3720971"/>
            <a:ext cx="1024792" cy="369332"/>
          </a:xfrm>
          <a:prstGeom prst="rect">
            <a:avLst/>
          </a:prstGeom>
          <a:noFill/>
        </p:spPr>
        <p:txBody>
          <a:bodyPr wrap="square">
            <a:spAutoFit/>
          </a:bodyPr>
          <a:lstStyle/>
          <a:p>
            <a:r>
              <a:rPr lang="de-AT" sz="1800" dirty="0">
                <a:effectLst/>
                <a:latin typeface="Calibri" panose="020F0502020204030204" pitchFamily="34" charset="0"/>
                <a:ea typeface="PMingLiU" panose="02020500000000000000" pitchFamily="18" charset="-120"/>
              </a:rPr>
              <a:t>/</a:t>
            </a:r>
            <a:r>
              <a:rPr lang="de-AT" dirty="0" err="1">
                <a:latin typeface="Calibri" panose="020F0502020204030204" pitchFamily="34" charset="0"/>
                <a:ea typeface="PMingLiU" panose="02020500000000000000" pitchFamily="18" charset="-120"/>
              </a:rPr>
              <a:t>sat</a:t>
            </a:r>
            <a:r>
              <a:rPr lang="de-AT" sz="1800" dirty="0" err="1">
                <a:effectLst/>
                <a:latin typeface="Calibri" panose="020F0502020204030204" pitchFamily="34" charset="0"/>
                <a:ea typeface="PMingLiU" panose="02020500000000000000" pitchFamily="18" charset="-120"/>
              </a:rPr>
              <a:t>ta</a:t>
            </a:r>
            <a:r>
              <a:rPr lang="de-AT" sz="1800" dirty="0">
                <a:effectLst/>
                <a:latin typeface="Calibri" panose="020F0502020204030204" pitchFamily="34" charset="0"/>
                <a:ea typeface="PMingLiU" panose="02020500000000000000" pitchFamily="18" charset="-120"/>
              </a:rPr>
              <a:t>/</a:t>
            </a:r>
            <a:endParaRPr lang="en-GB" dirty="0"/>
          </a:p>
        </p:txBody>
      </p:sp>
    </p:spTree>
    <p:extLst>
      <p:ext uri="{BB962C8B-B14F-4D97-AF65-F5344CB8AC3E}">
        <p14:creationId xmlns:p14="http://schemas.microsoft.com/office/powerpoint/2010/main" val="373318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2827431339"/>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Px1Pl</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ола</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т</a:t>
                      </a:r>
                      <a:r>
                        <a:rPr lang="en-US" sz="1800" b="0" dirty="0" err="1">
                          <a:effectLst/>
                          <a:latin typeface="+mn-lt"/>
                        </a:rPr>
                        <a:t>еҥге</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п</a:t>
                      </a:r>
                      <a:r>
                        <a:rPr lang="en-US" sz="1800" b="0" dirty="0" err="1">
                          <a:effectLst/>
                          <a:latin typeface="+mn-lt"/>
                        </a:rPr>
                        <a:t>асу</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rPr>
                        <a:t>к</a:t>
                      </a:r>
                      <a:r>
                        <a:rPr lang="en-US" sz="1800" b="0" dirty="0" err="1">
                          <a:effectLst/>
                          <a:latin typeface="+mn-lt"/>
                        </a:rPr>
                        <a:t>ӱтӱ</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кечы</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тумы</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кӧргы</a:t>
                      </a:r>
                      <a:r>
                        <a:rPr lang="az-Cyrl-AZ" sz="1800" b="0" dirty="0">
                          <a:effectLst/>
                          <a:latin typeface="+mn-lt"/>
                        </a:rPr>
                        <a:t>л</a:t>
                      </a:r>
                      <a:r>
                        <a:rPr lang="en-US" sz="1800" b="1" dirty="0" err="1">
                          <a:effectLst/>
                          <a:latin typeface="+mn-lt"/>
                        </a:rPr>
                        <a:t>а</a:t>
                      </a:r>
                      <a:r>
                        <a:rPr lang="en-US" sz="1800" b="0" dirty="0" err="1">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3" y="1217618"/>
            <a:ext cx="2150260" cy="501645"/>
          </a:xfrm>
        </p:spPr>
        <p:txBody>
          <a:bodyPr>
            <a:normAutofit/>
          </a:bodyPr>
          <a:lstStyle/>
          <a:p>
            <a:pPr marL="0" indent="0">
              <a:buNone/>
            </a:pPr>
            <a:r>
              <a:rPr lang="mi-NZ" dirty="0"/>
              <a:t>-лан:</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Dative case</a:t>
            </a:r>
            <a:endParaRPr lang="en-GB" sz="3600" dirty="0"/>
          </a:p>
        </p:txBody>
      </p: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sp>
        <p:nvSpPr>
          <p:cNvPr id="15" name="Content Placeholder 2">
            <a:extLst>
              <a:ext uri="{FF2B5EF4-FFF2-40B4-BE49-F238E27FC236}">
                <a16:creationId xmlns:a16="http://schemas.microsoft.com/office/drawing/2014/main" id="{1AF2423B-3A8D-492B-A5C3-5CADF06F1CB4}"/>
              </a:ext>
            </a:extLst>
          </p:cNvPr>
          <p:cNvSpPr txBox="1">
            <a:spLocks/>
          </p:cNvSpPr>
          <p:nvPr/>
        </p:nvSpPr>
        <p:spPr>
          <a:xfrm>
            <a:off x="1242707" y="3377423"/>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 -C</a:t>
            </a:r>
            <a:endParaRPr lang="en-GB" dirty="0"/>
          </a:p>
        </p:txBody>
      </p:sp>
    </p:spTree>
    <p:extLst>
      <p:ext uri="{BB962C8B-B14F-4D97-AF65-F5344CB8AC3E}">
        <p14:creationId xmlns:p14="http://schemas.microsoft.com/office/powerpoint/2010/main" val="137511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Dative case</a:t>
            </a:r>
            <a:endParaRPr lang="en-GB" sz="3600" dirty="0"/>
          </a:p>
        </p:txBody>
      </p:sp>
      <p:sp>
        <p:nvSpPr>
          <p:cNvPr id="7" name="Content Placeholder 6">
            <a:extLst>
              <a:ext uri="{FF2B5EF4-FFF2-40B4-BE49-F238E27FC236}">
                <a16:creationId xmlns:a16="http://schemas.microsoft.com/office/drawing/2014/main" id="{F9A0EB24-6085-43F4-8CAF-737795B85CD5}"/>
              </a:ext>
            </a:extLst>
          </p:cNvPr>
          <p:cNvSpPr>
            <a:spLocks noGrp="1"/>
          </p:cNvSpPr>
          <p:nvPr>
            <p:ph idx="1"/>
          </p:nvPr>
        </p:nvSpPr>
        <p:spPr/>
        <p:txBody>
          <a:bodyPr/>
          <a:lstStyle/>
          <a:p>
            <a:pPr marL="0" indent="0">
              <a:buNone/>
            </a:pPr>
            <a:r>
              <a:rPr lang="de-AT" dirty="0"/>
              <a:t>NB!</a:t>
            </a:r>
            <a:endParaRPr lang="mi-NZ" dirty="0"/>
          </a:p>
          <a:p>
            <a:pPr marL="0" indent="0">
              <a:buNone/>
            </a:pPr>
            <a:r>
              <a:rPr lang="mi-NZ" dirty="0"/>
              <a:t>ач</a:t>
            </a:r>
            <a:r>
              <a:rPr lang="mi-NZ" b="1" dirty="0"/>
              <a:t>а</a:t>
            </a:r>
            <a:r>
              <a:rPr lang="mi-NZ" dirty="0"/>
              <a:t>ж(е) </a:t>
            </a:r>
            <a:r>
              <a:rPr lang="en-US" sz="2800" dirty="0">
                <a:latin typeface="Calibri" panose="020F0502020204030204" pitchFamily="34" charset="0"/>
                <a:ea typeface="Times New Roman" panose="02020603050405020304" pitchFamily="18" charset="0"/>
                <a:cs typeface="Calibri" panose="020F0502020204030204" pitchFamily="34" charset="0"/>
              </a:rPr>
              <a:t>‘his/her father’</a:t>
            </a:r>
          </a:p>
          <a:p>
            <a:pPr marL="0" indent="0">
              <a:buNone/>
            </a:pPr>
            <a:r>
              <a:rPr lang="en-US" dirty="0">
                <a:latin typeface="Calibri" panose="020F0502020204030204" pitchFamily="34" charset="0"/>
                <a:cs typeface="Calibri" panose="020F0502020204030204" pitchFamily="34" charset="0"/>
              </a:rPr>
              <a:t>	&gt; </a:t>
            </a:r>
            <a:r>
              <a:rPr lang="mi-NZ" dirty="0"/>
              <a:t>ача</a:t>
            </a:r>
            <a:r>
              <a:rPr lang="mi-NZ" u="sng" dirty="0"/>
              <a:t>жл</a:t>
            </a:r>
            <a:r>
              <a:rPr lang="mi-NZ" b="1" dirty="0"/>
              <a:t>а</a:t>
            </a:r>
            <a:r>
              <a:rPr lang="mi-NZ" dirty="0"/>
              <a:t>н</a:t>
            </a:r>
            <a:r>
              <a:rPr lang="en-US" dirty="0">
                <a:latin typeface="Calibri" panose="020F0502020204030204" pitchFamily="34" charset="0"/>
                <a:cs typeface="Calibri" panose="020F0502020204030204" pitchFamily="34" charset="0"/>
              </a:rPr>
              <a:t>	</a:t>
            </a:r>
            <a:endParaRPr lang="en-GB" dirty="0"/>
          </a:p>
        </p:txBody>
      </p:sp>
    </p:spTree>
    <p:extLst>
      <p:ext uri="{BB962C8B-B14F-4D97-AF65-F5344CB8AC3E}">
        <p14:creationId xmlns:p14="http://schemas.microsoft.com/office/powerpoint/2010/main" val="208338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4DB6C8-8921-4D17-A693-B61105E4A1EF}"/>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B0E3DDE-8D0C-4385-BC4C-D0024ECBD7BD}"/>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6" name="Title 1">
            <a:extLst>
              <a:ext uri="{FF2B5EF4-FFF2-40B4-BE49-F238E27FC236}">
                <a16:creationId xmlns:a16="http://schemas.microsoft.com/office/drawing/2014/main" id="{A16E3C1F-C5F4-454A-8E47-D1686070391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5. Personal pronouns</a:t>
            </a:r>
            <a:endParaRPr lang="en-GB" sz="3600" dirty="0"/>
          </a:p>
        </p:txBody>
      </p:sp>
      <p:graphicFrame>
        <p:nvGraphicFramePr>
          <p:cNvPr id="19" name="Table 18">
            <a:extLst>
              <a:ext uri="{FF2B5EF4-FFF2-40B4-BE49-F238E27FC236}">
                <a16:creationId xmlns:a16="http://schemas.microsoft.com/office/drawing/2014/main" id="{D026CE09-49A6-486F-BB7A-96AE427ABF58}"/>
              </a:ext>
            </a:extLst>
          </p:cNvPr>
          <p:cNvGraphicFramePr>
            <a:graphicFrameLocks noGrp="1"/>
          </p:cNvGraphicFramePr>
          <p:nvPr>
            <p:extLst>
              <p:ext uri="{D42A27DB-BD31-4B8C-83A1-F6EECF244321}">
                <p14:modId xmlns:p14="http://schemas.microsoft.com/office/powerpoint/2010/main" val="3919202512"/>
              </p:ext>
            </p:extLst>
          </p:nvPr>
        </p:nvGraphicFramePr>
        <p:xfrm>
          <a:off x="645263" y="2343085"/>
          <a:ext cx="10901473" cy="3113656"/>
        </p:xfrm>
        <a:graphic>
          <a:graphicData uri="http://schemas.openxmlformats.org/drawingml/2006/table">
            <a:tbl>
              <a:tblPr firstRow="1" firstCol="1" bandRow="1" bandCol="1"/>
              <a:tblGrid>
                <a:gridCol w="914656">
                  <a:extLst>
                    <a:ext uri="{9D8B030D-6E8A-4147-A177-3AD203B41FA5}">
                      <a16:colId xmlns:a16="http://schemas.microsoft.com/office/drawing/2014/main" val="1195163306"/>
                    </a:ext>
                  </a:extLst>
                </a:gridCol>
                <a:gridCol w="2272590">
                  <a:extLst>
                    <a:ext uri="{9D8B030D-6E8A-4147-A177-3AD203B41FA5}">
                      <a16:colId xmlns:a16="http://schemas.microsoft.com/office/drawing/2014/main" val="613780791"/>
                    </a:ext>
                  </a:extLst>
                </a:gridCol>
                <a:gridCol w="2271356">
                  <a:extLst>
                    <a:ext uri="{9D8B030D-6E8A-4147-A177-3AD203B41FA5}">
                      <a16:colId xmlns:a16="http://schemas.microsoft.com/office/drawing/2014/main" val="434939841"/>
                    </a:ext>
                  </a:extLst>
                </a:gridCol>
                <a:gridCol w="3146852">
                  <a:extLst>
                    <a:ext uri="{9D8B030D-6E8A-4147-A177-3AD203B41FA5}">
                      <a16:colId xmlns:a16="http://schemas.microsoft.com/office/drawing/2014/main" val="800848486"/>
                    </a:ext>
                  </a:extLst>
                </a:gridCol>
                <a:gridCol w="2296019">
                  <a:extLst>
                    <a:ext uri="{9D8B030D-6E8A-4147-A177-3AD203B41FA5}">
                      <a16:colId xmlns:a16="http://schemas.microsoft.com/office/drawing/2014/main" val="1026499064"/>
                    </a:ext>
                  </a:extLst>
                </a:gridCol>
              </a:tblGrid>
              <a:tr h="444808">
                <a:tc>
                  <a:txBody>
                    <a:bodyPr/>
                    <a:lstStyle/>
                    <a:p>
                      <a:pPr algn="just" fontAlgn="t">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500" b="0" i="0" u="none" strike="noStrike">
                        <a:effectLst/>
                        <a:latin typeface="Arial" panose="020B0604020202020204" pitchFamily="34" charset="0"/>
                      </a:endParaRPr>
                    </a:p>
                  </a:txBody>
                  <a:tcPr marL="133220" marR="133220" marT="18503"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Nominative</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Genitive</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Dative</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Accusative</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943712"/>
                  </a:ext>
                </a:extLst>
              </a:tr>
              <a:tr h="444808">
                <a:tc>
                  <a:txBody>
                    <a:bodyPr/>
                    <a:lstStyle/>
                    <a:p>
                      <a:pPr algn="just"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мый</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мылан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 ~ мыл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dirty="0">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йым</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122778"/>
                  </a:ext>
                </a:extLst>
              </a:tr>
              <a:tr h="444808">
                <a:tc>
                  <a:txBody>
                    <a:bodyPr/>
                    <a:lstStyle/>
                    <a:p>
                      <a:pPr algn="just"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тый</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тылан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 ~ тыл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dirty="0">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йым</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999723"/>
                  </a:ext>
                </a:extLst>
              </a:tr>
              <a:tr h="444808">
                <a:tc>
                  <a:txBody>
                    <a:bodyPr/>
                    <a:lstStyle/>
                    <a:p>
                      <a:pPr algn="just"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до</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тудл</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дым</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691134"/>
                  </a:ext>
                </a:extLst>
              </a:tr>
              <a:tr h="444808">
                <a:tc>
                  <a:txBody>
                    <a:bodyPr/>
                    <a:lstStyle/>
                    <a:p>
                      <a:pPr algn="just"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мыланн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55244338"/>
                  </a:ext>
                </a:extLst>
              </a:tr>
              <a:tr h="444808">
                <a:tc>
                  <a:txBody>
                    <a:bodyPr/>
                    <a:lstStyle/>
                    <a:p>
                      <a:pPr algn="just"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те</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тыланд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dirty="0">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08299501"/>
                  </a:ext>
                </a:extLst>
              </a:tr>
              <a:tr h="444808">
                <a:tc>
                  <a:txBody>
                    <a:bodyPr/>
                    <a:lstStyle/>
                    <a:p>
                      <a:pPr algn="just"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но</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нын</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нуныл</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ным</a:t>
                      </a:r>
                      <a:endParaRPr lang="az-Cyrl-AZ" sz="3500" b="0" i="0" u="none" strike="noStrike" dirty="0">
                        <a:effectLst/>
                        <a:latin typeface="Arial" panose="020B0604020202020204" pitchFamily="34" charset="0"/>
                      </a:endParaRPr>
                    </a:p>
                  </a:txBody>
                  <a:tcPr marL="133220" marR="133220" marT="1850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791761"/>
                  </a:ext>
                </a:extLst>
              </a:tr>
            </a:tbl>
          </a:graphicData>
        </a:graphic>
      </p:graphicFrame>
    </p:spTree>
    <p:extLst>
      <p:ext uri="{BB962C8B-B14F-4D97-AF65-F5344CB8AC3E}">
        <p14:creationId xmlns:p14="http://schemas.microsoft.com/office/powerpoint/2010/main" val="395349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4DB6C8-8921-4D17-A693-B61105E4A1EF}"/>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B0E3DDE-8D0C-4385-BC4C-D0024ECBD7BD}"/>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6" name="Title 1">
            <a:extLst>
              <a:ext uri="{FF2B5EF4-FFF2-40B4-BE49-F238E27FC236}">
                <a16:creationId xmlns:a16="http://schemas.microsoft.com/office/drawing/2014/main" id="{A16E3C1F-C5F4-454A-8E47-D1686070391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5. Personal pronouns</a:t>
            </a:r>
            <a:endParaRPr lang="en-GB" sz="3600" dirty="0"/>
          </a:p>
        </p:txBody>
      </p:sp>
      <p:graphicFrame>
        <p:nvGraphicFramePr>
          <p:cNvPr id="8" name="Table 7">
            <a:extLst>
              <a:ext uri="{FF2B5EF4-FFF2-40B4-BE49-F238E27FC236}">
                <a16:creationId xmlns:a16="http://schemas.microsoft.com/office/drawing/2014/main" id="{45A90151-87D1-4A54-97F5-E342ED74D2D3}"/>
              </a:ext>
            </a:extLst>
          </p:cNvPr>
          <p:cNvGraphicFramePr>
            <a:graphicFrameLocks noGrp="1"/>
          </p:cNvGraphicFramePr>
          <p:nvPr>
            <p:extLst>
              <p:ext uri="{D42A27DB-BD31-4B8C-83A1-F6EECF244321}">
                <p14:modId xmlns:p14="http://schemas.microsoft.com/office/powerpoint/2010/main" val="575824893"/>
              </p:ext>
            </p:extLst>
          </p:nvPr>
        </p:nvGraphicFramePr>
        <p:xfrm>
          <a:off x="643467" y="2071807"/>
          <a:ext cx="10905067" cy="3601044"/>
        </p:xfrm>
        <a:graphic>
          <a:graphicData uri="http://schemas.openxmlformats.org/drawingml/2006/table">
            <a:tbl>
              <a:tblPr firstRow="1" firstCol="1" bandRow="1" bandCol="1"/>
              <a:tblGrid>
                <a:gridCol w="2036959">
                  <a:extLst>
                    <a:ext uri="{9D8B030D-6E8A-4147-A177-3AD203B41FA5}">
                      <a16:colId xmlns:a16="http://schemas.microsoft.com/office/drawing/2014/main" val="3029072306"/>
                    </a:ext>
                  </a:extLst>
                </a:gridCol>
                <a:gridCol w="3560424">
                  <a:extLst>
                    <a:ext uri="{9D8B030D-6E8A-4147-A177-3AD203B41FA5}">
                      <a16:colId xmlns:a16="http://schemas.microsoft.com/office/drawing/2014/main" val="1935465202"/>
                    </a:ext>
                  </a:extLst>
                </a:gridCol>
                <a:gridCol w="5307684">
                  <a:extLst>
                    <a:ext uri="{9D8B030D-6E8A-4147-A177-3AD203B41FA5}">
                      <a16:colId xmlns:a16="http://schemas.microsoft.com/office/drawing/2014/main" val="3079720205"/>
                    </a:ext>
                  </a:extLst>
                </a:gridCol>
              </a:tblGrid>
              <a:tr h="600174">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пӧрт</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йын пӧрт</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700" b="0" i="0" u="none" strike="noStrike">
                        <a:effectLst/>
                        <a:latin typeface="Arial" panose="020B0604020202020204" pitchFamily="34" charset="0"/>
                      </a:endParaRPr>
                    </a:p>
                  </a:txBody>
                  <a:tcPr marL="179752" marR="179752" marT="2496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717129"/>
                  </a:ext>
                </a:extLst>
              </a:tr>
              <a:tr h="600174">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пӧрт</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йын пӧрт</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700" b="0" i="0" u="none" strike="noStrike">
                        <a:effectLst/>
                        <a:latin typeface="Arial" panose="020B0604020202020204" pitchFamily="34" charset="0"/>
                      </a:endParaRPr>
                    </a:p>
                  </a:txBody>
                  <a:tcPr marL="179752" marR="179752" marT="2496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821272"/>
                  </a:ext>
                </a:extLst>
              </a:tr>
              <a:tr h="600174">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ртшӧ</a:t>
                      </a:r>
                      <a:endParaRPr lang="az-Cyrl-AZ"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дын п</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ртшӧ</a:t>
                      </a:r>
                      <a:endParaRPr lang="az-Cyrl-AZ" sz="4700" b="0" i="0" u="none" strike="noStrike">
                        <a:effectLst/>
                        <a:latin typeface="Arial" panose="020B0604020202020204" pitchFamily="34" charset="0"/>
                      </a:endParaRPr>
                    </a:p>
                  </a:txBody>
                  <a:tcPr marL="179752" marR="179752" marT="2496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168819"/>
                  </a:ext>
                </a:extLst>
              </a:tr>
              <a:tr h="600174">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пӧртн</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н пӧртн</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700" b="0" i="0" u="none" strike="noStrike">
                        <a:effectLst/>
                        <a:latin typeface="Arial" panose="020B0604020202020204" pitchFamily="34" charset="0"/>
                      </a:endParaRPr>
                    </a:p>
                  </a:txBody>
                  <a:tcPr marL="179752" marR="179752" marT="2496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827810"/>
                  </a:ext>
                </a:extLst>
              </a:tr>
              <a:tr h="600174">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пӧртд</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тенд</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н пӧртд</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700" b="0" i="0" u="none" strike="noStrike">
                        <a:effectLst/>
                        <a:latin typeface="Arial" panose="020B0604020202020204" pitchFamily="34" charset="0"/>
                      </a:endParaRPr>
                    </a:p>
                  </a:txBody>
                  <a:tcPr marL="179752" marR="179752" marT="2496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569720"/>
                  </a:ext>
                </a:extLst>
              </a:tr>
              <a:tr h="600174">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ртышт</a:t>
                      </a:r>
                      <a:endParaRPr lang="az-Cyrl-AZ" sz="4700" b="0" i="0" u="none" strike="noStrike">
                        <a:effectLst/>
                        <a:latin typeface="Arial" panose="020B0604020202020204" pitchFamily="34" charset="0"/>
                      </a:endParaRPr>
                    </a:p>
                  </a:txBody>
                  <a:tcPr marL="179752" marR="179752" marT="2496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31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нын п</a:t>
                      </a:r>
                      <a:r>
                        <a:rPr lang="az-Cyrl-AZ" sz="31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ртышт</a:t>
                      </a:r>
                      <a:endParaRPr lang="az-Cyrl-AZ" sz="4700" b="0" i="0" u="none" strike="noStrike" dirty="0">
                        <a:effectLst/>
                        <a:latin typeface="Arial" panose="020B0604020202020204" pitchFamily="34" charset="0"/>
                      </a:endParaRPr>
                    </a:p>
                  </a:txBody>
                  <a:tcPr marL="179752" marR="179752" marT="2496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51564"/>
                  </a:ext>
                </a:extLst>
              </a:tr>
            </a:tbl>
          </a:graphicData>
        </a:graphic>
      </p:graphicFrame>
    </p:spTree>
    <p:extLst>
      <p:ext uri="{BB962C8B-B14F-4D97-AF65-F5344CB8AC3E}">
        <p14:creationId xmlns:p14="http://schemas.microsoft.com/office/powerpoint/2010/main" val="142235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4DB6C8-8921-4D17-A693-B61105E4A1EF}"/>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B0E3DDE-8D0C-4385-BC4C-D0024ECBD7BD}"/>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6" name="Title 1">
            <a:extLst>
              <a:ext uri="{FF2B5EF4-FFF2-40B4-BE49-F238E27FC236}">
                <a16:creationId xmlns:a16="http://schemas.microsoft.com/office/drawing/2014/main" id="{A16E3C1F-C5F4-454A-8E47-D1686070391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6. Animacy</a:t>
            </a:r>
            <a:endParaRPr lang="en-GB" sz="3600" dirty="0"/>
          </a:p>
        </p:txBody>
      </p:sp>
      <p:graphicFrame>
        <p:nvGraphicFramePr>
          <p:cNvPr id="10" name="Table 9">
            <a:extLst>
              <a:ext uri="{FF2B5EF4-FFF2-40B4-BE49-F238E27FC236}">
                <a16:creationId xmlns:a16="http://schemas.microsoft.com/office/drawing/2014/main" id="{7361D50D-ED6F-4636-A2A6-E9ADE1FB756B}"/>
              </a:ext>
            </a:extLst>
          </p:cNvPr>
          <p:cNvGraphicFramePr>
            <a:graphicFrameLocks noGrp="1"/>
          </p:cNvGraphicFramePr>
          <p:nvPr>
            <p:extLst>
              <p:ext uri="{D42A27DB-BD31-4B8C-83A1-F6EECF244321}">
                <p14:modId xmlns:p14="http://schemas.microsoft.com/office/powerpoint/2010/main" val="653100677"/>
              </p:ext>
            </p:extLst>
          </p:nvPr>
        </p:nvGraphicFramePr>
        <p:xfrm>
          <a:off x="1042418" y="1843088"/>
          <a:ext cx="10515599" cy="1882133"/>
        </p:xfrm>
        <a:graphic>
          <a:graphicData uri="http://schemas.openxmlformats.org/drawingml/2006/table">
            <a:tbl>
              <a:tblPr firstRow="1" firstCol="1" bandRow="1"/>
              <a:tblGrid>
                <a:gridCol w="5185363">
                  <a:extLst>
                    <a:ext uri="{9D8B030D-6E8A-4147-A177-3AD203B41FA5}">
                      <a16:colId xmlns:a16="http://schemas.microsoft.com/office/drawing/2014/main" val="769471805"/>
                    </a:ext>
                  </a:extLst>
                </a:gridCol>
                <a:gridCol w="5330236">
                  <a:extLst>
                    <a:ext uri="{9D8B030D-6E8A-4147-A177-3AD203B41FA5}">
                      <a16:colId xmlns:a16="http://schemas.microsoft.com/office/drawing/2014/main" val="4169843445"/>
                    </a:ext>
                  </a:extLst>
                </a:gridCol>
              </a:tblGrid>
              <a:tr h="1182184">
                <a:tc>
                  <a:txBody>
                    <a:bodyPr/>
                    <a:lstStyle/>
                    <a:p>
                      <a:pPr algn="l" fontAlgn="ctr">
                        <a:spcBef>
                          <a:spcPts val="0"/>
                        </a:spcBef>
                        <a:spcAft>
                          <a:spcPts val="0"/>
                        </a:spcAft>
                      </a:pPr>
                      <a:r>
                        <a:rPr lang="az-Cyrl-AZ" sz="2700" b="0" i="0" u="sng" strike="noStrike">
                          <a:effectLst/>
                          <a:latin typeface="Calibri" panose="020F0502020204030204" pitchFamily="34" charset="0"/>
                          <a:ea typeface="PMingLiU" panose="02020500000000000000" pitchFamily="18" charset="-120"/>
                          <a:cs typeface="Calibri" panose="020F0502020204030204" pitchFamily="34" charset="0"/>
                        </a:rPr>
                        <a:t>Айд</a:t>
                      </a:r>
                      <a:r>
                        <a:rPr lang="az-Cyrl-AZ" sz="27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700" b="0" i="0" u="sng" strike="noStrike">
                          <a:effectLst/>
                          <a:latin typeface="Calibri" panose="020F0502020204030204" pitchFamily="34" charset="0"/>
                          <a:ea typeface="PMingLiU" panose="02020500000000000000" pitchFamily="18" charset="-120"/>
                          <a:cs typeface="Calibri" panose="020F0502020204030204" pitchFamily="34" charset="0"/>
                        </a:rPr>
                        <a:t>ме к</a:t>
                      </a:r>
                      <a:r>
                        <a:rPr lang="az-Cyrl-AZ" sz="2700" b="1" i="0" u="sng"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2700" b="0" i="0" u="sng" strike="noStrike">
                          <a:effectLst/>
                          <a:latin typeface="Calibri" panose="020F0502020204030204" pitchFamily="34" charset="0"/>
                          <a:ea typeface="PMingLiU" panose="02020500000000000000" pitchFamily="18" charset="-120"/>
                          <a:cs typeface="Calibri" panose="020F0502020204030204" pitchFamily="34" charset="0"/>
                        </a:rPr>
                        <a:t>ргыштӧ</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 ч</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ныштыжо мо ышталт</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ш, пал</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ш й</a:t>
                      </a:r>
                      <a:r>
                        <a:rPr lang="az-Cyrl-AZ" sz="27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2700" b="0" i="0" u="none" strike="noStrike">
                          <a:effectLst/>
                          <a:latin typeface="Calibri" panose="020F0502020204030204" pitchFamily="34" charset="0"/>
                          <a:ea typeface="PMingLiU" panose="02020500000000000000" pitchFamily="18" charset="-120"/>
                          <a:cs typeface="Calibri" panose="020F0502020204030204" pitchFamily="34" charset="0"/>
                        </a:rPr>
                        <a:t>сӧ.</a:t>
                      </a:r>
                      <a:endParaRPr lang="az-Cyrl-AZ" sz="4100" b="0" i="0" u="none" strike="noStrike">
                        <a:effectLst/>
                        <a:latin typeface="Arial" panose="020B0604020202020204" pitchFamily="34" charset="0"/>
                      </a:endParaRPr>
                    </a:p>
                  </a:txBody>
                  <a:tcPr marL="155217" marR="155217" marT="215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700" b="0" i="0" u="none" strike="noStrike">
                          <a:effectLst/>
                          <a:latin typeface="Calibri" panose="020F0502020204030204" pitchFamily="34" charset="0"/>
                          <a:ea typeface="PMingLiU" panose="02020500000000000000" pitchFamily="18" charset="-120"/>
                          <a:cs typeface="Calibri" panose="020F0502020204030204" pitchFamily="34" charset="0"/>
                        </a:rPr>
                        <a:t>It is hard to know what is happening inside a person, inside his soul.</a:t>
                      </a:r>
                      <a:endParaRPr lang="en-US" sz="4100" b="0" i="0" u="none" strike="noStrike">
                        <a:effectLst/>
                        <a:latin typeface="Arial" panose="020B0604020202020204" pitchFamily="34" charset="0"/>
                      </a:endParaRPr>
                    </a:p>
                  </a:txBody>
                  <a:tcPr marL="155217" marR="155217" marT="215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841765"/>
                  </a:ext>
                </a:extLst>
              </a:tr>
              <a:tr h="626135">
                <a:tc>
                  <a:txBody>
                    <a:bodyPr/>
                    <a:lstStyle/>
                    <a:p>
                      <a:pPr algn="l" fontAlgn="ctr">
                        <a:spcBef>
                          <a:spcPts val="0"/>
                        </a:spcBef>
                        <a:spcAft>
                          <a:spcPts val="0"/>
                        </a:spcAft>
                      </a:pPr>
                      <a:r>
                        <a:rPr lang="az-Cyrl-AZ" sz="2700" b="0" i="0" u="sng" strike="noStrike" dirty="0">
                          <a:effectLst/>
                          <a:latin typeface="Calibri" panose="020F0502020204030204" pitchFamily="34" charset="0"/>
                          <a:ea typeface="PMingLiU" panose="02020500000000000000" pitchFamily="18" charset="-120"/>
                          <a:cs typeface="Calibri" panose="020F0502020204030204" pitchFamily="34" charset="0"/>
                        </a:rPr>
                        <a:t>Кӧргышт</a:t>
                      </a:r>
                      <a:r>
                        <a:rPr lang="az-Cyrl-AZ" sz="27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7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700" b="0" i="0" u="none" strike="noStrike" dirty="0">
                          <a:effectLst/>
                          <a:latin typeface="Calibri" panose="020F0502020204030204" pitchFamily="34" charset="0"/>
                          <a:ea typeface="PMingLiU" panose="02020500000000000000" pitchFamily="18" charset="-120"/>
                          <a:cs typeface="Calibri" panose="020F0502020204030204" pitchFamily="34" charset="0"/>
                        </a:rPr>
                        <a:t> ал</a:t>
                      </a:r>
                      <a:r>
                        <a:rPr lang="az-Cyrl-AZ" sz="27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dirty="0">
                          <a:effectLst/>
                          <a:latin typeface="Calibri" panose="020F0502020204030204" pitchFamily="34" charset="0"/>
                          <a:ea typeface="PMingLiU" panose="02020500000000000000" pitchFamily="18" charset="-120"/>
                          <a:cs typeface="Calibri" panose="020F0502020204030204" pitchFamily="34" charset="0"/>
                        </a:rPr>
                        <a:t>-мо коршт</a:t>
                      </a:r>
                      <a:r>
                        <a:rPr lang="az-Cyrl-AZ" sz="27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7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4100" b="0" i="0" u="none" strike="noStrike" dirty="0">
                        <a:effectLst/>
                        <a:latin typeface="Arial" panose="020B0604020202020204" pitchFamily="34" charset="0"/>
                      </a:endParaRPr>
                    </a:p>
                  </a:txBody>
                  <a:tcPr marL="155217" marR="155217" marT="215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700" b="0" i="0" u="none" strike="noStrike" dirty="0">
                          <a:effectLst/>
                          <a:latin typeface="Calibri" panose="020F0502020204030204" pitchFamily="34" charset="0"/>
                          <a:ea typeface="PMingLiU" panose="02020500000000000000" pitchFamily="18" charset="-120"/>
                          <a:cs typeface="Calibri" panose="020F0502020204030204" pitchFamily="34" charset="0"/>
                        </a:rPr>
                        <a:t>Something is hurting inside of me.</a:t>
                      </a:r>
                      <a:endParaRPr lang="en-US" sz="4100" b="0" i="0" u="none" strike="noStrike" dirty="0">
                        <a:effectLst/>
                        <a:latin typeface="Arial" panose="020B0604020202020204" pitchFamily="34" charset="0"/>
                      </a:endParaRPr>
                    </a:p>
                  </a:txBody>
                  <a:tcPr marL="155217" marR="155217" marT="215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580380"/>
                  </a:ext>
                </a:extLst>
              </a:tr>
            </a:tbl>
          </a:graphicData>
        </a:graphic>
      </p:graphicFrame>
      <p:sp>
        <p:nvSpPr>
          <p:cNvPr id="12" name="TextBox 11">
            <a:extLst>
              <a:ext uri="{FF2B5EF4-FFF2-40B4-BE49-F238E27FC236}">
                <a16:creationId xmlns:a16="http://schemas.microsoft.com/office/drawing/2014/main" id="{EF21FE0B-B887-4588-BDB5-CB5B1D81DCCD}"/>
              </a:ext>
            </a:extLst>
          </p:cNvPr>
          <p:cNvSpPr txBox="1"/>
          <p:nvPr/>
        </p:nvSpPr>
        <p:spPr>
          <a:xfrm>
            <a:off x="990600" y="3886623"/>
            <a:ext cx="10585002" cy="2308324"/>
          </a:xfrm>
          <a:prstGeom prst="rect">
            <a:avLst/>
          </a:prstGeom>
          <a:noFill/>
        </p:spPr>
        <p:txBody>
          <a:bodyPr wrap="square">
            <a:spAutoFit/>
          </a:bodyPr>
          <a:lstStyle/>
          <a:p>
            <a:pPr marL="0" indent="0">
              <a:buNone/>
            </a:pPr>
            <a:r>
              <a:rPr lang="en-US" sz="2400" dirty="0">
                <a:effectLst/>
                <a:latin typeface="Calibri" panose="020F0502020204030204" pitchFamily="34" charset="0"/>
                <a:ea typeface="PMingLiU" panose="02020500000000000000" pitchFamily="18" charset="-120"/>
              </a:rPr>
              <a:t>Corpus:</a:t>
            </a:r>
          </a:p>
          <a:p>
            <a:pPr marL="0" indent="0">
              <a:buNone/>
            </a:pPr>
            <a:r>
              <a:rPr lang="en-US" sz="2400" dirty="0">
                <a:latin typeface="Calibri" panose="020F0502020204030204" pitchFamily="34" charset="0"/>
                <a:ea typeface="PMingLiU" panose="02020500000000000000" pitchFamily="18" charset="-120"/>
              </a:rPr>
              <a:t>	</a:t>
            </a:r>
            <a:r>
              <a:rPr lang="ru-RU" sz="2400" dirty="0">
                <a:latin typeface="Calibri" panose="020F0502020204030204" pitchFamily="34" charset="0"/>
                <a:ea typeface="PMingLiU" panose="02020500000000000000" pitchFamily="18" charset="-120"/>
              </a:rPr>
              <a:t>Мичи чылалан палыме , пагалыме</a:t>
            </a:r>
            <a:r>
              <a:rPr lang="de-AT" sz="2400" dirty="0">
                <a:latin typeface="Calibri" panose="020F0502020204030204" pitchFamily="34" charset="0"/>
                <a:ea typeface="PMingLiU" panose="02020500000000000000" pitchFamily="18" charset="-120"/>
              </a:rPr>
              <a:t> </a:t>
            </a:r>
            <a:r>
              <a:rPr lang="ru-RU" sz="2400" u="sng" dirty="0">
                <a:latin typeface="Calibri" panose="020F0502020204030204" pitchFamily="34" charset="0"/>
                <a:ea typeface="PMingLiU" panose="02020500000000000000" pitchFamily="18" charset="-120"/>
              </a:rPr>
              <a:t>айдемыш</a:t>
            </a:r>
            <a:r>
              <a:rPr lang="de-AT" sz="2400" dirty="0">
                <a:latin typeface="Calibri" panose="020F0502020204030204" pitchFamily="34" charset="0"/>
                <a:ea typeface="PMingLiU" panose="02020500000000000000" pitchFamily="18" charset="-120"/>
              </a:rPr>
              <a:t> </a:t>
            </a:r>
            <a:r>
              <a:rPr lang="ru-RU" sz="2400" dirty="0">
                <a:latin typeface="Calibri" panose="020F0502020204030204" pitchFamily="34" charset="0"/>
                <a:ea typeface="PMingLiU" panose="02020500000000000000" pitchFamily="18" charset="-120"/>
              </a:rPr>
              <a:t>савырныш.</a:t>
            </a:r>
            <a:endParaRPr lang="en-US" sz="2400" dirty="0">
              <a:latin typeface="Calibri" panose="020F0502020204030204" pitchFamily="34" charset="0"/>
              <a:ea typeface="PMingLiU" panose="02020500000000000000" pitchFamily="18" charset="-120"/>
            </a:endParaRPr>
          </a:p>
          <a:p>
            <a:pPr marL="0" indent="0">
              <a:buNone/>
            </a:pPr>
            <a:r>
              <a:rPr lang="de-AT" sz="2400" dirty="0">
                <a:latin typeface="Calibri" panose="020F0502020204030204" pitchFamily="34" charset="0"/>
                <a:ea typeface="PMingLiU" panose="02020500000000000000" pitchFamily="18" charset="-120"/>
              </a:rPr>
              <a:t>	</a:t>
            </a:r>
            <a:r>
              <a:rPr lang="ru-RU" sz="2400" dirty="0">
                <a:latin typeface="Calibri" panose="020F0502020204030204" pitchFamily="34" charset="0"/>
                <a:ea typeface="PMingLiU" panose="02020500000000000000" pitchFamily="18" charset="-120"/>
              </a:rPr>
              <a:t>Пытартышлан Эльвира садак умыла , тудын пиалже</a:t>
            </a:r>
            <a:r>
              <a:rPr lang="de-AT" sz="2400" dirty="0">
                <a:latin typeface="Calibri" panose="020F0502020204030204" pitchFamily="34" charset="0"/>
                <a:ea typeface="PMingLiU" panose="02020500000000000000" pitchFamily="18" charset="-120"/>
              </a:rPr>
              <a:t> – </a:t>
            </a:r>
            <a:r>
              <a:rPr lang="ru-RU" sz="2400" u="sng" dirty="0">
                <a:latin typeface="Calibri" panose="020F0502020204030204" pitchFamily="34" charset="0"/>
                <a:ea typeface="PMingLiU" panose="02020500000000000000" pitchFamily="18" charset="-120"/>
              </a:rPr>
              <a:t>йочаште</a:t>
            </a:r>
            <a:r>
              <a:rPr lang="ru-RU" sz="2400" dirty="0">
                <a:latin typeface="Calibri" panose="020F0502020204030204" pitchFamily="34" charset="0"/>
                <a:ea typeface="PMingLiU" panose="02020500000000000000" pitchFamily="18" charset="-120"/>
              </a:rPr>
              <a:t>.</a:t>
            </a:r>
            <a:endParaRPr lang="mi-NZ" sz="2400" dirty="0">
              <a:latin typeface="Calibri" panose="020F0502020204030204" pitchFamily="34" charset="0"/>
              <a:ea typeface="PMingLiU" panose="02020500000000000000" pitchFamily="18" charset="-120"/>
            </a:endParaRPr>
          </a:p>
          <a:p>
            <a:pPr marL="0" indent="0">
              <a:buNone/>
            </a:pPr>
            <a:r>
              <a:rPr lang="mi-NZ" sz="2400" dirty="0">
                <a:latin typeface="Calibri" panose="020F0502020204030204" pitchFamily="34" charset="0"/>
                <a:ea typeface="PMingLiU" panose="02020500000000000000" pitchFamily="18" charset="-120"/>
              </a:rPr>
              <a:t>	</a:t>
            </a:r>
            <a:r>
              <a:rPr lang="en-US" sz="2400" dirty="0">
                <a:latin typeface="Calibri" panose="020F0502020204030204" pitchFamily="34" charset="0"/>
                <a:ea typeface="PMingLiU" panose="02020500000000000000" pitchFamily="18" charset="-120"/>
              </a:rPr>
              <a:t>… </a:t>
            </a:r>
            <a:r>
              <a:rPr lang="ru-RU" sz="2400" dirty="0">
                <a:latin typeface="Calibri" panose="020F0502020204030204" pitchFamily="34" charset="0"/>
                <a:ea typeface="PMingLiU" panose="02020500000000000000" pitchFamily="18" charset="-120"/>
              </a:rPr>
              <a:t>но чын книга-влак</a:t>
            </a:r>
            <a:r>
              <a:rPr lang="mi-NZ" sz="2400" dirty="0">
                <a:latin typeface="Calibri" panose="020F0502020204030204" pitchFamily="34" charset="0"/>
                <a:ea typeface="PMingLiU" panose="02020500000000000000" pitchFamily="18" charset="-120"/>
              </a:rPr>
              <a:t> </a:t>
            </a:r>
            <a:r>
              <a:rPr lang="ru-RU" sz="2400" u="sng" dirty="0">
                <a:latin typeface="Calibri" panose="020F0502020204030204" pitchFamily="34" charset="0"/>
                <a:ea typeface="PMingLiU" panose="02020500000000000000" pitchFamily="18" charset="-120"/>
              </a:rPr>
              <a:t>айдемыште</a:t>
            </a:r>
            <a:r>
              <a:rPr lang="mi-NZ" sz="2400" dirty="0">
                <a:latin typeface="Calibri" panose="020F0502020204030204" pitchFamily="34" charset="0"/>
                <a:ea typeface="PMingLiU" panose="02020500000000000000" pitchFamily="18" charset="-120"/>
              </a:rPr>
              <a:t> </a:t>
            </a:r>
            <a:r>
              <a:rPr lang="ru-RU" sz="2400" dirty="0">
                <a:latin typeface="Calibri" panose="020F0502020204030204" pitchFamily="34" charset="0"/>
                <a:ea typeface="PMingLiU" panose="02020500000000000000" pitchFamily="18" charset="-120"/>
              </a:rPr>
              <a:t>сайым гына ужаш туныктеныт</a:t>
            </a:r>
            <a:r>
              <a:rPr lang="mi-NZ" sz="2400" dirty="0">
                <a:latin typeface="Calibri" panose="020F0502020204030204" pitchFamily="34" charset="0"/>
                <a:ea typeface="PMingLiU" panose="02020500000000000000" pitchFamily="18" charset="-120"/>
              </a:rPr>
              <a:t>.</a:t>
            </a:r>
          </a:p>
          <a:p>
            <a:pPr marL="0" indent="0">
              <a:buNone/>
            </a:pPr>
            <a:endParaRPr lang="mi-NZ" sz="2400" dirty="0">
              <a:latin typeface="Calibri" panose="020F0502020204030204" pitchFamily="34" charset="0"/>
              <a:ea typeface="PMingLiU" panose="02020500000000000000" pitchFamily="18" charset="-120"/>
            </a:endParaRPr>
          </a:p>
          <a:p>
            <a:r>
              <a:rPr lang="mi-NZ" sz="2400" dirty="0">
                <a:effectLst/>
                <a:latin typeface="Calibri" panose="020F0502020204030204" pitchFamily="34" charset="0"/>
                <a:ea typeface="PMingLiU" panose="02020500000000000000" pitchFamily="18" charset="-120"/>
              </a:rPr>
              <a:t>	нуныш(ко), нунышто: </a:t>
            </a:r>
            <a:r>
              <a:rPr lang="en-US" sz="2400" b="1" dirty="0">
                <a:solidFill>
                  <a:srgbClr val="FF0000"/>
                </a:solidFill>
              </a:rPr>
              <a:t>✗</a:t>
            </a:r>
          </a:p>
        </p:txBody>
      </p:sp>
    </p:spTree>
    <p:extLst>
      <p:ext uri="{BB962C8B-B14F-4D97-AF65-F5344CB8AC3E}">
        <p14:creationId xmlns:p14="http://schemas.microsoft.com/office/powerpoint/2010/main" val="156297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199" y="694023"/>
            <a:ext cx="10837985"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7. </a:t>
            </a:r>
            <a:r>
              <a:rPr lang="en-GB" sz="3600" u="sng" dirty="0">
                <a:latin typeface="Calibri" panose="020F0502020204030204" pitchFamily="34" charset="0"/>
                <a:ea typeface="Times New Roman" panose="02020603050405020304" pitchFamily="18" charset="0"/>
                <a:cs typeface="Calibri" panose="020F0502020204030204" pitchFamily="34" charset="0"/>
              </a:rPr>
              <a:t>Order of </a:t>
            </a:r>
            <a:r>
              <a:rPr lang="en-GB" sz="3600"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possessive suffixes (Px)</a:t>
            </a:r>
            <a:r>
              <a:rPr lang="en-GB" sz="3600" u="sng" dirty="0">
                <a:latin typeface="Calibri" panose="020F0502020204030204" pitchFamily="34" charset="0"/>
                <a:ea typeface="Times New Roman" panose="02020603050405020304" pitchFamily="18" charset="0"/>
                <a:cs typeface="Calibri" panose="020F0502020204030204" pitchFamily="34" charset="0"/>
              </a:rPr>
              <a:t> and </a:t>
            </a:r>
            <a:r>
              <a:rPr lang="en-GB" sz="3600"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case suffixes (</a:t>
            </a:r>
            <a:r>
              <a:rPr lang="en-GB" sz="3600" u="sng"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3600"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a:t>
            </a:r>
            <a:endParaRPr lang="en-US" sz="3600" u="sng"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2" name="Table 5">
            <a:extLst>
              <a:ext uri="{FF2B5EF4-FFF2-40B4-BE49-F238E27FC236}">
                <a16:creationId xmlns:a16="http://schemas.microsoft.com/office/drawing/2014/main" id="{CE365224-3DF7-4629-A76A-1AFCBA6E60D8}"/>
              </a:ext>
            </a:extLst>
          </p:cNvPr>
          <p:cNvGraphicFramePr>
            <a:graphicFrameLocks noGrp="1"/>
          </p:cNvGraphicFramePr>
          <p:nvPr>
            <p:extLst>
              <p:ext uri="{D42A27DB-BD31-4B8C-83A1-F6EECF244321}">
                <p14:modId xmlns:p14="http://schemas.microsoft.com/office/powerpoint/2010/main" val="594218164"/>
              </p:ext>
            </p:extLst>
          </p:nvPr>
        </p:nvGraphicFramePr>
        <p:xfrm>
          <a:off x="1778000" y="1692592"/>
          <a:ext cx="9575800" cy="4572000"/>
        </p:xfrm>
        <a:graphic>
          <a:graphicData uri="http://schemas.openxmlformats.org/drawingml/2006/table">
            <a:tbl>
              <a:tblPr firstRow="1" bandRow="1">
                <a:tableStyleId>{5940675A-B579-460E-94D1-54222C63F5DA}</a:tableStyleId>
              </a:tblPr>
              <a:tblGrid>
                <a:gridCol w="1816099">
                  <a:extLst>
                    <a:ext uri="{9D8B030D-6E8A-4147-A177-3AD203B41FA5}">
                      <a16:colId xmlns:a16="http://schemas.microsoft.com/office/drawing/2014/main" val="2467003755"/>
                    </a:ext>
                  </a:extLst>
                </a:gridCol>
                <a:gridCol w="3543300">
                  <a:extLst>
                    <a:ext uri="{9D8B030D-6E8A-4147-A177-3AD203B41FA5}">
                      <a16:colId xmlns:a16="http://schemas.microsoft.com/office/drawing/2014/main" val="3333718123"/>
                    </a:ext>
                  </a:extLst>
                </a:gridCol>
                <a:gridCol w="4216401">
                  <a:extLst>
                    <a:ext uri="{9D8B030D-6E8A-4147-A177-3AD203B41FA5}">
                      <a16:colId xmlns:a16="http://schemas.microsoft.com/office/drawing/2014/main" val="1906455523"/>
                    </a:ext>
                  </a:extLst>
                </a:gridCol>
              </a:tblGrid>
              <a:tr h="370840">
                <a:tc>
                  <a:txBody>
                    <a:bodyPr/>
                    <a:lstStyle/>
                    <a:p>
                      <a:endParaRPr lang="en-GB" sz="24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2400" b="1"/>
                        <a:t>3SG</a:t>
                      </a:r>
                      <a:endParaRPr lang="en-GB"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2400" b="1" dirty="0"/>
                        <a:t>3PL</a:t>
                      </a:r>
                      <a:endParaRPr lang="en-GB"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193108"/>
                  </a:ext>
                </a:extLst>
              </a:tr>
              <a:tr h="370840">
                <a:tc>
                  <a:txBody>
                    <a:bodyPr/>
                    <a:lstStyle/>
                    <a:p>
                      <a:r>
                        <a:rPr lang="en-US" sz="2400" b="1" kern="1200" dirty="0">
                          <a:solidFill>
                            <a:schemeClr val="tx1"/>
                          </a:solidFill>
                          <a:effectLst/>
                          <a:latin typeface="+mn-lt"/>
                          <a:ea typeface="+mn-ea"/>
                          <a:cs typeface="+mn-cs"/>
                        </a:rPr>
                        <a:t>Nominative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1088006"/>
                  </a:ext>
                </a:extLst>
              </a:tr>
              <a:tr h="370840">
                <a:tc>
                  <a:txBody>
                    <a:bodyPr/>
                    <a:lstStyle/>
                    <a:p>
                      <a:r>
                        <a:rPr lang="en-US" sz="2400" b="1" kern="1200" dirty="0">
                          <a:solidFill>
                            <a:schemeClr val="tx1"/>
                          </a:solidFill>
                          <a:effectLst/>
                          <a:latin typeface="+mn-lt"/>
                          <a:ea typeface="+mn-ea"/>
                          <a:cs typeface="+mn-cs"/>
                        </a:rPr>
                        <a:t>Genitive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н</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ын</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1153135"/>
                  </a:ext>
                </a:extLst>
              </a:tr>
              <a:tr h="370840">
                <a:tc>
                  <a:txBody>
                    <a:bodyPr/>
                    <a:lstStyle/>
                    <a:p>
                      <a:r>
                        <a:rPr lang="en-US" sz="2400" b="1" kern="1200" dirty="0">
                          <a:solidFill>
                            <a:schemeClr val="tx1"/>
                          </a:solidFill>
                          <a:effectLst/>
                          <a:latin typeface="+mn-lt"/>
                          <a:ea typeface="+mn-ea"/>
                          <a:cs typeface="+mn-cs"/>
                        </a:rPr>
                        <a:t>Accusative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м</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ым</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0654625"/>
                  </a:ext>
                </a:extLst>
              </a:tr>
              <a:tr h="370840">
                <a:tc>
                  <a:txBody>
                    <a:bodyPr/>
                    <a:lstStyle/>
                    <a:p>
                      <a:r>
                        <a:rPr lang="mi-NZ" sz="2400" b="1" dirty="0"/>
                        <a:t>Comitative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ге</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ге</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82176077"/>
                  </a:ext>
                </a:extLst>
              </a:tr>
              <a:tr h="370840">
                <a:tc>
                  <a:txBody>
                    <a:bodyPr/>
                    <a:lstStyle/>
                    <a:p>
                      <a:r>
                        <a:rPr lang="en-US" sz="2400" b="1" kern="1200" dirty="0">
                          <a:solidFill>
                            <a:schemeClr val="tx1"/>
                          </a:solidFill>
                          <a:effectLst/>
                          <a:latin typeface="+mn-lt"/>
                          <a:ea typeface="+mn-ea"/>
                          <a:cs typeface="+mn-cs"/>
                        </a:rPr>
                        <a:t>Inessive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ышты</a:t>
                      </a:r>
                      <a:r>
                        <a:rPr lang="en-US" sz="2400" kern="1200" dirty="0" err="1">
                          <a:solidFill>
                            <a:srgbClr val="FF0000"/>
                          </a:solidFill>
                          <a:effectLst/>
                          <a:latin typeface="+mn-lt"/>
                          <a:ea typeface="+mn-ea"/>
                          <a:cs typeface="+mn-cs"/>
                        </a:rPr>
                        <a:t>жӧ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ышты</a:t>
                      </a:r>
                      <a:r>
                        <a:rPr lang="en-US" sz="2400" kern="1200" dirty="0" err="1">
                          <a:solidFill>
                            <a:srgbClr val="FF0000"/>
                          </a:solidFill>
                          <a:effectLst/>
                          <a:latin typeface="+mn-lt"/>
                          <a:ea typeface="+mn-ea"/>
                          <a:cs typeface="+mn-cs"/>
                        </a:rPr>
                        <a:t>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6758406"/>
                  </a:ext>
                </a:extLst>
              </a:tr>
              <a:tr h="370840">
                <a:tc>
                  <a:txBody>
                    <a:bodyPr/>
                    <a:lstStyle/>
                    <a:p>
                      <a:r>
                        <a:rPr lang="en-US" sz="2400" b="1" kern="1200" dirty="0">
                          <a:solidFill>
                            <a:schemeClr val="tx1"/>
                          </a:solidFill>
                          <a:effectLst/>
                          <a:latin typeface="+mn-lt"/>
                          <a:ea typeface="+mn-ea"/>
                          <a:cs typeface="+mn-cs"/>
                        </a:rPr>
                        <a:t>Illative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ышкы</a:t>
                      </a:r>
                      <a:r>
                        <a:rPr lang="en-US" sz="2400" kern="1200" dirty="0" err="1">
                          <a:solidFill>
                            <a:srgbClr val="FF0000"/>
                          </a:solidFill>
                          <a:effectLst/>
                          <a:latin typeface="+mn-lt"/>
                          <a:ea typeface="+mn-ea"/>
                          <a:cs typeface="+mn-cs"/>
                        </a:rPr>
                        <a:t>жӧ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ышкы</a:t>
                      </a:r>
                      <a:r>
                        <a:rPr lang="en-US" sz="2400" kern="1200" dirty="0" err="1">
                          <a:solidFill>
                            <a:srgbClr val="FF0000"/>
                          </a:solidFill>
                          <a:effectLst/>
                          <a:latin typeface="+mn-lt"/>
                          <a:ea typeface="+mn-ea"/>
                          <a:cs typeface="+mn-cs"/>
                        </a:rPr>
                        <a:t>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33770058"/>
                  </a:ext>
                </a:extLst>
              </a:tr>
              <a:tr h="370840">
                <a:tc>
                  <a:txBody>
                    <a:bodyPr/>
                    <a:lstStyle/>
                    <a:p>
                      <a:r>
                        <a:rPr lang="en-US" sz="2400" b="1" kern="1200" dirty="0">
                          <a:solidFill>
                            <a:schemeClr val="tx1"/>
                          </a:solidFill>
                          <a:effectLst/>
                          <a:latin typeface="+mn-lt"/>
                          <a:ea typeface="+mn-ea"/>
                          <a:cs typeface="+mn-cs"/>
                        </a:rPr>
                        <a:t>Lative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400" b="0" kern="1200" dirty="0" err="1">
                          <a:solidFill>
                            <a:schemeClr val="tx1"/>
                          </a:solidFill>
                          <a:effectLst/>
                          <a:latin typeface="+mn-lt"/>
                          <a:ea typeface="+mn-ea"/>
                          <a:cs typeface="+mn-cs"/>
                        </a:rPr>
                        <a:t>пӧрт</a:t>
                      </a:r>
                      <a:r>
                        <a:rPr lang="en-US" sz="2400" b="1" kern="1200" dirty="0" err="1">
                          <a:solidFill>
                            <a:srgbClr val="00B050"/>
                          </a:solidFill>
                          <a:effectLst/>
                          <a:latin typeface="+mn-lt"/>
                          <a:ea typeface="+mn-ea"/>
                          <a:cs typeface="+mn-cs"/>
                        </a:rPr>
                        <a:t>e</a:t>
                      </a:r>
                      <a:r>
                        <a:rPr lang="en-US" sz="2400" b="0" kern="1200" dirty="0" err="1">
                          <a:solidFill>
                            <a:srgbClr val="00B050"/>
                          </a:solidFill>
                          <a:effectLst/>
                          <a:latin typeface="+mn-lt"/>
                          <a:ea typeface="+mn-ea"/>
                          <a:cs typeface="+mn-cs"/>
                        </a:rPr>
                        <a:t>ш</a:t>
                      </a:r>
                      <a:r>
                        <a:rPr lang="mi-NZ" sz="2400" b="0" kern="1200" dirty="0">
                          <a:solidFill>
                            <a:srgbClr val="FF0000"/>
                          </a:solidFill>
                          <a:effectLst/>
                          <a:latin typeface="+mn-lt"/>
                          <a:ea typeface="+mn-ea"/>
                          <a:cs typeface="+mn-cs"/>
                        </a:rPr>
                        <a:t>ыже</a:t>
                      </a:r>
                      <a:endParaRPr lang="en-GB" sz="2400" b="0" dirty="0">
                        <a:solidFill>
                          <a:srgbClr val="FF0000"/>
                        </a:solidFill>
                      </a:endParaRPr>
                    </a:p>
                  </a:txBody>
                  <a:tcPr anchor="ctr">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2400" b="0" kern="1200" dirty="0" err="1">
                          <a:solidFill>
                            <a:schemeClr val="tx1"/>
                          </a:solidFill>
                          <a:effectLst/>
                          <a:latin typeface="+mn-lt"/>
                          <a:ea typeface="+mn-ea"/>
                          <a:cs typeface="+mn-cs"/>
                        </a:rPr>
                        <a:t>пӧрт</a:t>
                      </a:r>
                      <a:r>
                        <a:rPr lang="en-US" sz="2400" b="1" kern="1200" dirty="0" err="1">
                          <a:solidFill>
                            <a:srgbClr val="00B050"/>
                          </a:solidFill>
                          <a:effectLst/>
                          <a:latin typeface="+mn-lt"/>
                          <a:ea typeface="+mn-ea"/>
                          <a:cs typeface="+mn-cs"/>
                        </a:rPr>
                        <a:t>e</a:t>
                      </a:r>
                      <a:r>
                        <a:rPr lang="en-US" sz="2400" b="0" kern="1200" dirty="0" err="1">
                          <a:solidFill>
                            <a:srgbClr val="00B050"/>
                          </a:solidFill>
                          <a:effectLst/>
                          <a:latin typeface="+mn-lt"/>
                          <a:ea typeface="+mn-ea"/>
                          <a:cs typeface="+mn-cs"/>
                        </a:rPr>
                        <a:t>ш</a:t>
                      </a:r>
                      <a:r>
                        <a:rPr lang="mi-NZ" sz="2400" b="0" kern="1200" dirty="0">
                          <a:solidFill>
                            <a:srgbClr val="FF0000"/>
                          </a:solidFill>
                          <a:effectLst/>
                          <a:latin typeface="+mn-lt"/>
                          <a:ea typeface="+mn-ea"/>
                          <a:cs typeface="+mn-cs"/>
                        </a:rPr>
                        <a:t>ышт</a:t>
                      </a:r>
                      <a:endParaRPr lang="en-GB" sz="2400" b="0" dirty="0">
                        <a:solidFill>
                          <a:srgbClr val="FF0000"/>
                        </a:solidFill>
                      </a:endParaRPr>
                    </a:p>
                  </a:txBody>
                  <a:tcPr anchor="ctr">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30277642"/>
                  </a:ext>
                </a:extLst>
              </a:tr>
              <a:tr h="370840">
                <a:tc>
                  <a:txBody>
                    <a:bodyPr/>
                    <a:lstStyle/>
                    <a:p>
                      <a:r>
                        <a:rPr lang="en-US" sz="2400" b="1" kern="1200" dirty="0">
                          <a:solidFill>
                            <a:schemeClr val="tx1"/>
                          </a:solidFill>
                          <a:effectLst/>
                          <a:latin typeface="+mn-lt"/>
                          <a:ea typeface="+mn-ea"/>
                          <a:cs typeface="+mn-cs"/>
                        </a:rPr>
                        <a:t>Dative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пӧрт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err="1">
                          <a:solidFill>
                            <a:srgbClr val="FF0000"/>
                          </a:solidFill>
                          <a:effectLst/>
                          <a:latin typeface="+mn-lt"/>
                          <a:ea typeface="+mn-ea"/>
                          <a:cs typeface="+mn-cs"/>
                        </a:rPr>
                        <a:t>же</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пӧрт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err="1">
                          <a:solidFill>
                            <a:srgbClr val="FF0000"/>
                          </a:solidFill>
                          <a:effectLst/>
                          <a:latin typeface="+mn-lt"/>
                          <a:ea typeface="+mn-ea"/>
                          <a:cs typeface="+mn-cs"/>
                        </a:rPr>
                        <a:t>ышт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89686302"/>
                  </a:ext>
                </a:extLst>
              </a:tr>
              <a:tr h="370840">
                <a:tc>
                  <a:txBody>
                    <a:bodyPr/>
                    <a:lstStyle/>
                    <a:p>
                      <a:r>
                        <a:rPr lang="de-AT" sz="2400" b="1" dirty="0"/>
                        <a:t>Comparative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ла</a:t>
                      </a:r>
                      <a:r>
                        <a:rPr lang="en-US" sz="2400" kern="1200" dirty="0">
                          <a:solidFill>
                            <a:schemeClr val="tx1"/>
                          </a:solidFill>
                          <a:effectLst/>
                          <a:latin typeface="+mn-lt"/>
                          <a:ea typeface="+mn-ea"/>
                          <a:cs typeface="+mn-cs"/>
                        </a:rPr>
                        <a:t> (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FF0000"/>
                          </a:solidFill>
                          <a:effectLst/>
                          <a:latin typeface="+mn-lt"/>
                          <a:ea typeface="+mn-ea"/>
                          <a:cs typeface="+mn-cs"/>
                        </a:rPr>
                        <a:t>же</a:t>
                      </a:r>
                      <a:r>
                        <a:rPr lang="en-US" sz="2400" kern="1200" dirty="0">
                          <a:solidFill>
                            <a:schemeClr val="tx1"/>
                          </a:solidFill>
                          <a:effectLst/>
                          <a:latin typeface="+mn-lt"/>
                          <a:ea typeface="+mn-ea"/>
                          <a:cs typeface="+mn-cs"/>
                        </a:rPr>
                        <a:t>)</a:t>
                      </a:r>
                      <a:endParaRPr lang="en-GB" sz="2400"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ла</a:t>
                      </a:r>
                      <a:r>
                        <a:rPr lang="en-US" sz="2400" kern="1200" dirty="0">
                          <a:solidFill>
                            <a:schemeClr val="tx1"/>
                          </a:solidFill>
                          <a:effectLst/>
                          <a:latin typeface="+mn-lt"/>
                          <a:ea typeface="+mn-ea"/>
                          <a:cs typeface="+mn-cs"/>
                        </a:rPr>
                        <a:t> (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FF0000"/>
                          </a:solidFill>
                          <a:effectLst/>
                          <a:latin typeface="+mn-lt"/>
                          <a:ea typeface="+mn-ea"/>
                          <a:cs typeface="+mn-cs"/>
                        </a:rPr>
                        <a:t>шт</a:t>
                      </a:r>
                      <a:r>
                        <a:rPr lang="en-US" sz="2400" kern="1200" dirty="0">
                          <a:solidFill>
                            <a:schemeClr val="tx1"/>
                          </a:solidFill>
                          <a:effectLst/>
                          <a:latin typeface="+mn-lt"/>
                          <a:ea typeface="+mn-ea"/>
                          <a:cs typeface="+mn-cs"/>
                        </a:rPr>
                        <a:t>)</a:t>
                      </a:r>
                      <a:endParaRPr lang="en-GB" sz="2400"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68510120"/>
                  </a:ext>
                </a:extLst>
              </a:tr>
            </a:tbl>
          </a:graphicData>
        </a:graphic>
      </p:graphicFrame>
      <p:cxnSp>
        <p:nvCxnSpPr>
          <p:cNvPr id="7" name="Straight Connector 6">
            <a:extLst>
              <a:ext uri="{FF2B5EF4-FFF2-40B4-BE49-F238E27FC236}">
                <a16:creationId xmlns:a16="http://schemas.microsoft.com/office/drawing/2014/main" id="{6E8A1D96-62EB-4436-ACEE-FC6BE332B6F3}"/>
              </a:ext>
            </a:extLst>
          </p:cNvPr>
          <p:cNvCxnSpPr>
            <a:cxnSpLocks/>
          </p:cNvCxnSpPr>
          <p:nvPr/>
        </p:nvCxnSpPr>
        <p:spPr>
          <a:xfrm>
            <a:off x="953470" y="5349880"/>
            <a:ext cx="1097183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47D12DE-72C0-4D38-AB2C-BF1777BB7135}"/>
              </a:ext>
            </a:extLst>
          </p:cNvPr>
          <p:cNvCxnSpPr>
            <a:cxnSpLocks/>
          </p:cNvCxnSpPr>
          <p:nvPr/>
        </p:nvCxnSpPr>
        <p:spPr>
          <a:xfrm>
            <a:off x="953470" y="3978280"/>
            <a:ext cx="1097183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ED40A1A-7AA5-4184-911B-4211AC5BCED8}"/>
              </a:ext>
            </a:extLst>
          </p:cNvPr>
          <p:cNvCxnSpPr>
            <a:cxnSpLocks/>
          </p:cNvCxnSpPr>
          <p:nvPr/>
        </p:nvCxnSpPr>
        <p:spPr>
          <a:xfrm>
            <a:off x="953470" y="2606680"/>
            <a:ext cx="10971830" cy="0"/>
          </a:xfrm>
          <a:prstGeom prst="line">
            <a:avLst/>
          </a:prstGeom>
          <a:ln w="38100"/>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7058C8C6-65A3-4FC9-8231-1260019A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22" y="4289045"/>
            <a:ext cx="781049" cy="475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3" descr="Icon, rectangle&#10;&#10;Description automatically generated">
            <a:extLst>
              <a:ext uri="{FF2B5EF4-FFF2-40B4-BE49-F238E27FC236}">
                <a16:creationId xmlns:a16="http://schemas.microsoft.com/office/drawing/2014/main" id="{559D3EFA-797E-47EA-A9D4-57FF323EE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83" y="2893368"/>
            <a:ext cx="783288" cy="477235"/>
          </a:xfrm>
          <a:prstGeom prst="rect">
            <a:avLst/>
          </a:prstGeom>
          <a:ln>
            <a:solidFill>
              <a:schemeClr val="tx1"/>
            </a:solidFill>
          </a:ln>
        </p:spPr>
      </p:pic>
      <p:sp>
        <p:nvSpPr>
          <p:cNvPr id="19" name="TextBox 18">
            <a:extLst>
              <a:ext uri="{FF2B5EF4-FFF2-40B4-BE49-F238E27FC236}">
                <a16:creationId xmlns:a16="http://schemas.microsoft.com/office/drawing/2014/main" id="{F60D68F9-5B16-458A-A072-AFD4770EB627}"/>
              </a:ext>
            </a:extLst>
          </p:cNvPr>
          <p:cNvSpPr txBox="1"/>
          <p:nvPr/>
        </p:nvSpPr>
        <p:spPr>
          <a:xfrm>
            <a:off x="589083" y="3380660"/>
            <a:ext cx="781048" cy="338554"/>
          </a:xfrm>
          <a:prstGeom prst="rect">
            <a:avLst/>
          </a:prstGeom>
          <a:noFill/>
        </p:spPr>
        <p:txBody>
          <a:bodyPr wrap="square">
            <a:spAutoFit/>
          </a:bodyPr>
          <a:lstStyle/>
          <a:p>
            <a:pPr algn="ct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endParaRPr lang="en-GB" sz="1600" dirty="0">
              <a:solidFill>
                <a:srgbClr val="00B050"/>
              </a:solidFill>
            </a:endParaRPr>
          </a:p>
        </p:txBody>
      </p:sp>
      <p:sp>
        <p:nvSpPr>
          <p:cNvPr id="20" name="TextBox 19">
            <a:extLst>
              <a:ext uri="{FF2B5EF4-FFF2-40B4-BE49-F238E27FC236}">
                <a16:creationId xmlns:a16="http://schemas.microsoft.com/office/drawing/2014/main" id="{CA59F6E1-D94F-4B82-9474-71220E891C76}"/>
              </a:ext>
            </a:extLst>
          </p:cNvPr>
          <p:cNvSpPr txBox="1"/>
          <p:nvPr/>
        </p:nvSpPr>
        <p:spPr>
          <a:xfrm>
            <a:off x="589082" y="4779551"/>
            <a:ext cx="781049" cy="338554"/>
          </a:xfrm>
          <a:prstGeom prst="rect">
            <a:avLst/>
          </a:prstGeom>
          <a:noFill/>
        </p:spPr>
        <p:txBody>
          <a:bodyPr wrap="square">
            <a:spAutoFit/>
          </a:bodyPr>
          <a:lstStyle/>
          <a:p>
            <a:pPr algn="ct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a:t>
            </a:r>
            <a:endParaRPr lang="en-GB" sz="1600" dirty="0">
              <a:solidFill>
                <a:srgbClr val="00B050"/>
              </a:solidFill>
            </a:endParaRPr>
          </a:p>
        </p:txBody>
      </p:sp>
      <p:pic>
        <p:nvPicPr>
          <p:cNvPr id="21" name="Picture 2">
            <a:extLst>
              <a:ext uri="{FF2B5EF4-FFF2-40B4-BE49-F238E27FC236}">
                <a16:creationId xmlns:a16="http://schemas.microsoft.com/office/drawing/2014/main" id="{1FF9921A-E49C-44A3-BADC-8BB7358E5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78524">
            <a:off x="703247" y="5636818"/>
            <a:ext cx="781049" cy="475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descr="Icon, rectangle&#10;&#10;Description automatically generated">
            <a:extLst>
              <a:ext uri="{FF2B5EF4-FFF2-40B4-BE49-F238E27FC236}">
                <a16:creationId xmlns:a16="http://schemas.microsoft.com/office/drawing/2014/main" id="{19046DFA-B6A6-4DC0-9DC0-963413E1E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0578">
            <a:off x="308166" y="5732489"/>
            <a:ext cx="783288" cy="477235"/>
          </a:xfrm>
          <a:prstGeom prst="rect">
            <a:avLst/>
          </a:prstGeom>
          <a:ln>
            <a:solidFill>
              <a:schemeClr val="tx1"/>
            </a:solidFill>
          </a:ln>
        </p:spPr>
      </p:pic>
      <p:sp>
        <p:nvSpPr>
          <p:cNvPr id="23" name="TextBox 22">
            <a:extLst>
              <a:ext uri="{FF2B5EF4-FFF2-40B4-BE49-F238E27FC236}">
                <a16:creationId xmlns:a16="http://schemas.microsoft.com/office/drawing/2014/main" id="{6D5BB928-58E1-464E-984F-290C4FE906EB}"/>
              </a:ext>
            </a:extLst>
          </p:cNvPr>
          <p:cNvSpPr txBox="1"/>
          <p:nvPr/>
        </p:nvSpPr>
        <p:spPr>
          <a:xfrm>
            <a:off x="200873" y="6426346"/>
            <a:ext cx="1557466" cy="338554"/>
          </a:xfrm>
          <a:prstGeom prst="rect">
            <a:avLst/>
          </a:prstGeom>
          <a:noFill/>
        </p:spPr>
        <p:txBody>
          <a:bodyPr wrap="square">
            <a:spAutoFit/>
          </a:bodyPr>
          <a:lstStyle/>
          <a:p>
            <a:pPr algn="ct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a:t>
            </a:r>
            <a:endParaRPr lang="en-GB" sz="1600" dirty="0">
              <a:solidFill>
                <a:srgbClr val="00B050"/>
              </a:solidFill>
            </a:endParaRPr>
          </a:p>
        </p:txBody>
      </p:sp>
    </p:spTree>
    <p:extLst>
      <p:ext uri="{BB962C8B-B14F-4D97-AF65-F5344CB8AC3E}">
        <p14:creationId xmlns:p14="http://schemas.microsoft.com/office/powerpoint/2010/main" val="36540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3815B2-FDCD-8409-5C9A-477DFBB380FE}"/>
              </a:ext>
            </a:extLst>
          </p:cNvPr>
          <p:cNvSpPr/>
          <p:nvPr/>
        </p:nvSpPr>
        <p:spPr>
          <a:xfrm>
            <a:off x="5417128" y="4266751"/>
            <a:ext cx="6089072" cy="41293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Not orthographically realized (</a:t>
            </a:r>
            <a:r>
              <a:rPr lang="mi-NZ" dirty="0">
                <a:solidFill>
                  <a:sysClr val="windowText" lastClr="000000"/>
                </a:solidFill>
              </a:rPr>
              <a:t>пырысмыт</a:t>
            </a:r>
            <a:r>
              <a:rPr lang="mi-NZ" dirty="0">
                <a:solidFill>
                  <a:schemeClr val="bg1">
                    <a:lumMod val="75000"/>
                  </a:schemeClr>
                </a:solidFill>
              </a:rPr>
              <a:t>, олал</a:t>
            </a:r>
            <a:r>
              <a:rPr lang="mi-NZ" b="1" dirty="0">
                <a:solidFill>
                  <a:schemeClr val="bg1">
                    <a:lumMod val="75000"/>
                  </a:schemeClr>
                </a:solidFill>
              </a:rPr>
              <a:t>а</a:t>
            </a:r>
            <a:r>
              <a:rPr lang="mi-NZ" dirty="0">
                <a:solidFill>
                  <a:schemeClr val="bg1">
                    <a:lumMod val="75000"/>
                  </a:schemeClr>
                </a:solidFill>
              </a:rPr>
              <a:t>(ште)</a:t>
            </a:r>
            <a:r>
              <a:rPr lang="mi-NZ" dirty="0">
                <a:solidFill>
                  <a:sysClr val="windowText" lastClr="000000"/>
                </a:solidFill>
              </a:rPr>
              <a:t>)</a:t>
            </a:r>
            <a:endParaRPr lang="en-GB" dirty="0">
              <a:solidFill>
                <a:sysClr val="windowText" lastClr="000000"/>
              </a:solidFill>
            </a:endParaRPr>
          </a:p>
        </p:txBody>
      </p:sp>
      <p:sp>
        <p:nvSpPr>
          <p:cNvPr id="4" name="Footer Placeholder 3">
            <a:extLst>
              <a:ext uri="{FF2B5EF4-FFF2-40B4-BE49-F238E27FC236}">
                <a16:creationId xmlns:a16="http://schemas.microsoft.com/office/drawing/2014/main" id="{9A4DB6C8-8921-4D17-A693-B61105E4A1EF}"/>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B0E3DDE-8D0C-4385-BC4C-D0024ECBD7BD}"/>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6" name="Title 1">
            <a:extLst>
              <a:ext uri="{FF2B5EF4-FFF2-40B4-BE49-F238E27FC236}">
                <a16:creationId xmlns:a16="http://schemas.microsoft.com/office/drawing/2014/main" id="{A16E3C1F-C5F4-454A-8E47-D1686070391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8. Plural suffixes</a:t>
            </a:r>
            <a:endParaRPr lang="en-GB" sz="3600" dirty="0"/>
          </a:p>
        </p:txBody>
      </p:sp>
      <p:sp>
        <p:nvSpPr>
          <p:cNvPr id="9" name="TextBox 8">
            <a:extLst>
              <a:ext uri="{FF2B5EF4-FFF2-40B4-BE49-F238E27FC236}">
                <a16:creationId xmlns:a16="http://schemas.microsoft.com/office/drawing/2014/main" id="{3C847D56-0705-4638-A829-71292139988B}"/>
              </a:ext>
            </a:extLst>
          </p:cNvPr>
          <p:cNvSpPr txBox="1"/>
          <p:nvPr/>
        </p:nvSpPr>
        <p:spPr>
          <a:xfrm>
            <a:off x="990600" y="1843088"/>
            <a:ext cx="3429000" cy="923330"/>
          </a:xfrm>
          <a:prstGeom prst="rect">
            <a:avLst/>
          </a:prstGeom>
          <a:noFill/>
        </p:spPr>
        <p:txBody>
          <a:bodyPr wrap="square">
            <a:spAutoFit/>
          </a:bodyPr>
          <a:lstStyle/>
          <a:p>
            <a:r>
              <a:rPr lang="en-GB" sz="5400" dirty="0"/>
              <a:t>🐈 🐈 🐈 </a:t>
            </a:r>
          </a:p>
        </p:txBody>
      </p:sp>
      <p:sp>
        <p:nvSpPr>
          <p:cNvPr id="11" name="TextBox 10">
            <a:extLst>
              <a:ext uri="{FF2B5EF4-FFF2-40B4-BE49-F238E27FC236}">
                <a16:creationId xmlns:a16="http://schemas.microsoft.com/office/drawing/2014/main" id="{24DBEB0F-4D66-4DFF-9B08-AF6E24DC8A3D}"/>
              </a:ext>
            </a:extLst>
          </p:cNvPr>
          <p:cNvSpPr txBox="1"/>
          <p:nvPr/>
        </p:nvSpPr>
        <p:spPr>
          <a:xfrm>
            <a:off x="990600" y="3367881"/>
            <a:ext cx="3429000" cy="923330"/>
          </a:xfrm>
          <a:prstGeom prst="rect">
            <a:avLst/>
          </a:prstGeom>
          <a:noFill/>
        </p:spPr>
        <p:txBody>
          <a:bodyPr wrap="square">
            <a:spAutoFit/>
          </a:bodyPr>
          <a:lstStyle/>
          <a:p>
            <a:r>
              <a:rPr lang="en-GB" sz="5400" dirty="0"/>
              <a:t>🐈 🐕 🐕 </a:t>
            </a:r>
          </a:p>
        </p:txBody>
      </p:sp>
      <p:sp>
        <p:nvSpPr>
          <p:cNvPr id="13" name="TextBox 12">
            <a:extLst>
              <a:ext uri="{FF2B5EF4-FFF2-40B4-BE49-F238E27FC236}">
                <a16:creationId xmlns:a16="http://schemas.microsoft.com/office/drawing/2014/main" id="{E3BCAAFF-60BB-43D4-B37C-93640368ADA4}"/>
              </a:ext>
            </a:extLst>
          </p:cNvPr>
          <p:cNvSpPr txBox="1"/>
          <p:nvPr/>
        </p:nvSpPr>
        <p:spPr>
          <a:xfrm>
            <a:off x="990600" y="4892675"/>
            <a:ext cx="3429000" cy="923330"/>
          </a:xfrm>
          <a:prstGeom prst="rect">
            <a:avLst/>
          </a:prstGeom>
          <a:noFill/>
        </p:spPr>
        <p:txBody>
          <a:bodyPr wrap="square">
            <a:spAutoFit/>
          </a:bodyPr>
          <a:lstStyle/>
          <a:p>
            <a:r>
              <a:rPr lang="en-GB" sz="5400" dirty="0"/>
              <a:t>🏙️🏙️🏙️</a:t>
            </a:r>
          </a:p>
        </p:txBody>
      </p:sp>
      <p:sp>
        <p:nvSpPr>
          <p:cNvPr id="14" name="TextBox 13">
            <a:extLst>
              <a:ext uri="{FF2B5EF4-FFF2-40B4-BE49-F238E27FC236}">
                <a16:creationId xmlns:a16="http://schemas.microsoft.com/office/drawing/2014/main" id="{2317059D-7394-4B29-AC29-991FEA8B9530}"/>
              </a:ext>
            </a:extLst>
          </p:cNvPr>
          <p:cNvSpPr txBox="1"/>
          <p:nvPr/>
        </p:nvSpPr>
        <p:spPr>
          <a:xfrm>
            <a:off x="5422900" y="2047349"/>
            <a:ext cx="2730500" cy="584775"/>
          </a:xfrm>
          <a:prstGeom prst="rect">
            <a:avLst/>
          </a:prstGeom>
          <a:noFill/>
        </p:spPr>
        <p:txBody>
          <a:bodyPr wrap="square">
            <a:spAutoFit/>
          </a:bodyPr>
          <a:lstStyle/>
          <a:p>
            <a:pPr marL="0" indent="0">
              <a:buNone/>
            </a:pPr>
            <a:r>
              <a:rPr lang="de-AT" sz="3200" b="1" dirty="0"/>
              <a:t>-</a:t>
            </a:r>
            <a:r>
              <a:rPr lang="de-AT" sz="3200" dirty="0"/>
              <a:t>влак, </a:t>
            </a:r>
            <a:r>
              <a:rPr lang="de-AT" sz="3200" b="1" dirty="0"/>
              <a:t>-</a:t>
            </a:r>
            <a:r>
              <a:rPr lang="de-AT" sz="3200" dirty="0"/>
              <a:t>шамыч</a:t>
            </a:r>
            <a:endParaRPr lang="en-GB" sz="3200" dirty="0"/>
          </a:p>
        </p:txBody>
      </p:sp>
      <p:sp>
        <p:nvSpPr>
          <p:cNvPr id="15" name="TextBox 14">
            <a:extLst>
              <a:ext uri="{FF2B5EF4-FFF2-40B4-BE49-F238E27FC236}">
                <a16:creationId xmlns:a16="http://schemas.microsoft.com/office/drawing/2014/main" id="{89BABFE2-A865-46B9-8D6F-D8F2FD53938C}"/>
              </a:ext>
            </a:extLst>
          </p:cNvPr>
          <p:cNvSpPr txBox="1"/>
          <p:nvPr/>
        </p:nvSpPr>
        <p:spPr>
          <a:xfrm>
            <a:off x="5422900" y="3429000"/>
            <a:ext cx="2730500" cy="584775"/>
          </a:xfrm>
          <a:prstGeom prst="rect">
            <a:avLst/>
          </a:prstGeom>
          <a:noFill/>
        </p:spPr>
        <p:txBody>
          <a:bodyPr wrap="square">
            <a:spAutoFit/>
          </a:bodyPr>
          <a:lstStyle/>
          <a:p>
            <a:pPr marL="0" indent="0">
              <a:buNone/>
            </a:pPr>
            <a:r>
              <a:rPr lang="de-AT" sz="3200" dirty="0"/>
              <a:t>-мыт</a:t>
            </a:r>
            <a:endParaRPr lang="en-GB" sz="3200" dirty="0"/>
          </a:p>
        </p:txBody>
      </p:sp>
      <p:sp>
        <p:nvSpPr>
          <p:cNvPr id="16" name="TextBox 15">
            <a:extLst>
              <a:ext uri="{FF2B5EF4-FFF2-40B4-BE49-F238E27FC236}">
                <a16:creationId xmlns:a16="http://schemas.microsoft.com/office/drawing/2014/main" id="{4AAFBC9B-2C0B-4EF4-BE64-68839A59673E}"/>
              </a:ext>
            </a:extLst>
          </p:cNvPr>
          <p:cNvSpPr txBox="1"/>
          <p:nvPr/>
        </p:nvSpPr>
        <p:spPr>
          <a:xfrm>
            <a:off x="5422900" y="5061952"/>
            <a:ext cx="5499100" cy="584775"/>
          </a:xfrm>
          <a:prstGeom prst="rect">
            <a:avLst/>
          </a:prstGeom>
          <a:noFill/>
        </p:spPr>
        <p:txBody>
          <a:bodyPr wrap="square">
            <a:spAutoFit/>
          </a:bodyPr>
          <a:lstStyle/>
          <a:p>
            <a:pPr marL="0" indent="0">
              <a:buNone/>
            </a:pPr>
            <a:r>
              <a:rPr lang="de-AT" sz="3200" dirty="0">
                <a:solidFill>
                  <a:schemeClr val="bg1">
                    <a:lumMod val="75000"/>
                  </a:schemeClr>
                </a:solidFill>
              </a:rPr>
              <a:t>-ла (+ local case, postpositon)</a:t>
            </a:r>
            <a:endParaRPr lang="en-GB" sz="3200" dirty="0">
              <a:solidFill>
                <a:schemeClr val="bg1">
                  <a:lumMod val="75000"/>
                </a:schemeClr>
              </a:solidFill>
            </a:endParaRPr>
          </a:p>
        </p:txBody>
      </p:sp>
      <p:sp>
        <p:nvSpPr>
          <p:cNvPr id="2" name="Rectangle 1">
            <a:extLst>
              <a:ext uri="{FF2B5EF4-FFF2-40B4-BE49-F238E27FC236}">
                <a16:creationId xmlns:a16="http://schemas.microsoft.com/office/drawing/2014/main" id="{DF5B24C8-2334-000B-F035-4F68B08526C2}"/>
              </a:ext>
            </a:extLst>
          </p:cNvPr>
          <p:cNvSpPr/>
          <p:nvPr/>
        </p:nvSpPr>
        <p:spPr>
          <a:xfrm>
            <a:off x="5611092" y="924791"/>
            <a:ext cx="6089072" cy="41293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Orthographically realized (</a:t>
            </a:r>
            <a:r>
              <a:rPr lang="mi-NZ" dirty="0">
                <a:solidFill>
                  <a:sysClr val="windowText" lastClr="000000"/>
                </a:solidFill>
              </a:rPr>
              <a:t>п</a:t>
            </a:r>
            <a:r>
              <a:rPr lang="mi-NZ" b="1" dirty="0">
                <a:solidFill>
                  <a:sysClr val="windowText" lastClr="000000"/>
                </a:solidFill>
              </a:rPr>
              <a:t>ы</a:t>
            </a:r>
            <a:r>
              <a:rPr lang="mi-NZ" dirty="0">
                <a:solidFill>
                  <a:sysClr val="windowText" lastClr="000000"/>
                </a:solidFill>
              </a:rPr>
              <a:t>рыс-влак, п</a:t>
            </a:r>
            <a:r>
              <a:rPr lang="mi-NZ" b="1" dirty="0">
                <a:solidFill>
                  <a:sysClr val="windowText" lastClr="000000"/>
                </a:solidFill>
              </a:rPr>
              <a:t>ы</a:t>
            </a:r>
            <a:r>
              <a:rPr lang="mi-NZ" dirty="0">
                <a:solidFill>
                  <a:sysClr val="windowText" lastClr="000000"/>
                </a:solidFill>
              </a:rPr>
              <a:t>рыс-шамыч)</a:t>
            </a:r>
            <a:endParaRPr lang="en-GB" dirty="0">
              <a:solidFill>
                <a:sysClr val="windowText" lastClr="000000"/>
              </a:solidFill>
            </a:endParaRPr>
          </a:p>
        </p:txBody>
      </p:sp>
      <p:cxnSp>
        <p:nvCxnSpPr>
          <p:cNvPr id="8" name="Straight Arrow Connector 7">
            <a:extLst>
              <a:ext uri="{FF2B5EF4-FFF2-40B4-BE49-F238E27FC236}">
                <a16:creationId xmlns:a16="http://schemas.microsoft.com/office/drawing/2014/main" id="{69E12071-E7FE-B1A3-EE2E-22EE69889EB0}"/>
              </a:ext>
            </a:extLst>
          </p:cNvPr>
          <p:cNvCxnSpPr/>
          <p:nvPr/>
        </p:nvCxnSpPr>
        <p:spPr>
          <a:xfrm flipH="1">
            <a:off x="5579919" y="1337726"/>
            <a:ext cx="637308" cy="9670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2695C9B-36AC-7546-AE9C-F4D35DE5985A}"/>
              </a:ext>
            </a:extLst>
          </p:cNvPr>
          <p:cNvCxnSpPr>
            <a:cxnSpLocks/>
          </p:cNvCxnSpPr>
          <p:nvPr/>
        </p:nvCxnSpPr>
        <p:spPr>
          <a:xfrm flipH="1">
            <a:off x="6695211" y="1342354"/>
            <a:ext cx="637308" cy="9670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FED9548-4A57-CFE1-B117-9BC552F0C890}"/>
              </a:ext>
            </a:extLst>
          </p:cNvPr>
          <p:cNvCxnSpPr>
            <a:cxnSpLocks/>
          </p:cNvCxnSpPr>
          <p:nvPr/>
        </p:nvCxnSpPr>
        <p:spPr>
          <a:xfrm flipH="1">
            <a:off x="5611092" y="4663362"/>
            <a:ext cx="287481" cy="690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083E653-ED07-AF99-175F-F1D2C66FC0BD}"/>
              </a:ext>
            </a:extLst>
          </p:cNvPr>
          <p:cNvCxnSpPr>
            <a:cxnSpLocks/>
          </p:cNvCxnSpPr>
          <p:nvPr/>
        </p:nvCxnSpPr>
        <p:spPr>
          <a:xfrm flipH="1" flipV="1">
            <a:off x="5579919" y="3829546"/>
            <a:ext cx="318654" cy="433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392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3" grpId="0"/>
      <p:bldP spid="14" grpId="0"/>
      <p:bldP spid="15" grpId="0"/>
      <p:bldP spid="16"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38F7F1-2E95-4368-B42A-C62D9D775C5E}"/>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97EF739B-6FF6-4169-AA27-64C5CFAA755E}"/>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6" name="Title 1">
            <a:extLst>
              <a:ext uri="{FF2B5EF4-FFF2-40B4-BE49-F238E27FC236}">
                <a16:creationId xmlns:a16="http://schemas.microsoft.com/office/drawing/2014/main" id="{77F17093-429C-463D-B7A3-101513B4621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8. Plural suffixes</a:t>
            </a:r>
            <a:endParaRPr lang="en-GB" sz="3600" dirty="0"/>
          </a:p>
        </p:txBody>
      </p:sp>
      <p:graphicFrame>
        <p:nvGraphicFramePr>
          <p:cNvPr id="13" name="Table 12">
            <a:extLst>
              <a:ext uri="{FF2B5EF4-FFF2-40B4-BE49-F238E27FC236}">
                <a16:creationId xmlns:a16="http://schemas.microsoft.com/office/drawing/2014/main" id="{9D85E68C-D9D6-406F-B252-7E5460D21A65}"/>
              </a:ext>
            </a:extLst>
          </p:cNvPr>
          <p:cNvGraphicFramePr>
            <a:graphicFrameLocks noGrp="1"/>
          </p:cNvGraphicFramePr>
          <p:nvPr>
            <p:extLst>
              <p:ext uri="{D42A27DB-BD31-4B8C-83A1-F6EECF244321}">
                <p14:modId xmlns:p14="http://schemas.microsoft.com/office/powerpoint/2010/main" val="3225416536"/>
              </p:ext>
            </p:extLst>
          </p:nvPr>
        </p:nvGraphicFramePr>
        <p:xfrm>
          <a:off x="762464" y="2094368"/>
          <a:ext cx="10667072" cy="3174684"/>
        </p:xfrm>
        <a:graphic>
          <a:graphicData uri="http://schemas.openxmlformats.org/drawingml/2006/table">
            <a:tbl>
              <a:tblPr firstRow="1" firstCol="1" bandRow="1" bandCol="1"/>
              <a:tblGrid>
                <a:gridCol w="4168607">
                  <a:extLst>
                    <a:ext uri="{9D8B030D-6E8A-4147-A177-3AD203B41FA5}">
                      <a16:colId xmlns:a16="http://schemas.microsoft.com/office/drawing/2014/main" val="2802783140"/>
                    </a:ext>
                  </a:extLst>
                </a:gridCol>
                <a:gridCol w="6498465">
                  <a:extLst>
                    <a:ext uri="{9D8B030D-6E8A-4147-A177-3AD203B41FA5}">
                      <a16:colId xmlns:a16="http://schemas.microsoft.com/office/drawing/2014/main" val="3851085709"/>
                    </a:ext>
                  </a:extLst>
                </a:gridCol>
              </a:tblGrid>
              <a:tr h="528867">
                <a:tc>
                  <a:txBody>
                    <a:bodyPr/>
                    <a:lstStyle/>
                    <a:p>
                      <a:pPr algn="just"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Nominative</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33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5000" b="0" i="0" u="none" strike="noStrike" dirty="0">
                        <a:solidFill>
                          <a:srgbClr val="0070C0"/>
                        </a:solidFill>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990755"/>
                  </a:ext>
                </a:extLst>
              </a:tr>
              <a:tr h="528867">
                <a:tc>
                  <a:txBody>
                    <a:bodyPr/>
                    <a:lstStyle/>
                    <a:p>
                      <a:pPr algn="just"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Genitive</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33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33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ын</a:t>
                      </a:r>
                      <a:endParaRPr lang="az-Cyrl-AZ" sz="5000" b="0" i="0" u="none" strike="noStrike" dirty="0">
                        <a:solidFill>
                          <a:srgbClr val="00B050"/>
                        </a:solidFill>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770192"/>
                  </a:ext>
                </a:extLst>
              </a:tr>
              <a:tr h="528867">
                <a:tc>
                  <a:txBody>
                    <a:bodyPr/>
                    <a:lstStyle/>
                    <a:p>
                      <a:pPr algn="just"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Dative</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33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33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л</a:t>
                      </a:r>
                      <a:r>
                        <a:rPr lang="az-Cyrl-AZ" sz="3300" b="1"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5000" b="0" i="0" u="none" strike="noStrike" dirty="0">
                        <a:solidFill>
                          <a:srgbClr val="00B050"/>
                        </a:solidFill>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21896"/>
                  </a:ext>
                </a:extLst>
              </a:tr>
              <a:tr h="528867">
                <a:tc>
                  <a:txBody>
                    <a:bodyPr/>
                    <a:lstStyle/>
                    <a:p>
                      <a:pPr algn="just"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Accusative</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33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33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ым</a:t>
                      </a:r>
                      <a:endParaRPr lang="az-Cyrl-AZ" sz="5000" b="0" i="0" u="none" strike="noStrike" dirty="0">
                        <a:solidFill>
                          <a:srgbClr val="00B050"/>
                        </a:solidFill>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750324"/>
                  </a:ext>
                </a:extLst>
              </a:tr>
              <a:tr h="528867">
                <a:tc>
                  <a:txBody>
                    <a:bodyPr/>
                    <a:lstStyle/>
                    <a:p>
                      <a:pPr algn="just"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Inessive</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33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33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ыште</a:t>
                      </a:r>
                      <a:endParaRPr lang="az-Cyrl-AZ" sz="5000" b="0" i="0" u="none" strike="noStrike" dirty="0">
                        <a:solidFill>
                          <a:srgbClr val="00B050"/>
                        </a:solidFill>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779849"/>
                  </a:ext>
                </a:extLst>
              </a:tr>
              <a:tr h="528867">
                <a:tc>
                  <a:txBody>
                    <a:bodyPr/>
                    <a:lstStyle/>
                    <a:p>
                      <a:pPr algn="just"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Illative</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33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33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ыш(ке)</a:t>
                      </a:r>
                      <a:endParaRPr lang="az-Cyrl-AZ" sz="5000" b="0" i="0" u="none" strike="noStrike" dirty="0">
                        <a:solidFill>
                          <a:srgbClr val="00B050"/>
                        </a:solidFill>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630494"/>
                  </a:ext>
                </a:extLst>
              </a:tr>
            </a:tbl>
          </a:graphicData>
        </a:graphic>
      </p:graphicFrame>
      <p:sp>
        <p:nvSpPr>
          <p:cNvPr id="17" name="TextBox 16">
            <a:extLst>
              <a:ext uri="{FF2B5EF4-FFF2-40B4-BE49-F238E27FC236}">
                <a16:creationId xmlns:a16="http://schemas.microsoft.com/office/drawing/2014/main" id="{DDBF2256-81BE-4459-AC7B-47BDB516DFBA}"/>
              </a:ext>
            </a:extLst>
          </p:cNvPr>
          <p:cNvSpPr txBox="1"/>
          <p:nvPr/>
        </p:nvSpPr>
        <p:spPr>
          <a:xfrm>
            <a:off x="7608276" y="5381850"/>
            <a:ext cx="3821259" cy="369332"/>
          </a:xfrm>
          <a:prstGeom prst="rect">
            <a:avLst/>
          </a:prstGeom>
          <a:noFill/>
        </p:spPr>
        <p:txBody>
          <a:bodyPr wrap="square">
            <a:spAutoFit/>
          </a:bodyPr>
          <a:lstStyle/>
          <a:p>
            <a:pPr marL="0" indent="0" algn="r">
              <a:spcBef>
                <a:spcPts val="1200"/>
              </a:spcBef>
              <a:buNone/>
            </a:pP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number suffix (</a:t>
            </a:r>
            <a:r>
              <a:rPr lang="en-GB" sz="1800"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Nx</a:t>
            </a: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GB" sz="1800" dirty="0">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00B050"/>
                </a:solidFill>
                <a:latin typeface="Calibri" panose="020F0502020204030204" pitchFamily="34" charset="0"/>
                <a:ea typeface="Times New Roman" panose="02020603050405020304" pitchFamily="18" charset="0"/>
                <a:cs typeface="Calibri" panose="020F0502020204030204" pitchFamily="34" charset="0"/>
              </a:rPr>
              <a:t>case suffixes (</a:t>
            </a:r>
            <a:r>
              <a:rPr lang="en-GB" sz="18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800" dirty="0">
                <a:solidFill>
                  <a:srgbClr val="00B050"/>
                </a:solidFill>
                <a:latin typeface="Calibri" panose="020F0502020204030204" pitchFamily="34" charset="0"/>
                <a:ea typeface="Times New Roman" panose="02020603050405020304" pitchFamily="18" charset="0"/>
                <a:cs typeface="Calibri" panose="020F0502020204030204" pitchFamily="34" charset="0"/>
              </a:rPr>
              <a:t>)</a:t>
            </a:r>
            <a:endParaRPr lang="en-US" sz="1800"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1979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38F7F1-2E95-4368-B42A-C62D9D775C5E}"/>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97EF739B-6FF6-4169-AA27-64C5CFAA755E}"/>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6" name="Title 1">
            <a:extLst>
              <a:ext uri="{FF2B5EF4-FFF2-40B4-BE49-F238E27FC236}">
                <a16:creationId xmlns:a16="http://schemas.microsoft.com/office/drawing/2014/main" id="{77F17093-429C-463D-B7A3-101513B4621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8. Plural suffixes</a:t>
            </a:r>
            <a:endParaRPr lang="en-GB" sz="3600" dirty="0"/>
          </a:p>
        </p:txBody>
      </p:sp>
      <p:graphicFrame>
        <p:nvGraphicFramePr>
          <p:cNvPr id="9" name="Table 8">
            <a:extLst>
              <a:ext uri="{FF2B5EF4-FFF2-40B4-BE49-F238E27FC236}">
                <a16:creationId xmlns:a16="http://schemas.microsoft.com/office/drawing/2014/main" id="{7E65E1E1-E024-4412-A2DC-60884916F32B}"/>
              </a:ext>
            </a:extLst>
          </p:cNvPr>
          <p:cNvGraphicFramePr>
            <a:graphicFrameLocks noGrp="1"/>
          </p:cNvGraphicFramePr>
          <p:nvPr>
            <p:extLst>
              <p:ext uri="{D42A27DB-BD31-4B8C-83A1-F6EECF244321}">
                <p14:modId xmlns:p14="http://schemas.microsoft.com/office/powerpoint/2010/main" val="524676846"/>
              </p:ext>
            </p:extLst>
          </p:nvPr>
        </p:nvGraphicFramePr>
        <p:xfrm>
          <a:off x="645264" y="2185309"/>
          <a:ext cx="10901472" cy="3267822"/>
        </p:xfrm>
        <a:graphic>
          <a:graphicData uri="http://schemas.openxmlformats.org/drawingml/2006/table">
            <a:tbl>
              <a:tblPr firstRow="1" firstCol="1" bandRow="1" bandCol="1"/>
              <a:tblGrid>
                <a:gridCol w="1925232">
                  <a:extLst>
                    <a:ext uri="{9D8B030D-6E8A-4147-A177-3AD203B41FA5}">
                      <a16:colId xmlns:a16="http://schemas.microsoft.com/office/drawing/2014/main" val="3660566541"/>
                    </a:ext>
                  </a:extLst>
                </a:gridCol>
                <a:gridCol w="4487142">
                  <a:extLst>
                    <a:ext uri="{9D8B030D-6E8A-4147-A177-3AD203B41FA5}">
                      <a16:colId xmlns:a16="http://schemas.microsoft.com/office/drawing/2014/main" val="1064037220"/>
                    </a:ext>
                  </a:extLst>
                </a:gridCol>
                <a:gridCol w="4489098">
                  <a:extLst>
                    <a:ext uri="{9D8B030D-6E8A-4147-A177-3AD203B41FA5}">
                      <a16:colId xmlns:a16="http://schemas.microsoft.com/office/drawing/2014/main" val="2303643761"/>
                    </a:ext>
                  </a:extLst>
                </a:gridCol>
              </a:tblGrid>
              <a:tr h="544637">
                <a:tc>
                  <a:txBody>
                    <a:bodyPr/>
                    <a:lstStyle/>
                    <a:p>
                      <a:pPr algn="ctr" fontAlgn="t">
                        <a:spcBef>
                          <a:spcPts val="0"/>
                        </a:spcBef>
                        <a:spcAft>
                          <a:spcPts val="0"/>
                        </a:spcAft>
                      </a:pPr>
                      <a:r>
                        <a:rPr lang="en-US" sz="29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4300" b="0" i="0" u="none" strike="noStrike">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endParaRPr lang="az-Cyrl-AZ" sz="4300" b="0" i="0" u="none" strike="noStrike" dirty="0">
                        <a:solidFill>
                          <a:srgbClr val="FF0000"/>
                        </a:solidFill>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4300" b="0" i="0" u="none" strike="noStrike" dirty="0">
                        <a:effectLst/>
                        <a:latin typeface="Arial" panose="020B0604020202020204" pitchFamily="34" charset="0"/>
                      </a:endParaRPr>
                    </a:p>
                  </a:txBody>
                  <a:tcPr marL="163119" marR="163119" marT="2265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974090"/>
                  </a:ext>
                </a:extLst>
              </a:tr>
              <a:tr h="544637">
                <a:tc>
                  <a:txBody>
                    <a:bodyPr/>
                    <a:lstStyle/>
                    <a:p>
                      <a:pPr algn="ctr" fontAlgn="t">
                        <a:spcBef>
                          <a:spcPts val="0"/>
                        </a:spcBef>
                        <a:spcAft>
                          <a:spcPts val="0"/>
                        </a:spcAft>
                      </a:pPr>
                      <a:r>
                        <a:rPr lang="en-US" sz="29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4300" b="0" i="0" u="none" strike="noStrike">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a:t>
                      </a:r>
                      <a:endParaRPr lang="az-Cyrl-AZ" sz="4300" b="0" i="0" u="none" strike="noStrike" dirty="0">
                        <a:solidFill>
                          <a:srgbClr val="FF0000"/>
                        </a:solidFill>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4300" b="0" i="0" u="none" strike="noStrike" dirty="0">
                        <a:effectLst/>
                        <a:latin typeface="Arial" panose="020B0604020202020204" pitchFamily="34" charset="0"/>
                      </a:endParaRPr>
                    </a:p>
                  </a:txBody>
                  <a:tcPr marL="163119" marR="163119" marT="2265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943982"/>
                  </a:ext>
                </a:extLst>
              </a:tr>
              <a:tr h="544637">
                <a:tc>
                  <a:txBody>
                    <a:bodyPr/>
                    <a:lstStyle/>
                    <a:p>
                      <a:pPr algn="ctr" fontAlgn="t">
                        <a:spcBef>
                          <a:spcPts val="0"/>
                        </a:spcBef>
                        <a:spcAft>
                          <a:spcPts val="0"/>
                        </a:spcAft>
                      </a:pPr>
                      <a:r>
                        <a:rPr lang="en-US" sz="29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4300" b="0" i="0" u="none" strike="noStrike">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ше</a:t>
                      </a:r>
                      <a:endParaRPr lang="az-Cyrl-AZ" sz="4300" b="0" i="0" u="none" strike="noStrike" dirty="0">
                        <a:solidFill>
                          <a:srgbClr val="FF0000"/>
                        </a:solidFill>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шӧ</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4300" b="0" i="0" u="none" strike="noStrike" dirty="0">
                        <a:effectLst/>
                        <a:latin typeface="Arial" panose="020B0604020202020204" pitchFamily="34" charset="0"/>
                      </a:endParaRPr>
                    </a:p>
                  </a:txBody>
                  <a:tcPr marL="163119" marR="163119" marT="2265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18428"/>
                  </a:ext>
                </a:extLst>
              </a:tr>
              <a:tr h="544637">
                <a:tc>
                  <a:txBody>
                    <a:bodyPr/>
                    <a:lstStyle/>
                    <a:p>
                      <a:pPr algn="ctr" fontAlgn="t">
                        <a:spcBef>
                          <a:spcPts val="0"/>
                        </a:spcBef>
                        <a:spcAft>
                          <a:spcPts val="0"/>
                        </a:spcAft>
                      </a:pPr>
                      <a:r>
                        <a:rPr lang="en-US" sz="29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4300" b="0" i="0" u="none" strike="noStrike">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4300" b="0" i="0" u="none" strike="noStrike" dirty="0">
                        <a:solidFill>
                          <a:srgbClr val="FF0000"/>
                        </a:solidFill>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4300" b="0" i="0" u="none" strike="noStrike" dirty="0">
                        <a:effectLst/>
                        <a:latin typeface="Arial" panose="020B0604020202020204" pitchFamily="34" charset="0"/>
                      </a:endParaRPr>
                    </a:p>
                  </a:txBody>
                  <a:tcPr marL="163119" marR="163119" marT="2265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300225"/>
                  </a:ext>
                </a:extLst>
              </a:tr>
              <a:tr h="544637">
                <a:tc>
                  <a:txBody>
                    <a:bodyPr/>
                    <a:lstStyle/>
                    <a:p>
                      <a:pPr algn="ctr" fontAlgn="t">
                        <a:spcBef>
                          <a:spcPts val="0"/>
                        </a:spcBef>
                        <a:spcAft>
                          <a:spcPts val="0"/>
                        </a:spcAft>
                      </a:pPr>
                      <a:r>
                        <a:rPr lang="en-US" sz="29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4300" b="0" i="0" u="none" strike="noStrike">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д</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4300" b="0" i="0" u="none" strike="noStrike" dirty="0">
                        <a:solidFill>
                          <a:srgbClr val="FF0000"/>
                        </a:solidFill>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д</a:t>
                      </a:r>
                      <a:r>
                        <a:rPr lang="az-Cyrl-AZ" sz="29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4300" b="0" i="0" u="none" strike="noStrike" dirty="0">
                        <a:effectLst/>
                        <a:latin typeface="Arial" panose="020B0604020202020204" pitchFamily="34" charset="0"/>
                      </a:endParaRPr>
                    </a:p>
                  </a:txBody>
                  <a:tcPr marL="163119" marR="163119" marT="2265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652314"/>
                  </a:ext>
                </a:extLst>
              </a:tr>
              <a:tr h="544637">
                <a:tc>
                  <a:txBody>
                    <a:bodyPr/>
                    <a:lstStyle/>
                    <a:p>
                      <a:pPr algn="ctr" fontAlgn="t">
                        <a:spcBef>
                          <a:spcPts val="0"/>
                        </a:spcBef>
                        <a:spcAft>
                          <a:spcPts val="0"/>
                        </a:spcAft>
                      </a:pPr>
                      <a:r>
                        <a:rPr lang="en-US" sz="29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4300" b="0" i="0" u="none" strike="noStrike">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ышт</a:t>
                      </a:r>
                      <a:endParaRPr lang="az-Cyrl-AZ" sz="4300" b="0" i="0" u="none" strike="noStrike" dirty="0">
                        <a:solidFill>
                          <a:srgbClr val="FF0000"/>
                        </a:solidFill>
                        <a:effectLst/>
                        <a:latin typeface="Arial" panose="020B0604020202020204" pitchFamily="34" charset="0"/>
                      </a:endParaRPr>
                    </a:p>
                  </a:txBody>
                  <a:tcPr marL="163119" marR="163119" marT="2265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рт</a:t>
                      </a:r>
                      <a:r>
                        <a:rPr lang="az-Cyrl-AZ" sz="29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ышт</a:t>
                      </a:r>
                      <a:r>
                        <a:rPr lang="az-Cyrl-AZ" sz="29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4300" b="0" i="0" u="none" strike="noStrike" dirty="0">
                        <a:effectLst/>
                        <a:latin typeface="Arial" panose="020B0604020202020204" pitchFamily="34" charset="0"/>
                      </a:endParaRPr>
                    </a:p>
                  </a:txBody>
                  <a:tcPr marL="163119" marR="163119" marT="2265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720227"/>
                  </a:ext>
                </a:extLst>
              </a:tr>
            </a:tbl>
          </a:graphicData>
        </a:graphic>
      </p:graphicFrame>
      <p:sp>
        <p:nvSpPr>
          <p:cNvPr id="14" name="TextBox 13">
            <a:extLst>
              <a:ext uri="{FF2B5EF4-FFF2-40B4-BE49-F238E27FC236}">
                <a16:creationId xmlns:a16="http://schemas.microsoft.com/office/drawing/2014/main" id="{C182281D-CBC6-4BA1-8198-14AB661A48D8}"/>
              </a:ext>
            </a:extLst>
          </p:cNvPr>
          <p:cNvSpPr txBox="1"/>
          <p:nvPr/>
        </p:nvSpPr>
        <p:spPr>
          <a:xfrm>
            <a:off x="5448154" y="5644797"/>
            <a:ext cx="6098582" cy="369332"/>
          </a:xfrm>
          <a:prstGeom prst="rect">
            <a:avLst/>
          </a:prstGeom>
          <a:noFill/>
        </p:spPr>
        <p:txBody>
          <a:bodyPr wrap="square">
            <a:spAutoFit/>
          </a:bodyPr>
          <a:lstStyle/>
          <a:p>
            <a:pPr marL="0" indent="0" algn="r">
              <a:spcBef>
                <a:spcPts val="1200"/>
              </a:spcBef>
              <a:buNone/>
            </a:pP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number suffix (</a:t>
            </a:r>
            <a:r>
              <a:rPr lang="en-GB" sz="1800"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Nx</a:t>
            </a: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GB" sz="1800" dirty="0">
                <a:latin typeface="Calibri" panose="020F0502020204030204" pitchFamily="34" charset="0"/>
                <a:ea typeface="Times New Roman" panose="02020603050405020304" pitchFamily="18" charset="0"/>
                <a:cs typeface="Calibri" panose="020F0502020204030204" pitchFamily="34" charset="0"/>
              </a:rPr>
              <a:t>+</a:t>
            </a: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possessive suffixes (Px)</a:t>
            </a:r>
            <a:r>
              <a:rPr lang="en-GB" sz="1800" dirty="0">
                <a:latin typeface="Calibri" panose="020F0502020204030204" pitchFamily="34" charset="0"/>
                <a:ea typeface="Times New Roman" panose="02020603050405020304" pitchFamily="18" charset="0"/>
                <a:cs typeface="Calibri" panose="020F0502020204030204" pitchFamily="34" charset="0"/>
              </a:rPr>
              <a:t> </a:t>
            </a:r>
            <a:endParaRPr lang="en-US" sz="1800"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2326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38F7F1-2E95-4368-B42A-C62D9D775C5E}"/>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97EF739B-6FF6-4169-AA27-64C5CFAA755E}"/>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6" name="Title 1">
            <a:extLst>
              <a:ext uri="{FF2B5EF4-FFF2-40B4-BE49-F238E27FC236}">
                <a16:creationId xmlns:a16="http://schemas.microsoft.com/office/drawing/2014/main" id="{77F17093-429C-463D-B7A3-101513B4621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8. Plural suffixes</a:t>
            </a:r>
            <a:endParaRPr lang="en-GB" sz="3600" dirty="0"/>
          </a:p>
        </p:txBody>
      </p:sp>
      <p:graphicFrame>
        <p:nvGraphicFramePr>
          <p:cNvPr id="16" name="Table 15">
            <a:extLst>
              <a:ext uri="{FF2B5EF4-FFF2-40B4-BE49-F238E27FC236}">
                <a16:creationId xmlns:a16="http://schemas.microsoft.com/office/drawing/2014/main" id="{89CEAD95-8EDF-4C4C-BA95-1ECD36B9B687}"/>
              </a:ext>
            </a:extLst>
          </p:cNvPr>
          <p:cNvGraphicFramePr>
            <a:graphicFrameLocks noGrp="1"/>
          </p:cNvGraphicFramePr>
          <p:nvPr>
            <p:extLst>
              <p:ext uri="{D42A27DB-BD31-4B8C-83A1-F6EECF244321}">
                <p14:modId xmlns:p14="http://schemas.microsoft.com/office/powerpoint/2010/main" val="4009305106"/>
              </p:ext>
            </p:extLst>
          </p:nvPr>
        </p:nvGraphicFramePr>
        <p:xfrm>
          <a:off x="1166815" y="2423064"/>
          <a:ext cx="10163170" cy="2765900"/>
        </p:xfrm>
        <a:graphic>
          <a:graphicData uri="http://schemas.openxmlformats.org/drawingml/2006/table">
            <a:tbl>
              <a:tblPr firstRow="1" firstCol="1" bandRow="1" bandCol="1"/>
              <a:tblGrid>
                <a:gridCol w="3215566">
                  <a:extLst>
                    <a:ext uri="{9D8B030D-6E8A-4147-A177-3AD203B41FA5}">
                      <a16:colId xmlns:a16="http://schemas.microsoft.com/office/drawing/2014/main" val="754149674"/>
                    </a:ext>
                  </a:extLst>
                </a:gridCol>
                <a:gridCol w="3473802">
                  <a:extLst>
                    <a:ext uri="{9D8B030D-6E8A-4147-A177-3AD203B41FA5}">
                      <a16:colId xmlns:a16="http://schemas.microsoft.com/office/drawing/2014/main" val="1800340943"/>
                    </a:ext>
                  </a:extLst>
                </a:gridCol>
                <a:gridCol w="3473802">
                  <a:extLst>
                    <a:ext uri="{9D8B030D-6E8A-4147-A177-3AD203B41FA5}">
                      <a16:colId xmlns:a16="http://schemas.microsoft.com/office/drawing/2014/main" val="3245052793"/>
                    </a:ext>
                  </a:extLst>
                </a:gridCol>
              </a:tblGrid>
              <a:tr h="261191">
                <a:tc>
                  <a:txBody>
                    <a:bodyPr/>
                    <a:lstStyle/>
                    <a:p>
                      <a:pPr algn="just" fontAlgn="ctr">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Lucida Grande"/>
                        </a:rPr>
                        <a:t>Nominative</a:t>
                      </a:r>
                      <a:endParaRPr lang="en-US" sz="3900" b="0" i="0" u="none" strike="noStrike">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endParaRPr lang="az-Cyrl-AZ" sz="3900" b="0" i="0" u="none" strike="noStrike" dirty="0">
                        <a:solidFill>
                          <a:srgbClr val="FF0000"/>
                        </a:solidFill>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endParaRPr lang="az-Cyrl-AZ" sz="3900" b="0" i="0" u="none" strike="noStrike" dirty="0">
                        <a:effectLst/>
                        <a:latin typeface="Arial" panose="020B0604020202020204" pitchFamily="34" charset="0"/>
                      </a:endParaRPr>
                    </a:p>
                  </a:txBody>
                  <a:tcPr marL="148860" marR="148860" marT="206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376048"/>
                  </a:ext>
                </a:extLst>
              </a:tr>
              <a:tr h="469797">
                <a:tc>
                  <a:txBody>
                    <a:bodyPr/>
                    <a:lstStyle/>
                    <a:p>
                      <a:pPr algn="just" fontAlgn="ctr">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Lucida Grande"/>
                        </a:rPr>
                        <a:t>Genitive</a:t>
                      </a:r>
                      <a:endParaRPr lang="en-US" sz="3900" b="0" i="0" u="none" strike="noStrike">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ын</a:t>
                      </a:r>
                      <a:endParaRPr lang="az-Cyrl-AZ" sz="3900" b="0" i="0" u="none" strike="noStrike" dirty="0">
                        <a:solidFill>
                          <a:srgbClr val="00B050"/>
                        </a:solidFill>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ын</a:t>
                      </a:r>
                      <a:endParaRPr lang="az-Cyrl-AZ" sz="3900" b="0" i="0" u="none" strike="noStrike" dirty="0">
                        <a:solidFill>
                          <a:srgbClr val="00B050"/>
                        </a:solidFill>
                        <a:effectLst/>
                        <a:latin typeface="Arial" panose="020B0604020202020204" pitchFamily="34" charset="0"/>
                      </a:endParaRPr>
                    </a:p>
                  </a:txBody>
                  <a:tcPr marL="148860" marR="148860" marT="206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623518"/>
                  </a:ext>
                </a:extLst>
              </a:tr>
              <a:tr h="469797">
                <a:tc>
                  <a:txBody>
                    <a:bodyPr/>
                    <a:lstStyle/>
                    <a:p>
                      <a:pPr algn="just" fontAlgn="ctr">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Lucida Grande"/>
                        </a:rPr>
                        <a:t>Dative</a:t>
                      </a:r>
                      <a:endParaRPr lang="en-US" sz="3900" b="0" i="0" u="none" strike="noStrike">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ем</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л</a:t>
                      </a:r>
                      <a:r>
                        <a:rPr lang="az-Cyrl-AZ" sz="2600" b="1"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900" b="0" i="0" u="none" strike="noStrike" dirty="0">
                        <a:solidFill>
                          <a:srgbClr val="00B050"/>
                        </a:solidFill>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ем</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л</a:t>
                      </a:r>
                      <a:r>
                        <a:rPr lang="az-Cyrl-AZ" sz="2600" b="1"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900" b="0" i="0" u="none" strike="noStrike" dirty="0">
                        <a:solidFill>
                          <a:srgbClr val="00B050"/>
                        </a:solidFill>
                        <a:effectLst/>
                        <a:latin typeface="Arial" panose="020B0604020202020204" pitchFamily="34" charset="0"/>
                      </a:endParaRPr>
                    </a:p>
                  </a:txBody>
                  <a:tcPr marL="148860" marR="148860" marT="206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801475"/>
                  </a:ext>
                </a:extLst>
              </a:tr>
              <a:tr h="469797">
                <a:tc>
                  <a:txBody>
                    <a:bodyPr/>
                    <a:lstStyle/>
                    <a:p>
                      <a:pPr algn="just" fontAlgn="ctr">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Lucida Grande"/>
                        </a:rPr>
                        <a:t>Accusative</a:t>
                      </a:r>
                      <a:endParaRPr lang="en-US" sz="3900" b="0" i="0" u="none" strike="noStrike">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ым</a:t>
                      </a:r>
                      <a:endParaRPr lang="az-Cyrl-AZ" sz="3900" b="0" i="0" u="none" strike="noStrike" dirty="0">
                        <a:solidFill>
                          <a:srgbClr val="00B050"/>
                        </a:solidFill>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ым</a:t>
                      </a:r>
                      <a:endParaRPr lang="az-Cyrl-AZ" sz="3900" b="0" i="0" u="none" strike="noStrike" dirty="0">
                        <a:solidFill>
                          <a:srgbClr val="00B050"/>
                        </a:solidFill>
                        <a:effectLst/>
                        <a:latin typeface="Arial" panose="020B0604020202020204" pitchFamily="34" charset="0"/>
                      </a:endParaRPr>
                    </a:p>
                  </a:txBody>
                  <a:tcPr marL="148860" marR="148860" marT="206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391063"/>
                  </a:ext>
                </a:extLst>
              </a:tr>
              <a:tr h="469797">
                <a:tc>
                  <a:txBody>
                    <a:bodyPr/>
                    <a:lstStyle/>
                    <a:p>
                      <a:pPr algn="just" fontAlgn="ctr">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Lucida Grande"/>
                        </a:rPr>
                        <a:t>Inessive</a:t>
                      </a:r>
                      <a:endParaRPr lang="en-US" sz="3900" b="0" i="0" u="none" strike="noStrike">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ышт</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endParaRPr lang="az-Cyrl-AZ" sz="3900" b="0" i="0" u="none" strike="noStrike" dirty="0">
                        <a:solidFill>
                          <a:srgbClr val="FF0000"/>
                        </a:solidFill>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ыште</a:t>
                      </a:r>
                      <a:endParaRPr lang="az-Cyrl-AZ" sz="3900" b="0" i="0" u="none" strike="noStrike" dirty="0">
                        <a:solidFill>
                          <a:srgbClr val="00B050"/>
                        </a:solidFill>
                        <a:effectLst/>
                        <a:latin typeface="Arial" panose="020B0604020202020204" pitchFamily="34" charset="0"/>
                      </a:endParaRPr>
                    </a:p>
                  </a:txBody>
                  <a:tcPr marL="148860" marR="148860" marT="206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405481"/>
                  </a:ext>
                </a:extLst>
              </a:tr>
              <a:tr h="469797">
                <a:tc>
                  <a:txBody>
                    <a:bodyPr/>
                    <a:lstStyle/>
                    <a:p>
                      <a:pPr algn="l" fontAlgn="ctr">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Calibri" panose="020F0502020204030204" pitchFamily="34" charset="0"/>
                        </a:rPr>
                        <a:t>Illative</a:t>
                      </a:r>
                      <a:endParaRPr lang="en-US" sz="3900" b="0" i="0" u="none" strike="noStrike">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ышк</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endParaRPr lang="az-Cyrl-AZ" sz="3900" b="0" i="0" u="none" strike="noStrike" dirty="0">
                        <a:solidFill>
                          <a:srgbClr val="FF0000"/>
                        </a:solidFill>
                        <a:effectLst/>
                        <a:latin typeface="Arial" panose="020B0604020202020204" pitchFamily="34" charset="0"/>
                      </a:endParaRPr>
                    </a:p>
                  </a:txBody>
                  <a:tcPr marL="148860" marR="148860" marT="206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26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м</a:t>
                      </a:r>
                      <a:r>
                        <a:rPr lang="az-Cyrl-AZ" sz="2600" b="0" i="0" u="none" strike="noStrike" dirty="0">
                          <a:solidFill>
                            <a:srgbClr val="0070C0"/>
                          </a:solidFill>
                          <a:effectLst/>
                          <a:latin typeface="Calibri" panose="020F0502020204030204" pitchFamily="34" charset="0"/>
                          <a:ea typeface="PMingLiU" panose="02020500000000000000" pitchFamily="18" charset="-120"/>
                          <a:cs typeface="Calibri" panose="020F0502020204030204" pitchFamily="34" charset="0"/>
                        </a:rPr>
                        <a:t>-влак</a:t>
                      </a:r>
                      <a:r>
                        <a:rPr lang="az-Cyrl-AZ" sz="2600" b="0" i="0" u="none" strike="noStrike" dirty="0">
                          <a:solidFill>
                            <a:srgbClr val="00B050"/>
                          </a:solidFill>
                          <a:effectLst/>
                          <a:latin typeface="Calibri" panose="020F0502020204030204" pitchFamily="34" charset="0"/>
                          <a:ea typeface="PMingLiU" panose="02020500000000000000" pitchFamily="18" charset="-120"/>
                          <a:cs typeface="Calibri" panose="020F0502020204030204" pitchFamily="34" charset="0"/>
                        </a:rPr>
                        <a:t>ыш(ке)</a:t>
                      </a:r>
                      <a:endParaRPr lang="az-Cyrl-AZ" sz="3900" b="0" i="0" u="none" strike="noStrike" dirty="0">
                        <a:solidFill>
                          <a:srgbClr val="00B050"/>
                        </a:solidFill>
                        <a:effectLst/>
                        <a:latin typeface="Arial" panose="020B0604020202020204" pitchFamily="34" charset="0"/>
                      </a:endParaRPr>
                    </a:p>
                  </a:txBody>
                  <a:tcPr marL="148860" marR="148860" marT="206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208074"/>
                  </a:ext>
                </a:extLst>
              </a:tr>
            </a:tbl>
          </a:graphicData>
        </a:graphic>
      </p:graphicFrame>
      <p:sp>
        <p:nvSpPr>
          <p:cNvPr id="17" name="TextBox 16">
            <a:extLst>
              <a:ext uri="{FF2B5EF4-FFF2-40B4-BE49-F238E27FC236}">
                <a16:creationId xmlns:a16="http://schemas.microsoft.com/office/drawing/2014/main" id="{58C29BFF-E341-4ABA-9192-A2177972B8F3}"/>
              </a:ext>
            </a:extLst>
          </p:cNvPr>
          <p:cNvSpPr txBox="1"/>
          <p:nvPr/>
        </p:nvSpPr>
        <p:spPr>
          <a:xfrm>
            <a:off x="5231403" y="5407042"/>
            <a:ext cx="6098582" cy="369332"/>
          </a:xfrm>
          <a:prstGeom prst="rect">
            <a:avLst/>
          </a:prstGeom>
          <a:noFill/>
        </p:spPr>
        <p:txBody>
          <a:bodyPr wrap="square">
            <a:spAutoFit/>
          </a:bodyPr>
          <a:lstStyle/>
          <a:p>
            <a:pPr marL="0" indent="0" algn="r">
              <a:spcBef>
                <a:spcPts val="1200"/>
              </a:spcBef>
              <a:buNone/>
            </a:pP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number suffix (</a:t>
            </a:r>
            <a:r>
              <a:rPr lang="en-GB" sz="1800"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Nx</a:t>
            </a: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GB" sz="1800" dirty="0">
                <a:latin typeface="Calibri" panose="020F0502020204030204" pitchFamily="34" charset="0"/>
                <a:ea typeface="Times New Roman" panose="02020603050405020304" pitchFamily="18" charset="0"/>
                <a:cs typeface="Calibri" panose="020F0502020204030204" pitchFamily="34" charset="0"/>
              </a:rPr>
              <a:t>+</a:t>
            </a:r>
            <a:r>
              <a:rPr lang="en-GB"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possessive suffixes (Px) </a:t>
            </a:r>
            <a:r>
              <a:rPr lang="en-GB" sz="1800" dirty="0">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00B050"/>
                </a:solidFill>
                <a:latin typeface="Calibri" panose="020F0502020204030204" pitchFamily="34" charset="0"/>
                <a:ea typeface="Times New Roman" panose="02020603050405020304" pitchFamily="18" charset="0"/>
                <a:cs typeface="Calibri" panose="020F0502020204030204" pitchFamily="34" charset="0"/>
              </a:rPr>
              <a:t>case suffixes (</a:t>
            </a:r>
            <a:r>
              <a:rPr lang="en-GB" sz="18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800" dirty="0">
                <a:solidFill>
                  <a:srgbClr val="00B050"/>
                </a:solidFill>
                <a:latin typeface="Calibri" panose="020F0502020204030204" pitchFamily="34" charset="0"/>
                <a:ea typeface="Times New Roman" panose="02020603050405020304" pitchFamily="18" charset="0"/>
                <a:cs typeface="Calibri" panose="020F0502020204030204" pitchFamily="34" charset="0"/>
              </a:rPr>
              <a:t>)</a:t>
            </a:r>
            <a:r>
              <a:rPr lang="en-GB" sz="1800" dirty="0">
                <a:latin typeface="Calibri" panose="020F0502020204030204" pitchFamily="34" charset="0"/>
                <a:ea typeface="Times New Roman" panose="02020603050405020304" pitchFamily="18" charset="0"/>
                <a:cs typeface="Calibri" panose="020F0502020204030204" pitchFamily="34" charset="0"/>
              </a:rPr>
              <a:t> </a:t>
            </a:r>
            <a:endParaRPr lang="en-US" sz="1800"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5191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38F7F1-2E95-4368-B42A-C62D9D775C5E}"/>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97EF739B-6FF6-4169-AA27-64C5CFAA755E}"/>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6" name="Title 1">
            <a:extLst>
              <a:ext uri="{FF2B5EF4-FFF2-40B4-BE49-F238E27FC236}">
                <a16:creationId xmlns:a16="http://schemas.microsoft.com/office/drawing/2014/main" id="{77F17093-429C-463D-B7A3-101513B4621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8. Adverbial suffix -</a:t>
            </a:r>
            <a:r>
              <a:rPr lang="az-Cyrl-AZ" sz="3600" u="sng" dirty="0">
                <a:latin typeface="Calibri" panose="020F0502020204030204" pitchFamily="34" charset="0"/>
                <a:ea typeface="Times New Roman" panose="02020603050405020304" pitchFamily="18" charset="0"/>
                <a:cs typeface="Calibri" panose="020F0502020204030204" pitchFamily="34" charset="0"/>
              </a:rPr>
              <a:t>ла</a:t>
            </a:r>
            <a:endParaRPr lang="en-GB" sz="3600" dirty="0"/>
          </a:p>
        </p:txBody>
      </p:sp>
      <p:sp>
        <p:nvSpPr>
          <p:cNvPr id="8" name="Content Placeholder 7">
            <a:extLst>
              <a:ext uri="{FF2B5EF4-FFF2-40B4-BE49-F238E27FC236}">
                <a16:creationId xmlns:a16="http://schemas.microsoft.com/office/drawing/2014/main" id="{93216A7B-1320-4444-A08F-F835BAD5B160}"/>
              </a:ext>
            </a:extLst>
          </p:cNvPr>
          <p:cNvSpPr>
            <a:spLocks noGrp="1"/>
          </p:cNvSpPr>
          <p:nvPr>
            <p:ph idx="1"/>
          </p:nvPr>
        </p:nvSpPr>
        <p:spPr/>
        <p:txBody>
          <a:bodyPr/>
          <a:lstStyle/>
          <a:p>
            <a:pPr marL="0" indent="0">
              <a:buNone/>
            </a:pPr>
            <a:r>
              <a:rPr lang="mi-NZ" dirty="0"/>
              <a:t>англич</a:t>
            </a:r>
            <a:r>
              <a:rPr lang="mi-NZ" b="1" dirty="0"/>
              <a:t>а</a:t>
            </a:r>
            <a:r>
              <a:rPr lang="mi-NZ" dirty="0"/>
              <a:t>н</a:t>
            </a:r>
          </a:p>
          <a:p>
            <a:pPr marL="0" indent="0">
              <a:buNone/>
            </a:pPr>
            <a:r>
              <a:rPr lang="en-GB" dirty="0"/>
              <a:t>	&gt; </a:t>
            </a:r>
            <a:r>
              <a:rPr lang="mi-NZ" dirty="0"/>
              <a:t>англичанл</a:t>
            </a:r>
            <a:r>
              <a:rPr lang="mi-NZ" b="1" dirty="0"/>
              <a:t>а</a:t>
            </a:r>
            <a:endParaRPr lang="en-GB" b="1" dirty="0"/>
          </a:p>
          <a:p>
            <a:pPr marL="0" indent="0">
              <a:buNone/>
            </a:pPr>
            <a:r>
              <a:rPr lang="de-AT" dirty="0"/>
              <a:t>финн</a:t>
            </a:r>
          </a:p>
          <a:p>
            <a:pPr marL="0" indent="0">
              <a:buNone/>
            </a:pPr>
            <a:r>
              <a:rPr lang="en-GB" dirty="0"/>
              <a:t>	&gt; </a:t>
            </a:r>
            <a:r>
              <a:rPr lang="en-GB" dirty="0" err="1"/>
              <a:t>финнл</a:t>
            </a:r>
            <a:r>
              <a:rPr lang="en-GB" b="1" dirty="0" err="1"/>
              <a:t>а</a:t>
            </a:r>
            <a:endParaRPr lang="en-GB" b="1" dirty="0"/>
          </a:p>
          <a:p>
            <a:pPr marL="0" indent="0">
              <a:buNone/>
            </a:pPr>
            <a:r>
              <a:rPr lang="en-GB" dirty="0" err="1"/>
              <a:t>тат</a:t>
            </a:r>
            <a:r>
              <a:rPr lang="en-GB" b="1" dirty="0" err="1"/>
              <a:t>а</a:t>
            </a:r>
            <a:r>
              <a:rPr lang="en-GB" dirty="0" err="1"/>
              <a:t>р</a:t>
            </a:r>
            <a:endParaRPr lang="en-GB" dirty="0"/>
          </a:p>
          <a:p>
            <a:pPr marL="0" indent="0">
              <a:buNone/>
            </a:pPr>
            <a:r>
              <a:rPr lang="en-GB" dirty="0"/>
              <a:t>	&gt; </a:t>
            </a:r>
            <a:r>
              <a:rPr lang="mi-NZ" dirty="0"/>
              <a:t>татарл</a:t>
            </a:r>
            <a:r>
              <a:rPr lang="mi-NZ" b="1" dirty="0"/>
              <a:t>а</a:t>
            </a:r>
            <a:endParaRPr lang="en-GB" b="1" dirty="0"/>
          </a:p>
          <a:p>
            <a:pPr marL="0" indent="0">
              <a:buNone/>
            </a:pPr>
            <a:r>
              <a:rPr lang="en-GB" dirty="0" err="1"/>
              <a:t>мар</a:t>
            </a:r>
            <a:r>
              <a:rPr lang="en-GB" b="1" dirty="0" err="1"/>
              <a:t>и</a:t>
            </a:r>
            <a:r>
              <a:rPr lang="en-GB" dirty="0" err="1"/>
              <a:t>й</a:t>
            </a:r>
            <a:endParaRPr lang="en-GB" dirty="0"/>
          </a:p>
          <a:p>
            <a:pPr marL="0" indent="0">
              <a:buNone/>
            </a:pPr>
            <a:r>
              <a:rPr lang="en-GB" dirty="0"/>
              <a:t>	&gt; </a:t>
            </a:r>
            <a:r>
              <a:rPr lang="en-GB" dirty="0" err="1"/>
              <a:t>марл</a:t>
            </a:r>
            <a:r>
              <a:rPr lang="en-GB" b="1" dirty="0" err="1"/>
              <a:t>а</a:t>
            </a:r>
            <a:endParaRPr lang="en-GB" b="1" dirty="0"/>
          </a:p>
        </p:txBody>
      </p:sp>
    </p:spTree>
    <p:extLst>
      <p:ext uri="{BB962C8B-B14F-4D97-AF65-F5344CB8AC3E}">
        <p14:creationId xmlns:p14="http://schemas.microsoft.com/office/powerpoint/2010/main" val="34655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26</a:t>
            </a:fld>
            <a:endParaRPr lang="en-GB"/>
          </a:p>
        </p:txBody>
      </p:sp>
    </p:spTree>
    <p:extLst>
      <p:ext uri="{BB962C8B-B14F-4D97-AF65-F5344CB8AC3E}">
        <p14:creationId xmlns:p14="http://schemas.microsoft.com/office/powerpoint/2010/main" val="116212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latin typeface="Calibri" panose="020F0502020204030204" pitchFamily="34" charset="0"/>
                <a:ea typeface="Times New Roman" panose="02020603050405020304" pitchFamily="18" charset="0"/>
                <a:cs typeface="Calibri" panose="020F0502020204030204" pitchFamily="34" charset="0"/>
              </a:rPr>
              <a:t>тый ‘</a:t>
            </a:r>
            <a:r>
              <a:rPr lang="de-AT" sz="3600" u="sng" dirty="0">
                <a:latin typeface="Calibri" panose="020F0502020204030204" pitchFamily="34" charset="0"/>
                <a:ea typeface="Times New Roman" panose="02020603050405020304" pitchFamily="18" charset="0"/>
                <a:cs typeface="Calibri" panose="020F0502020204030204" pitchFamily="34" charset="0"/>
              </a:rPr>
              <a:t>you’ ~ </a:t>
            </a:r>
            <a:r>
              <a:rPr lang="az-Cyrl-AZ" sz="3600" u="sng" dirty="0">
                <a:latin typeface="Calibri" panose="020F0502020204030204" pitchFamily="34" charset="0"/>
                <a:ea typeface="Times New Roman" panose="02020603050405020304" pitchFamily="18" charset="0"/>
                <a:cs typeface="Calibri" panose="020F0502020204030204" pitchFamily="34" charset="0"/>
              </a:rPr>
              <a:t>те ‘</a:t>
            </a:r>
            <a:r>
              <a:rPr lang="de-AT" sz="3600" u="sng" dirty="0">
                <a:latin typeface="Calibri" panose="020F0502020204030204" pitchFamily="34" charset="0"/>
                <a:ea typeface="Times New Roman" panose="02020603050405020304" pitchFamily="18" charset="0"/>
                <a:cs typeface="Calibri" panose="020F0502020204030204" pitchFamily="34" charset="0"/>
              </a:rPr>
              <a:t>you’</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6" name="Table 7">
            <a:extLst>
              <a:ext uri="{FF2B5EF4-FFF2-40B4-BE49-F238E27FC236}">
                <a16:creationId xmlns:a16="http://schemas.microsoft.com/office/drawing/2014/main" id="{44746126-5FE3-4F12-ADF9-7846B68791B8}"/>
              </a:ext>
            </a:extLst>
          </p:cNvPr>
          <p:cNvGraphicFramePr>
            <a:graphicFrameLocks noGrp="1"/>
          </p:cNvGraphicFramePr>
          <p:nvPr>
            <p:extLst>
              <p:ext uri="{D42A27DB-BD31-4B8C-83A1-F6EECF244321}">
                <p14:modId xmlns:p14="http://schemas.microsoft.com/office/powerpoint/2010/main" val="3426014412"/>
              </p:ext>
            </p:extLst>
          </p:nvPr>
        </p:nvGraphicFramePr>
        <p:xfrm>
          <a:off x="838200" y="2872740"/>
          <a:ext cx="10414000" cy="1737360"/>
        </p:xfrm>
        <a:graphic>
          <a:graphicData uri="http://schemas.openxmlformats.org/drawingml/2006/table">
            <a:tbl>
              <a:tblPr firstRow="1" bandRow="1">
                <a:tableStyleId>{5940675A-B579-460E-94D1-54222C63F5DA}</a:tableStyleId>
              </a:tblPr>
              <a:tblGrid>
                <a:gridCol w="4406900">
                  <a:extLst>
                    <a:ext uri="{9D8B030D-6E8A-4147-A177-3AD203B41FA5}">
                      <a16:colId xmlns:a16="http://schemas.microsoft.com/office/drawing/2014/main" val="1692334380"/>
                    </a:ext>
                  </a:extLst>
                </a:gridCol>
                <a:gridCol w="3003550">
                  <a:extLst>
                    <a:ext uri="{9D8B030D-6E8A-4147-A177-3AD203B41FA5}">
                      <a16:colId xmlns:a16="http://schemas.microsoft.com/office/drawing/2014/main" val="2297592683"/>
                    </a:ext>
                  </a:extLst>
                </a:gridCol>
                <a:gridCol w="3003550">
                  <a:extLst>
                    <a:ext uri="{9D8B030D-6E8A-4147-A177-3AD203B41FA5}">
                      <a16:colId xmlns:a16="http://schemas.microsoft.com/office/drawing/2014/main" val="4170863858"/>
                    </a:ext>
                  </a:extLst>
                </a:gridCol>
              </a:tblGrid>
              <a:tr h="370840">
                <a:tc>
                  <a:txBody>
                    <a:bodyPr/>
                    <a:lstStyle/>
                    <a:p>
                      <a:endParaRPr lang="en-GB" sz="32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3200" b="1" dirty="0"/>
                        <a:t>Familiar</a:t>
                      </a:r>
                      <a:endParaRPr lang="en-GB" sz="32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3200" b="1" dirty="0"/>
                        <a:t>Formal</a:t>
                      </a:r>
                      <a:endParaRPr lang="en-GB" sz="32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216739"/>
                  </a:ext>
                </a:extLst>
              </a:tr>
              <a:tr h="370840">
                <a:tc>
                  <a:txBody>
                    <a:bodyPr/>
                    <a:lstStyle/>
                    <a:p>
                      <a:pPr algn="ctr"/>
                      <a:r>
                        <a:rPr lang="de-AT" sz="3200" b="1" dirty="0"/>
                        <a:t>Addressing 1 person</a:t>
                      </a:r>
                      <a:endParaRPr lang="en-GB" sz="3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de-AT" sz="3200" dirty="0"/>
                        <a:t>тый (2Sg)</a:t>
                      </a:r>
                      <a:endParaRPr lang="en-GB" sz="32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200" b="0" i="0" u="none" strike="noStrike" kern="1200" cap="none" spc="0" normalizeH="0" baseline="0" noProof="0" dirty="0">
                          <a:ln>
                            <a:noFill/>
                          </a:ln>
                          <a:solidFill>
                            <a:prstClr val="black"/>
                          </a:solidFill>
                          <a:effectLst/>
                          <a:uLnTx/>
                          <a:uFillTx/>
                          <a:latin typeface="Calibri" panose="020F0502020204030204"/>
                          <a:ea typeface="+mn-ea"/>
                          <a:cs typeface="+mn-cs"/>
                        </a:rPr>
                        <a:t>те (2Pl)</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82644993"/>
                  </a:ext>
                </a:extLst>
              </a:tr>
              <a:tr h="370840">
                <a:tc>
                  <a:txBody>
                    <a:bodyPr/>
                    <a:lstStyle/>
                    <a:p>
                      <a:pPr algn="ctr"/>
                      <a:r>
                        <a:rPr lang="de-AT" sz="3200" b="1" dirty="0"/>
                        <a:t>Addressing 2+ people</a:t>
                      </a:r>
                      <a:endParaRPr lang="en-GB" sz="3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de-AT" sz="3200" dirty="0"/>
                        <a:t>те (2Pl)</a:t>
                      </a:r>
                      <a:endParaRPr lang="en-GB" sz="32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200" b="0" i="0" u="none" strike="noStrike" kern="1200" cap="none" spc="0" normalizeH="0" baseline="0" noProof="0" dirty="0">
                          <a:ln>
                            <a:noFill/>
                          </a:ln>
                          <a:solidFill>
                            <a:prstClr val="black"/>
                          </a:solidFill>
                          <a:effectLst/>
                          <a:uLnTx/>
                          <a:uFillTx/>
                          <a:latin typeface="Calibri" panose="020F0502020204030204"/>
                          <a:ea typeface="+mn-ea"/>
                          <a:cs typeface="+mn-cs"/>
                        </a:rPr>
                        <a:t>те (2Pl)</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189718"/>
                  </a:ext>
                </a:extLst>
              </a:tr>
            </a:tbl>
          </a:graphicData>
        </a:graphic>
      </p:graphicFrame>
    </p:spTree>
    <p:extLst>
      <p:ext uri="{BB962C8B-B14F-4D97-AF65-F5344CB8AC3E}">
        <p14:creationId xmlns:p14="http://schemas.microsoft.com/office/powerpoint/2010/main" val="2098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a:effectLst/>
                <a:latin typeface="Calibri" panose="020F0502020204030204" pitchFamily="34" charset="0"/>
                <a:ea typeface="Times New Roman" panose="02020603050405020304" pitchFamily="18" charset="0"/>
                <a:cs typeface="Calibri" panose="020F0502020204030204" pitchFamily="34" charset="0"/>
              </a:rPr>
              <a:t>2. </a:t>
            </a:r>
            <a:r>
              <a:rPr lang="en-GB" sz="3600" u="sng">
                <a:latin typeface="Calibri" panose="020F0502020204030204" pitchFamily="34" charset="0"/>
                <a:ea typeface="Times New Roman" panose="02020603050405020304" pitchFamily="18" charset="0"/>
                <a:cs typeface="Calibri" panose="020F0502020204030204" pitchFamily="34" charset="0"/>
              </a:rPr>
              <a:t>Postpositions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28</a:t>
            </a:fld>
            <a:endParaRPr lang="en-GB"/>
          </a:p>
        </p:txBody>
      </p:sp>
      <p:graphicFrame>
        <p:nvGraphicFramePr>
          <p:cNvPr id="11" name="Table 10">
            <a:extLst>
              <a:ext uri="{FF2B5EF4-FFF2-40B4-BE49-F238E27FC236}">
                <a16:creationId xmlns:a16="http://schemas.microsoft.com/office/drawing/2014/main" id="{90CE3EFE-DB6D-4F54-8B47-992076BCC882}"/>
              </a:ext>
            </a:extLst>
          </p:cNvPr>
          <p:cNvGraphicFramePr>
            <a:graphicFrameLocks noGrp="1"/>
          </p:cNvGraphicFramePr>
          <p:nvPr>
            <p:extLst>
              <p:ext uri="{D42A27DB-BD31-4B8C-83A1-F6EECF244321}">
                <p14:modId xmlns:p14="http://schemas.microsoft.com/office/powerpoint/2010/main" val="553513497"/>
              </p:ext>
            </p:extLst>
          </p:nvPr>
        </p:nvGraphicFramePr>
        <p:xfrm>
          <a:off x="680138" y="2737782"/>
          <a:ext cx="11096785" cy="2116456"/>
        </p:xfrm>
        <a:graphic>
          <a:graphicData uri="http://schemas.openxmlformats.org/drawingml/2006/table">
            <a:tbl>
              <a:tblPr firstRow="1" firstCol="1" bandRow="1" bandCol="1"/>
              <a:tblGrid>
                <a:gridCol w="1720311">
                  <a:extLst>
                    <a:ext uri="{9D8B030D-6E8A-4147-A177-3AD203B41FA5}">
                      <a16:colId xmlns:a16="http://schemas.microsoft.com/office/drawing/2014/main" val="2765966423"/>
                    </a:ext>
                  </a:extLst>
                </a:gridCol>
                <a:gridCol w="2266914">
                  <a:extLst>
                    <a:ext uri="{9D8B030D-6E8A-4147-A177-3AD203B41FA5}">
                      <a16:colId xmlns:a16="http://schemas.microsoft.com/office/drawing/2014/main" val="402351479"/>
                    </a:ext>
                  </a:extLst>
                </a:gridCol>
                <a:gridCol w="3453303">
                  <a:extLst>
                    <a:ext uri="{9D8B030D-6E8A-4147-A177-3AD203B41FA5}">
                      <a16:colId xmlns:a16="http://schemas.microsoft.com/office/drawing/2014/main" val="4206718626"/>
                    </a:ext>
                  </a:extLst>
                </a:gridCol>
                <a:gridCol w="3656257">
                  <a:extLst>
                    <a:ext uri="{9D8B030D-6E8A-4147-A177-3AD203B41FA5}">
                      <a16:colId xmlns:a16="http://schemas.microsoft.com/office/drawing/2014/main" val="1452350672"/>
                    </a:ext>
                  </a:extLst>
                </a:gridCol>
              </a:tblGrid>
              <a:tr h="254715">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Lucida Grande"/>
                        </a:rPr>
                        <a:t>гыч</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from</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нгрий гыч</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from Hungary</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155864"/>
                  </a:ext>
                </a:extLst>
              </a:tr>
              <a:tr h="254715">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Lucida Grande"/>
                        </a:rPr>
                        <a:t>д</a:t>
                      </a:r>
                      <a:r>
                        <a:rPr lang="az-Cyrl-AZ" sz="3300" b="1" i="0" u="none" strike="noStrike">
                          <a:effectLst/>
                          <a:latin typeface="Calibri" panose="020F0502020204030204" pitchFamily="34" charset="0"/>
                          <a:ea typeface="PMingLiU" panose="02020500000000000000" pitchFamily="18" charset="-120"/>
                          <a:cs typeface="Lucida Grande"/>
                        </a:rPr>
                        <a:t>е</a:t>
                      </a:r>
                      <a:r>
                        <a:rPr lang="az-Cyrl-AZ" sz="3300" b="0" i="0" u="none" strike="noStrike">
                          <a:effectLst/>
                          <a:latin typeface="Calibri" panose="020F0502020204030204" pitchFamily="34" charset="0"/>
                          <a:ea typeface="PMingLiU" panose="02020500000000000000" pitchFamily="18" charset="-120"/>
                          <a:cs typeface="Lucida Grande"/>
                        </a:rPr>
                        <a:t>к(е)</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to</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Сап</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евмыт дек</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to the Sapayevs</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085779"/>
                  </a:ext>
                </a:extLst>
              </a:tr>
              <a:tr h="254715">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Lucida Grande"/>
                        </a:rPr>
                        <a:t>д</a:t>
                      </a:r>
                      <a:r>
                        <a:rPr lang="az-Cyrl-AZ" sz="3300" b="1" i="0" u="none" strike="noStrike">
                          <a:effectLst/>
                          <a:latin typeface="Calibri" panose="020F0502020204030204" pitchFamily="34" charset="0"/>
                          <a:ea typeface="PMingLiU" panose="02020500000000000000" pitchFamily="18" charset="-120"/>
                          <a:cs typeface="Lucida Grande"/>
                        </a:rPr>
                        <a:t>е</a:t>
                      </a:r>
                      <a:r>
                        <a:rPr lang="az-Cyrl-AZ" sz="3300" b="0" i="0" u="none" strike="noStrike">
                          <a:effectLst/>
                          <a:latin typeface="Calibri" panose="020F0502020204030204" pitchFamily="34" charset="0"/>
                          <a:ea typeface="PMingLiU" panose="02020500000000000000" pitchFamily="18" charset="-120"/>
                          <a:cs typeface="Lucida Grande"/>
                        </a:rPr>
                        <a:t>н(е)</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with; and</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Ел</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ден Серг</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err="1">
                          <a:effectLst/>
                          <a:latin typeface="Calibri" panose="020F0502020204030204" pitchFamily="34" charset="0"/>
                          <a:ea typeface="PMingLiU" panose="02020500000000000000" pitchFamily="18" charset="-120"/>
                          <a:cs typeface="Calibri" panose="020F0502020204030204" pitchFamily="34" charset="0"/>
                        </a:rPr>
                        <a:t>Yelu</a:t>
                      </a: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 and Sergey</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666094"/>
                  </a:ext>
                </a:extLst>
              </a:tr>
              <a:tr h="343243">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рте</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till, until</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кас м</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рте</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till evening</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994864"/>
                  </a:ext>
                </a:extLst>
              </a:tr>
            </a:tbl>
          </a:graphicData>
        </a:graphic>
      </p:graphicFrame>
      <p:sp>
        <p:nvSpPr>
          <p:cNvPr id="14" name="TextBox 13">
            <a:extLst>
              <a:ext uri="{FF2B5EF4-FFF2-40B4-BE49-F238E27FC236}">
                <a16:creationId xmlns:a16="http://schemas.microsoft.com/office/drawing/2014/main" id="{95F640B7-C65C-4057-8E69-3EDC0E5A9E7A}"/>
              </a:ext>
            </a:extLst>
          </p:cNvPr>
          <p:cNvSpPr txBox="1"/>
          <p:nvPr/>
        </p:nvSpPr>
        <p:spPr>
          <a:xfrm>
            <a:off x="6755424" y="1336745"/>
            <a:ext cx="241934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mi-NZ" sz="2000" dirty="0"/>
              <a:t>/Sapajevmə̑t </a:t>
            </a:r>
            <a:r>
              <a:rPr lang="mi-NZ" sz="2000" b="1" dirty="0">
                <a:solidFill>
                  <a:srgbClr val="FF0000"/>
                </a:solidFill>
              </a:rPr>
              <a:t>t</a:t>
            </a:r>
            <a:r>
              <a:rPr lang="mi-NZ" sz="2000" dirty="0"/>
              <a:t>ek/</a:t>
            </a:r>
            <a:endParaRPr lang="en-GB" sz="2000" dirty="0"/>
          </a:p>
        </p:txBody>
      </p:sp>
      <p:cxnSp>
        <p:nvCxnSpPr>
          <p:cNvPr id="15" name="Straight Arrow Connector 14">
            <a:extLst>
              <a:ext uri="{FF2B5EF4-FFF2-40B4-BE49-F238E27FC236}">
                <a16:creationId xmlns:a16="http://schemas.microsoft.com/office/drawing/2014/main" id="{08901D28-0919-4077-BFE2-5A21CA84EEE9}"/>
              </a:ext>
            </a:extLst>
          </p:cNvPr>
          <p:cNvCxnSpPr>
            <a:cxnSpLocks/>
            <a:stCxn id="14" idx="2"/>
          </p:cNvCxnSpPr>
          <p:nvPr/>
        </p:nvCxnSpPr>
        <p:spPr>
          <a:xfrm flipH="1">
            <a:off x="7620003" y="1736855"/>
            <a:ext cx="345094" cy="1850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59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Cardinal and ordinal numbers from 50</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7" name="Table 6">
            <a:extLst>
              <a:ext uri="{FF2B5EF4-FFF2-40B4-BE49-F238E27FC236}">
                <a16:creationId xmlns:a16="http://schemas.microsoft.com/office/drawing/2014/main" id="{26ABDF30-8707-43C1-8EFD-030083D42B92}"/>
              </a:ext>
            </a:extLst>
          </p:cNvPr>
          <p:cNvGraphicFramePr>
            <a:graphicFrameLocks noGrp="1"/>
          </p:cNvGraphicFramePr>
          <p:nvPr>
            <p:extLst>
              <p:ext uri="{D42A27DB-BD31-4B8C-83A1-F6EECF244321}">
                <p14:modId xmlns:p14="http://schemas.microsoft.com/office/powerpoint/2010/main" val="2978967819"/>
              </p:ext>
            </p:extLst>
          </p:nvPr>
        </p:nvGraphicFramePr>
        <p:xfrm>
          <a:off x="556847" y="2189590"/>
          <a:ext cx="11078306" cy="3779520"/>
        </p:xfrm>
        <a:graphic>
          <a:graphicData uri="http://schemas.openxmlformats.org/drawingml/2006/table">
            <a:tbl>
              <a:tblPr firstRow="1" firstCol="1" bandRow="1" bandCol="1">
                <a:tableStyleId>{7E9639D4-E3E2-4D34-9284-5A2195B3D0D7}</a:tableStyleId>
              </a:tblPr>
              <a:tblGrid>
                <a:gridCol w="1517422">
                  <a:extLst>
                    <a:ext uri="{9D8B030D-6E8A-4147-A177-3AD203B41FA5}">
                      <a16:colId xmlns:a16="http://schemas.microsoft.com/office/drawing/2014/main" val="605669612"/>
                    </a:ext>
                  </a:extLst>
                </a:gridCol>
                <a:gridCol w="4660172">
                  <a:extLst>
                    <a:ext uri="{9D8B030D-6E8A-4147-A177-3AD203B41FA5}">
                      <a16:colId xmlns:a16="http://schemas.microsoft.com/office/drawing/2014/main" val="3016440683"/>
                    </a:ext>
                  </a:extLst>
                </a:gridCol>
                <a:gridCol w="4900712">
                  <a:extLst>
                    <a:ext uri="{9D8B030D-6E8A-4147-A177-3AD203B41FA5}">
                      <a16:colId xmlns:a16="http://schemas.microsoft.com/office/drawing/2014/main" val="3840720394"/>
                    </a:ext>
                  </a:extLst>
                </a:gridCol>
              </a:tblGrid>
              <a:tr h="355521">
                <a:tc>
                  <a:txBody>
                    <a:bodyPr/>
                    <a:lstStyle/>
                    <a:p>
                      <a:pPr algn="just"/>
                      <a:r>
                        <a:rPr lang="en-US" sz="24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Cardinal (short &amp; long)</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60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800" dirty="0" err="1">
                          <a:effectLst/>
                          <a:latin typeface="Calibri" panose="020F0502020204030204" pitchFamily="34" charset="0"/>
                          <a:ea typeface="PMingLiU" panose="02020500000000000000" pitchFamily="18" charset="-120"/>
                          <a:cs typeface="Calibri" panose="020F0502020204030204" pitchFamily="34" charset="0"/>
                        </a:rPr>
                        <a:t>дло</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800" dirty="0" err="1">
                          <a:effectLst/>
                          <a:latin typeface="Calibri" panose="020F0502020204030204" pitchFamily="34" charset="0"/>
                          <a:ea typeface="PMingLiU" panose="02020500000000000000" pitchFamily="18" charset="-120"/>
                          <a:cs typeface="Calibri" panose="020F0502020204030204" pitchFamily="34" charset="0"/>
                        </a:rPr>
                        <a:t>длымшо</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4293158"/>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70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800" dirty="0" err="1">
                          <a:effectLst/>
                          <a:latin typeface="Calibri" panose="020F0502020204030204" pitchFamily="34" charset="0"/>
                          <a:ea typeface="PMingLiU" panose="02020500000000000000" pitchFamily="18" charset="-120"/>
                          <a:cs typeface="Calibri" panose="020F0502020204030204" pitchFamily="34" charset="0"/>
                        </a:rPr>
                        <a:t>мле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800" dirty="0" err="1">
                          <a:effectLst/>
                          <a:latin typeface="Calibri" panose="020F0502020204030204" pitchFamily="34" charset="0"/>
                          <a:ea typeface="PMingLiU" panose="02020500000000000000" pitchFamily="18" charset="-120"/>
                          <a:cs typeface="Calibri" panose="020F0502020204030204" pitchFamily="34" charset="0"/>
                        </a:rPr>
                        <a:t>млымше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33349601"/>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80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шлымше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92312697"/>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90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инд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инд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шлымше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70343076"/>
                  </a:ext>
                </a:extLst>
              </a:tr>
              <a:tr h="355521">
                <a:tc>
                  <a:txBody>
                    <a:bodyPr/>
                    <a:lstStyle/>
                    <a:p>
                      <a:pPr algn="ctr"/>
                      <a:r>
                        <a:rPr lang="de-AT" sz="2800" dirty="0">
                          <a:effectLst/>
                          <a:latin typeface="Calibri" panose="020F0502020204030204" pitchFamily="34" charset="0"/>
                          <a:ea typeface="PMingLiU" panose="02020500000000000000" pitchFamily="18" charset="-120"/>
                          <a:cs typeface="Lucida Grande"/>
                        </a:rPr>
                        <a:t>100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800" dirty="0" err="1">
                          <a:effectLst/>
                          <a:latin typeface="Calibri" panose="020F0502020204030204" pitchFamily="34" charset="0"/>
                          <a:ea typeface="PMingLiU" panose="02020500000000000000" pitchFamily="18" charset="-120"/>
                          <a:cs typeface="Calibri" panose="020F0502020204030204" pitchFamily="34" charset="0"/>
                        </a:rPr>
                        <a:t>дӧ</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800" dirty="0" err="1">
                          <a:effectLst/>
                          <a:latin typeface="Calibri" panose="020F0502020204030204" pitchFamily="34" charset="0"/>
                          <a:ea typeface="PMingLiU" panose="02020500000000000000" pitchFamily="18" charset="-120"/>
                          <a:cs typeface="Calibri" panose="020F0502020204030204" pitchFamily="34" charset="0"/>
                        </a:rPr>
                        <a:t>дымшӧ</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96030566"/>
                  </a:ext>
                </a:extLst>
              </a:tr>
              <a:tr h="355521">
                <a:tc>
                  <a:txBody>
                    <a:bodyPr/>
                    <a:lstStyle/>
                    <a:p>
                      <a:pPr algn="ctr"/>
                      <a:r>
                        <a:rPr lang="de-AT" sz="2800" dirty="0">
                          <a:effectLst/>
                          <a:latin typeface="Calibri" panose="020F0502020204030204" pitchFamily="34" charset="0"/>
                          <a:ea typeface="PMingLiU" panose="02020500000000000000" pitchFamily="18" charset="-120"/>
                          <a:cs typeface="Lucida Grande"/>
                        </a:rPr>
                        <a:t>1000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a:effectLst/>
                          <a:latin typeface="Calibri" panose="020F0502020204030204" pitchFamily="34" charset="0"/>
                          <a:ea typeface="PMingLiU" panose="02020500000000000000" pitchFamily="18" charset="-120"/>
                          <a:cs typeface="Calibri" panose="020F0502020204030204" pitchFamily="34" charset="0"/>
                        </a:rPr>
                        <a:t>тӱж</a:t>
                      </a:r>
                      <a:r>
                        <a:rPr lang="en-US" sz="2800" b="1">
                          <a:effectLst/>
                          <a:latin typeface="Calibri" panose="020F0502020204030204" pitchFamily="34" charset="0"/>
                          <a:ea typeface="PMingLiU" panose="02020500000000000000" pitchFamily="18" charset="-120"/>
                          <a:cs typeface="Calibri" panose="020F0502020204030204" pitchFamily="34" charset="0"/>
                        </a:rPr>
                        <a:t>е</a:t>
                      </a:r>
                      <a:r>
                        <a:rPr lang="en-US" sz="2800">
                          <a:effectLst/>
                          <a:latin typeface="Calibri" panose="020F0502020204030204" pitchFamily="34" charset="0"/>
                          <a:ea typeface="PMingLiU" panose="02020500000000000000" pitchFamily="18" charset="-120"/>
                          <a:cs typeface="Calibri" panose="020F0502020204030204" pitchFamily="34" charset="0"/>
                        </a:rPr>
                        <a:t>м</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тӱж</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82133174"/>
                  </a:ext>
                </a:extLst>
              </a:tr>
              <a:tr h="355521">
                <a:tc>
                  <a:txBody>
                    <a:bodyPr/>
                    <a:lstStyle/>
                    <a:p>
                      <a:pPr algn="ctr"/>
                      <a:r>
                        <a:rPr lang="de-AT" sz="2800" dirty="0">
                          <a:effectLst/>
                          <a:latin typeface="Calibri" panose="020F0502020204030204" pitchFamily="34" charset="0"/>
                          <a:ea typeface="PMingLiU" panose="02020500000000000000" pitchFamily="18" charset="-120"/>
                          <a:cs typeface="Lucida Grande"/>
                        </a:rPr>
                        <a:t>5287</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вич</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тӱж</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м</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кокш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800" dirty="0" err="1">
                          <a:effectLst/>
                          <a:latin typeface="Calibri" panose="020F0502020204030204" pitchFamily="34" charset="0"/>
                          <a:ea typeface="PMingLiU" panose="02020500000000000000" pitchFamily="18" charset="-120"/>
                          <a:cs typeface="Calibri" panose="020F0502020204030204" pitchFamily="34" charset="0"/>
                        </a:rPr>
                        <a:t>дӧ</a:t>
                      </a:r>
                      <a:br>
                        <a:rPr lang="en-US" sz="2800" dirty="0">
                          <a:effectLst/>
                          <a:latin typeface="Calibri" panose="020F0502020204030204" pitchFamily="34" charset="0"/>
                          <a:ea typeface="PMingLiU" panose="02020500000000000000" pitchFamily="18" charset="-120"/>
                          <a:cs typeface="Calibri" panose="020F0502020204030204" pitchFamily="34" charset="0"/>
                        </a:rPr>
                      </a:br>
                      <a:r>
                        <a:rPr lang="en-US" sz="28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шле</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800" dirty="0" err="1">
                          <a:effectLst/>
                          <a:latin typeface="Calibri" panose="020F0502020204030204" pitchFamily="34" charset="0"/>
                          <a:ea typeface="PMingLiU" panose="02020500000000000000" pitchFamily="18" charset="-120"/>
                          <a:cs typeface="Calibri" panose="020F0502020204030204" pitchFamily="34" charset="0"/>
                        </a:rPr>
                        <a:t>м</a:t>
                      </a:r>
                      <a:r>
                        <a:rPr lang="en-US" sz="2800" dirty="0">
                          <a:effectLst/>
                          <a:latin typeface="Calibri" panose="020F0502020204030204" pitchFamily="34" charset="0"/>
                          <a:ea typeface="PMingLiU" panose="02020500000000000000" pitchFamily="18" charset="-120"/>
                          <a:cs typeface="Calibri" panose="020F0502020204030204" pitchFamily="34" charset="0"/>
                        </a:rPr>
                        <a:t>(</a:t>
                      </a:r>
                      <a:r>
                        <a:rPr lang="en-US" sz="2800" dirty="0" err="1">
                          <a:effectLst/>
                          <a:latin typeface="Calibri" panose="020F0502020204030204" pitchFamily="34" charset="0"/>
                          <a:ea typeface="PMingLiU" panose="02020500000000000000" pitchFamily="18" charset="-120"/>
                          <a:cs typeface="Calibri" panose="020F0502020204030204" pitchFamily="34" charset="0"/>
                        </a:rPr>
                        <a:t>ыт</a:t>
                      </a:r>
                      <a:r>
                        <a:rPr lang="en-US" sz="2800" dirty="0">
                          <a:effectLst/>
                          <a:latin typeface="Calibri" panose="020F0502020204030204" pitchFamily="34" charset="0"/>
                          <a:ea typeface="PMingLiU" panose="02020500000000000000" pitchFamily="18" charset="-120"/>
                          <a:cs typeface="Calibri" panose="020F0502020204030204" pitchFamily="34" charset="0"/>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05378859"/>
                  </a:ext>
                </a:extLst>
              </a:tr>
            </a:tbl>
          </a:graphicData>
        </a:graphic>
      </p:graphicFrame>
      <p:sp>
        <p:nvSpPr>
          <p:cNvPr id="8" name="Rectangle 7">
            <a:extLst>
              <a:ext uri="{FF2B5EF4-FFF2-40B4-BE49-F238E27FC236}">
                <a16:creationId xmlns:a16="http://schemas.microsoft.com/office/drawing/2014/main" id="{A3046B52-430F-4BBC-94CA-C8C3FF13BE37}"/>
              </a:ext>
            </a:extLst>
          </p:cNvPr>
          <p:cNvSpPr/>
          <p:nvPr/>
        </p:nvSpPr>
        <p:spPr>
          <a:xfrm>
            <a:off x="3657599" y="26924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5B4E85-7C2E-459F-BD9A-E5DC79DE1526}"/>
              </a:ext>
            </a:extLst>
          </p:cNvPr>
          <p:cNvSpPr/>
          <p:nvPr/>
        </p:nvSpPr>
        <p:spPr>
          <a:xfrm>
            <a:off x="8153400" y="2692400"/>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C93A89F-1B2D-442C-A4E6-BAC15535BC47}"/>
              </a:ext>
            </a:extLst>
          </p:cNvPr>
          <p:cNvSpPr/>
          <p:nvPr/>
        </p:nvSpPr>
        <p:spPr>
          <a:xfrm>
            <a:off x="3428999" y="308287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DC08234-E65C-45A5-90E0-783F27CCCE5F}"/>
              </a:ext>
            </a:extLst>
          </p:cNvPr>
          <p:cNvSpPr/>
          <p:nvPr/>
        </p:nvSpPr>
        <p:spPr>
          <a:xfrm>
            <a:off x="8153399" y="308287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6A261B1-6293-4509-8E94-AC04C9D02982}"/>
              </a:ext>
            </a:extLst>
          </p:cNvPr>
          <p:cNvSpPr/>
          <p:nvPr/>
        </p:nvSpPr>
        <p:spPr>
          <a:xfrm>
            <a:off x="3428998" y="3514890"/>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9B1AAA9-7F64-4676-B118-C1EA11FB7E90}"/>
              </a:ext>
            </a:extLst>
          </p:cNvPr>
          <p:cNvSpPr/>
          <p:nvPr/>
        </p:nvSpPr>
        <p:spPr>
          <a:xfrm>
            <a:off x="8000999" y="3502190"/>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DCBA29-896F-4EA1-84A1-EFD0270C6136}"/>
              </a:ext>
            </a:extLst>
          </p:cNvPr>
          <p:cNvSpPr/>
          <p:nvPr/>
        </p:nvSpPr>
        <p:spPr>
          <a:xfrm>
            <a:off x="3479797" y="394814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B239290-3063-4623-B0E4-806675CA70D0}"/>
              </a:ext>
            </a:extLst>
          </p:cNvPr>
          <p:cNvSpPr/>
          <p:nvPr/>
        </p:nvSpPr>
        <p:spPr>
          <a:xfrm>
            <a:off x="7950200" y="3896108"/>
            <a:ext cx="2532062" cy="321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A3EA420-FA25-47FC-8C57-210A2556CBF9}"/>
              </a:ext>
            </a:extLst>
          </p:cNvPr>
          <p:cNvSpPr/>
          <p:nvPr/>
        </p:nvSpPr>
        <p:spPr>
          <a:xfrm>
            <a:off x="7861299" y="4344672"/>
            <a:ext cx="2328863" cy="298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BDD7FA6-2CF2-444E-8834-240A266CCA2F}"/>
              </a:ext>
            </a:extLst>
          </p:cNvPr>
          <p:cNvSpPr/>
          <p:nvPr/>
        </p:nvSpPr>
        <p:spPr>
          <a:xfrm>
            <a:off x="8000999" y="4777961"/>
            <a:ext cx="2328863" cy="298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5BB13AA-DF5D-4E2D-83BE-08AEC868A439}"/>
              </a:ext>
            </a:extLst>
          </p:cNvPr>
          <p:cNvSpPr/>
          <p:nvPr/>
        </p:nvSpPr>
        <p:spPr>
          <a:xfrm>
            <a:off x="2493167" y="5179754"/>
            <a:ext cx="3602833" cy="763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121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Cardinal and ordinal numbers from 50</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30</a:t>
            </a:fld>
            <a:endParaRPr lang="en-GB"/>
          </a:p>
        </p:txBody>
      </p:sp>
      <p:graphicFrame>
        <p:nvGraphicFramePr>
          <p:cNvPr id="7" name="Table 6">
            <a:extLst>
              <a:ext uri="{FF2B5EF4-FFF2-40B4-BE49-F238E27FC236}">
                <a16:creationId xmlns:a16="http://schemas.microsoft.com/office/drawing/2014/main" id="{26ABDF30-8707-43C1-8EFD-030083D42B92}"/>
              </a:ext>
            </a:extLst>
          </p:cNvPr>
          <p:cNvGraphicFramePr>
            <a:graphicFrameLocks noGrp="1"/>
          </p:cNvGraphicFramePr>
          <p:nvPr/>
        </p:nvGraphicFramePr>
        <p:xfrm>
          <a:off x="556847" y="2189590"/>
          <a:ext cx="11078306" cy="3779520"/>
        </p:xfrm>
        <a:graphic>
          <a:graphicData uri="http://schemas.openxmlformats.org/drawingml/2006/table">
            <a:tbl>
              <a:tblPr firstRow="1" firstCol="1" bandRow="1" bandCol="1">
                <a:tableStyleId>{7E9639D4-E3E2-4D34-9284-5A2195B3D0D7}</a:tableStyleId>
              </a:tblPr>
              <a:tblGrid>
                <a:gridCol w="1517422">
                  <a:extLst>
                    <a:ext uri="{9D8B030D-6E8A-4147-A177-3AD203B41FA5}">
                      <a16:colId xmlns:a16="http://schemas.microsoft.com/office/drawing/2014/main" val="605669612"/>
                    </a:ext>
                  </a:extLst>
                </a:gridCol>
                <a:gridCol w="4660172">
                  <a:extLst>
                    <a:ext uri="{9D8B030D-6E8A-4147-A177-3AD203B41FA5}">
                      <a16:colId xmlns:a16="http://schemas.microsoft.com/office/drawing/2014/main" val="3016440683"/>
                    </a:ext>
                  </a:extLst>
                </a:gridCol>
                <a:gridCol w="4900712">
                  <a:extLst>
                    <a:ext uri="{9D8B030D-6E8A-4147-A177-3AD203B41FA5}">
                      <a16:colId xmlns:a16="http://schemas.microsoft.com/office/drawing/2014/main" val="3840720394"/>
                    </a:ext>
                  </a:extLst>
                </a:gridCol>
              </a:tblGrid>
              <a:tr h="355521">
                <a:tc>
                  <a:txBody>
                    <a:bodyPr/>
                    <a:lstStyle/>
                    <a:p>
                      <a:pPr algn="just"/>
                      <a:r>
                        <a:rPr lang="en-US" sz="24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Cardinal (short &amp; long)</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60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800" dirty="0" err="1">
                          <a:effectLst/>
                          <a:latin typeface="Calibri" panose="020F0502020204030204" pitchFamily="34" charset="0"/>
                          <a:ea typeface="PMingLiU" panose="02020500000000000000" pitchFamily="18" charset="-120"/>
                          <a:cs typeface="Calibri" panose="020F0502020204030204" pitchFamily="34" charset="0"/>
                        </a:rPr>
                        <a:t>дло</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800" dirty="0" err="1">
                          <a:effectLst/>
                          <a:latin typeface="Calibri" panose="020F0502020204030204" pitchFamily="34" charset="0"/>
                          <a:ea typeface="PMingLiU" panose="02020500000000000000" pitchFamily="18" charset="-120"/>
                          <a:cs typeface="Calibri" panose="020F0502020204030204" pitchFamily="34" charset="0"/>
                        </a:rPr>
                        <a:t>длымшо</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4293158"/>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70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800" dirty="0" err="1">
                          <a:effectLst/>
                          <a:latin typeface="Calibri" panose="020F0502020204030204" pitchFamily="34" charset="0"/>
                          <a:ea typeface="PMingLiU" panose="02020500000000000000" pitchFamily="18" charset="-120"/>
                          <a:cs typeface="Calibri" panose="020F0502020204030204" pitchFamily="34" charset="0"/>
                        </a:rPr>
                        <a:t>мле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800" dirty="0" err="1">
                          <a:effectLst/>
                          <a:latin typeface="Calibri" panose="020F0502020204030204" pitchFamily="34" charset="0"/>
                          <a:ea typeface="PMingLiU" panose="02020500000000000000" pitchFamily="18" charset="-120"/>
                          <a:cs typeface="Calibri" panose="020F0502020204030204" pitchFamily="34" charset="0"/>
                        </a:rPr>
                        <a:t>млымше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33349601"/>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80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шлымше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92312697"/>
                  </a:ext>
                </a:extLst>
              </a:tr>
              <a:tr h="355521">
                <a:tc>
                  <a:txBody>
                    <a:bodyPr/>
                    <a:lstStyle/>
                    <a:p>
                      <a:pPr algn="ctr"/>
                      <a:r>
                        <a:rPr lang="en-US" sz="2800" dirty="0">
                          <a:effectLst/>
                          <a:latin typeface="Calibri" panose="020F0502020204030204" pitchFamily="34" charset="0"/>
                          <a:ea typeface="PMingLiU" panose="02020500000000000000" pitchFamily="18" charset="-120"/>
                          <a:cs typeface="Lucida Grande"/>
                        </a:rPr>
                        <a:t>90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инд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инд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шлымше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70343076"/>
                  </a:ext>
                </a:extLst>
              </a:tr>
              <a:tr h="355521">
                <a:tc>
                  <a:txBody>
                    <a:bodyPr/>
                    <a:lstStyle/>
                    <a:p>
                      <a:pPr algn="ctr"/>
                      <a:r>
                        <a:rPr lang="de-AT" sz="2800" dirty="0">
                          <a:effectLst/>
                          <a:latin typeface="Calibri" panose="020F0502020204030204" pitchFamily="34" charset="0"/>
                          <a:ea typeface="PMingLiU" panose="02020500000000000000" pitchFamily="18" charset="-120"/>
                          <a:cs typeface="Lucida Grande"/>
                        </a:rPr>
                        <a:t>100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800" dirty="0" err="1">
                          <a:effectLst/>
                          <a:latin typeface="Calibri" panose="020F0502020204030204" pitchFamily="34" charset="0"/>
                          <a:ea typeface="PMingLiU" panose="02020500000000000000" pitchFamily="18" charset="-120"/>
                          <a:cs typeface="Calibri" panose="020F0502020204030204" pitchFamily="34" charset="0"/>
                        </a:rPr>
                        <a:t>дӧ</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800" dirty="0" err="1">
                          <a:effectLst/>
                          <a:latin typeface="Calibri" panose="020F0502020204030204" pitchFamily="34" charset="0"/>
                          <a:ea typeface="PMingLiU" panose="02020500000000000000" pitchFamily="18" charset="-120"/>
                          <a:cs typeface="Calibri" panose="020F0502020204030204" pitchFamily="34" charset="0"/>
                        </a:rPr>
                        <a:t>дымшӧ</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96030566"/>
                  </a:ext>
                </a:extLst>
              </a:tr>
              <a:tr h="355521">
                <a:tc>
                  <a:txBody>
                    <a:bodyPr/>
                    <a:lstStyle/>
                    <a:p>
                      <a:pPr algn="ctr"/>
                      <a:r>
                        <a:rPr lang="de-AT" sz="2800" dirty="0">
                          <a:effectLst/>
                          <a:latin typeface="Calibri" panose="020F0502020204030204" pitchFamily="34" charset="0"/>
                          <a:ea typeface="PMingLiU" panose="02020500000000000000" pitchFamily="18" charset="-120"/>
                          <a:cs typeface="Lucida Grande"/>
                        </a:rPr>
                        <a:t>1000</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a:effectLst/>
                          <a:latin typeface="Calibri" panose="020F0502020204030204" pitchFamily="34" charset="0"/>
                          <a:ea typeface="PMingLiU" panose="02020500000000000000" pitchFamily="18" charset="-120"/>
                          <a:cs typeface="Calibri" panose="020F0502020204030204" pitchFamily="34" charset="0"/>
                        </a:rPr>
                        <a:t>тӱж</a:t>
                      </a:r>
                      <a:r>
                        <a:rPr lang="en-US" sz="2800" b="1">
                          <a:effectLst/>
                          <a:latin typeface="Calibri" panose="020F0502020204030204" pitchFamily="34" charset="0"/>
                          <a:ea typeface="PMingLiU" panose="02020500000000000000" pitchFamily="18" charset="-120"/>
                          <a:cs typeface="Calibri" panose="020F0502020204030204" pitchFamily="34" charset="0"/>
                        </a:rPr>
                        <a:t>е</a:t>
                      </a:r>
                      <a:r>
                        <a:rPr lang="en-US" sz="2800">
                          <a:effectLst/>
                          <a:latin typeface="Calibri" panose="020F0502020204030204" pitchFamily="34" charset="0"/>
                          <a:ea typeface="PMingLiU" panose="02020500000000000000" pitchFamily="18" charset="-120"/>
                          <a:cs typeface="Calibri" panose="020F0502020204030204" pitchFamily="34" charset="0"/>
                        </a:rPr>
                        <a:t>м</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тӱж</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82133174"/>
                  </a:ext>
                </a:extLst>
              </a:tr>
              <a:tr h="355521">
                <a:tc>
                  <a:txBody>
                    <a:bodyPr/>
                    <a:lstStyle/>
                    <a:p>
                      <a:pPr algn="ctr"/>
                      <a:r>
                        <a:rPr lang="de-AT" sz="2800" dirty="0">
                          <a:effectLst/>
                          <a:latin typeface="Calibri" panose="020F0502020204030204" pitchFamily="34" charset="0"/>
                          <a:ea typeface="PMingLiU" panose="02020500000000000000" pitchFamily="18" charset="-120"/>
                          <a:cs typeface="Lucida Grande"/>
                        </a:rPr>
                        <a:t>5287</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вич</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тӱж</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м</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кокш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800" dirty="0" err="1">
                          <a:effectLst/>
                          <a:latin typeface="Calibri" panose="020F0502020204030204" pitchFamily="34" charset="0"/>
                          <a:ea typeface="PMingLiU" panose="02020500000000000000" pitchFamily="18" charset="-120"/>
                          <a:cs typeface="Calibri" panose="020F0502020204030204" pitchFamily="34" charset="0"/>
                        </a:rPr>
                        <a:t>дӧ</a:t>
                      </a:r>
                      <a:br>
                        <a:rPr lang="en-US" sz="2800" dirty="0">
                          <a:effectLst/>
                          <a:latin typeface="Calibri" panose="020F0502020204030204" pitchFamily="34" charset="0"/>
                          <a:ea typeface="PMingLiU" panose="02020500000000000000" pitchFamily="18" charset="-120"/>
                          <a:cs typeface="Calibri" panose="020F0502020204030204" pitchFamily="34" charset="0"/>
                        </a:rPr>
                      </a:br>
                      <a:r>
                        <a:rPr lang="en-US" sz="28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шле</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800" dirty="0" err="1">
                          <a:effectLst/>
                          <a:latin typeface="Calibri" panose="020F0502020204030204" pitchFamily="34" charset="0"/>
                          <a:ea typeface="PMingLiU" panose="02020500000000000000" pitchFamily="18" charset="-120"/>
                          <a:cs typeface="Calibri" panose="020F0502020204030204" pitchFamily="34" charset="0"/>
                        </a:rPr>
                        <a:t>м</a:t>
                      </a:r>
                      <a:r>
                        <a:rPr lang="en-US" sz="2800" dirty="0">
                          <a:effectLst/>
                          <a:latin typeface="Calibri" panose="020F0502020204030204" pitchFamily="34" charset="0"/>
                          <a:ea typeface="PMingLiU" panose="02020500000000000000" pitchFamily="18" charset="-120"/>
                          <a:cs typeface="Calibri" panose="020F0502020204030204" pitchFamily="34" charset="0"/>
                        </a:rPr>
                        <a:t>(</a:t>
                      </a:r>
                      <a:r>
                        <a:rPr lang="en-US" sz="2800" dirty="0" err="1">
                          <a:effectLst/>
                          <a:latin typeface="Calibri" panose="020F0502020204030204" pitchFamily="34" charset="0"/>
                          <a:ea typeface="PMingLiU" panose="02020500000000000000" pitchFamily="18" charset="-120"/>
                          <a:cs typeface="Calibri" panose="020F0502020204030204" pitchFamily="34" charset="0"/>
                        </a:rPr>
                        <a:t>ыт</a:t>
                      </a:r>
                      <a:r>
                        <a:rPr lang="en-US" sz="2800" dirty="0">
                          <a:effectLst/>
                          <a:latin typeface="Calibri" panose="020F0502020204030204" pitchFamily="34" charset="0"/>
                          <a:ea typeface="PMingLiU" panose="02020500000000000000" pitchFamily="18" charset="-120"/>
                          <a:cs typeface="Calibri" panose="020F0502020204030204" pitchFamily="34" charset="0"/>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800" dirty="0" err="1">
                          <a:effectLst/>
                          <a:latin typeface="Calibri" panose="020F0502020204030204" pitchFamily="34" charset="0"/>
                          <a:ea typeface="PMingLiU" panose="02020500000000000000" pitchFamily="18" charset="-120"/>
                          <a:cs typeface="Calibri" panose="020F0502020204030204" pitchFamily="34" charset="0"/>
                        </a:rPr>
                        <a:t>вич</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тӱж</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800" dirty="0" err="1">
                          <a:effectLst/>
                          <a:latin typeface="Calibri" panose="020F0502020204030204" pitchFamily="34" charset="0"/>
                          <a:ea typeface="PMingLiU" panose="02020500000000000000" pitchFamily="18" charset="-120"/>
                          <a:cs typeface="Calibri" panose="020F0502020204030204" pitchFamily="34" charset="0"/>
                        </a:rPr>
                        <a:t>м</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кокш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800" dirty="0" err="1">
                          <a:effectLst/>
                          <a:latin typeface="Calibri" panose="020F0502020204030204" pitchFamily="34" charset="0"/>
                          <a:ea typeface="PMingLiU" panose="02020500000000000000" pitchFamily="18" charset="-120"/>
                          <a:cs typeface="Calibri" panose="020F0502020204030204" pitchFamily="34" charset="0"/>
                        </a:rPr>
                        <a:t>дӧ</a:t>
                      </a:r>
                      <a:br>
                        <a:rPr lang="en-US" sz="2800" dirty="0">
                          <a:effectLst/>
                          <a:latin typeface="Calibri" panose="020F0502020204030204" pitchFamily="34" charset="0"/>
                          <a:ea typeface="PMingLiU" panose="02020500000000000000" pitchFamily="18" charset="-120"/>
                          <a:cs typeface="Calibri" panose="020F0502020204030204" pitchFamily="34" charset="0"/>
                        </a:rPr>
                      </a:br>
                      <a:r>
                        <a:rPr lang="en-US" sz="28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шле</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ш</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800" dirty="0" err="1">
                          <a:effectLst/>
                          <a:latin typeface="Calibri" panose="020F0502020204030204" pitchFamily="34" charset="0"/>
                          <a:ea typeface="PMingLiU" panose="02020500000000000000" pitchFamily="18" charset="-120"/>
                          <a:cs typeface="Calibri" panose="020F0502020204030204" pitchFamily="34" charset="0"/>
                        </a:rPr>
                        <a:t>мше</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05378859"/>
                  </a:ext>
                </a:extLst>
              </a:tr>
            </a:tbl>
          </a:graphicData>
        </a:graphic>
      </p:graphicFrame>
    </p:spTree>
    <p:extLst>
      <p:ext uri="{BB962C8B-B14F-4D97-AF65-F5344CB8AC3E}">
        <p14:creationId xmlns:p14="http://schemas.microsoft.com/office/powerpoint/2010/main" val="67196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a:latin typeface="Calibri" panose="020F0502020204030204" pitchFamily="34" charset="0"/>
                <a:ea typeface="Times New Roman" panose="02020603050405020304" pitchFamily="18" charset="0"/>
                <a:cs typeface="Calibri" panose="020F0502020204030204" pitchFamily="34" charset="0"/>
              </a:rPr>
              <a:t>4</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Interrogative particles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31</a:t>
            </a:fld>
            <a:endParaRPr lang="en-GB"/>
          </a:p>
        </p:txBody>
      </p:sp>
      <p:graphicFrame>
        <p:nvGraphicFramePr>
          <p:cNvPr id="11" name="Table 10">
            <a:extLst>
              <a:ext uri="{FF2B5EF4-FFF2-40B4-BE49-F238E27FC236}">
                <a16:creationId xmlns:a16="http://schemas.microsoft.com/office/drawing/2014/main" id="{BFE4C409-B322-47CB-A8ED-5FAFA5F117D1}"/>
              </a:ext>
            </a:extLst>
          </p:cNvPr>
          <p:cNvGraphicFramePr>
            <a:graphicFrameLocks noGrp="1"/>
          </p:cNvGraphicFramePr>
          <p:nvPr>
            <p:extLst>
              <p:ext uri="{D42A27DB-BD31-4B8C-83A1-F6EECF244321}">
                <p14:modId xmlns:p14="http://schemas.microsoft.com/office/powerpoint/2010/main" val="863770510"/>
              </p:ext>
            </p:extLst>
          </p:nvPr>
        </p:nvGraphicFramePr>
        <p:xfrm>
          <a:off x="1562318" y="1846901"/>
          <a:ext cx="9791482" cy="3748752"/>
        </p:xfrm>
        <a:graphic>
          <a:graphicData uri="http://schemas.openxmlformats.org/drawingml/2006/table">
            <a:tbl>
              <a:tblPr firstRow="1" firstCol="1" bandRow="1" bandCol="1"/>
              <a:tblGrid>
                <a:gridCol w="4675985">
                  <a:extLst>
                    <a:ext uri="{9D8B030D-6E8A-4147-A177-3AD203B41FA5}">
                      <a16:colId xmlns:a16="http://schemas.microsoft.com/office/drawing/2014/main" val="2318072207"/>
                    </a:ext>
                  </a:extLst>
                </a:gridCol>
                <a:gridCol w="5115497">
                  <a:extLst>
                    <a:ext uri="{9D8B030D-6E8A-4147-A177-3AD203B41FA5}">
                      <a16:colId xmlns:a16="http://schemas.microsoft.com/office/drawing/2014/main" val="2517226637"/>
                    </a:ext>
                  </a:extLst>
                </a:gridCol>
              </a:tblGrid>
              <a:tr h="262289">
                <a:tc>
                  <a:txBody>
                    <a:bodyPr/>
                    <a:lstStyle/>
                    <a:p>
                      <a:pPr algn="just"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до 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ныктышо </a:t>
                      </a:r>
                      <a:r>
                        <a:rPr lang="az-Cyrl-AZ" sz="2600" b="0" i="0" u="sng" strike="noStrike">
                          <a:effectLst/>
                          <a:latin typeface="Calibri" panose="020F0502020204030204" pitchFamily="34" charset="0"/>
                          <a:ea typeface="PMingLiU" panose="02020500000000000000" pitchFamily="18" charset="-120"/>
                          <a:cs typeface="Calibri" panose="020F0502020204030204" pitchFamily="34" charset="0"/>
                        </a:rPr>
                        <a:t>мо</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Is (s)he a teacher?</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035282"/>
                  </a:ext>
                </a:extLst>
              </a:tr>
              <a:tr h="202086">
                <a:tc>
                  <a:txBody>
                    <a:bodyPr/>
                    <a:lstStyle/>
                    <a:p>
                      <a:pPr algn="just"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до 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Is (s)he a teacher?</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162238"/>
                  </a:ext>
                </a:extLst>
              </a:tr>
              <a:tr h="202086">
                <a:tc>
                  <a:txBody>
                    <a:bodyPr/>
                    <a:lstStyle/>
                    <a:p>
                      <a:pPr algn="just"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до 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ныктышо.</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(S)he is a teacher.</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085585"/>
                  </a:ext>
                </a:extLst>
              </a:tr>
              <a:tr h="262289">
                <a:tc>
                  <a:txBody>
                    <a:bodyPr/>
                    <a:lstStyle/>
                    <a:p>
                      <a:pPr algn="just"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йын пӧрт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 </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ло </a:t>
                      </a:r>
                      <a:r>
                        <a:rPr lang="az-Cyrl-AZ" sz="2600" b="0" i="0" u="sng" strike="noStrike">
                          <a:effectLst/>
                          <a:latin typeface="Calibri" panose="020F0502020204030204" pitchFamily="34" charset="0"/>
                          <a:ea typeface="PMingLiU" panose="02020500000000000000" pitchFamily="18" charset="-120"/>
                          <a:cs typeface="Calibri" panose="020F0502020204030204" pitchFamily="34" charset="0"/>
                        </a:rPr>
                        <a:t>мо</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Do you have a house?</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962402"/>
                  </a:ext>
                </a:extLst>
              </a:tr>
              <a:tr h="202086">
                <a:tc>
                  <a:txBody>
                    <a:bodyPr/>
                    <a:lstStyle/>
                    <a:p>
                      <a:pPr algn="just"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йын пӧрт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 </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ло?</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Do you have a house?</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318667"/>
                  </a:ext>
                </a:extLst>
              </a:tr>
              <a:tr h="202086">
                <a:tc>
                  <a:txBody>
                    <a:bodyPr/>
                    <a:lstStyle/>
                    <a:p>
                      <a:pPr algn="l"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йын пӧрт</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ло.</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I have a house.</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035939"/>
                  </a:ext>
                </a:extLst>
              </a:tr>
              <a:tr h="262289">
                <a:tc>
                  <a:txBody>
                    <a:bodyPr/>
                    <a:lstStyle/>
                    <a:p>
                      <a:pPr algn="l"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 тыл</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 келш</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600" b="0" i="0" u="sng" strike="noStrike">
                          <a:effectLst/>
                          <a:latin typeface="Calibri" panose="020F0502020204030204" pitchFamily="34" charset="0"/>
                          <a:ea typeface="PMingLiU" panose="02020500000000000000" pitchFamily="18" charset="-120"/>
                          <a:cs typeface="Calibri" panose="020F0502020204030204" pitchFamily="34" charset="0"/>
                        </a:rPr>
                        <a:t>мо</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Do you like the city?</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4687"/>
                  </a:ext>
                </a:extLst>
              </a:tr>
              <a:tr h="202086">
                <a:tc>
                  <a:txBody>
                    <a:bodyPr/>
                    <a:lstStyle/>
                    <a:p>
                      <a:pPr algn="l"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 тыл</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т келш</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Do you like the city?</a:t>
                      </a:r>
                      <a:endParaRPr lang="en-US" sz="3800" b="0" i="0" u="none" strike="noStrike">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113153"/>
                  </a:ext>
                </a:extLst>
              </a:tr>
              <a:tr h="202086">
                <a:tc>
                  <a:txBody>
                    <a:bodyPr/>
                    <a:lstStyle/>
                    <a:p>
                      <a:pPr algn="l" fontAlgn="t">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Ол</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 мыл</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м келш</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6070" marR="146070" marT="2028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600" b="0" i="0" u="none" strike="noStrike" dirty="0">
                          <a:effectLst/>
                          <a:latin typeface="Calibri" panose="020F0502020204030204" pitchFamily="34" charset="0"/>
                          <a:ea typeface="PMingLiU" panose="02020500000000000000" pitchFamily="18" charset="-120"/>
                          <a:cs typeface="Calibri" panose="020F0502020204030204" pitchFamily="34" charset="0"/>
                        </a:rPr>
                        <a:t>I like the city.</a:t>
                      </a:r>
                      <a:endParaRPr lang="en-US" sz="3800" b="0" i="0" u="none" strike="noStrike" dirty="0">
                        <a:effectLst/>
                        <a:latin typeface="Arial" panose="020B0604020202020204" pitchFamily="34" charset="0"/>
                      </a:endParaRPr>
                    </a:p>
                  </a:txBody>
                  <a:tcPr marL="146070" marR="146070" marT="2028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24969"/>
                  </a:ext>
                </a:extLst>
              </a:tr>
            </a:tbl>
          </a:graphicData>
        </a:graphic>
      </p:graphicFrame>
      <p:pic>
        <p:nvPicPr>
          <p:cNvPr id="6" name="omj_04_2">
            <a:hlinkClick r:id="" action="ppaction://media"/>
            <a:extLst>
              <a:ext uri="{FF2B5EF4-FFF2-40B4-BE49-F238E27FC236}">
                <a16:creationId xmlns:a16="http://schemas.microsoft.com/office/drawing/2014/main" id="{DA84DAEA-4E13-4CCC-882D-C268A2FE9D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12186" y="723106"/>
            <a:ext cx="609600" cy="609600"/>
          </a:xfrm>
          <a:prstGeom prst="rect">
            <a:avLst/>
          </a:prstGeom>
        </p:spPr>
      </p:pic>
    </p:spTree>
    <p:extLst>
      <p:ext uri="{BB962C8B-B14F-4D97-AF65-F5344CB8AC3E}">
        <p14:creationId xmlns:p14="http://schemas.microsoft.com/office/powerpoint/2010/main" val="18208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a:effectLst/>
                <a:latin typeface="Calibri" panose="020F0502020204030204" pitchFamily="34" charset="0"/>
                <a:ea typeface="Times New Roman" panose="02020603050405020304" pitchFamily="18" charset="0"/>
                <a:cs typeface="Calibri" panose="020F0502020204030204" pitchFamily="34" charset="0"/>
              </a:rPr>
              <a:t>5. </a:t>
            </a:r>
            <a:r>
              <a:rPr lang="az-Cyrl-AZ" sz="3600" u="sng">
                <a:effectLst/>
                <a:latin typeface="Calibri" panose="020F0502020204030204" pitchFamily="34" charset="0"/>
                <a:ea typeface="Times New Roman" panose="02020603050405020304" pitchFamily="18" charset="0"/>
                <a:cs typeface="Calibri" panose="020F0502020204030204" pitchFamily="34" charset="0"/>
              </a:rPr>
              <a:t>келш</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ш (</a:t>
            </a:r>
            <a:r>
              <a:rPr lang="de-AT" sz="3600" u="sng">
                <a:effectLst/>
                <a:latin typeface="Calibri" panose="020F0502020204030204" pitchFamily="34" charset="0"/>
                <a:ea typeface="Times New Roman" panose="02020603050405020304" pitchFamily="18" charset="0"/>
                <a:cs typeface="Calibri" panose="020F0502020204030204" pitchFamily="34" charset="0"/>
              </a:rPr>
              <a:t>-</a:t>
            </a:r>
            <a:r>
              <a:rPr lang="az-Cyrl-AZ" sz="3600" u="sng">
                <a:effectLst/>
                <a:latin typeface="Calibri" panose="020F0502020204030204" pitchFamily="34" charset="0"/>
                <a:ea typeface="Times New Roman" panose="02020603050405020304" pitchFamily="18" charset="0"/>
                <a:cs typeface="Calibri" panose="020F0502020204030204" pitchFamily="34" charset="0"/>
              </a:rPr>
              <a:t>ем) ‘</a:t>
            </a:r>
            <a:r>
              <a:rPr lang="de-AT" sz="3600" u="sng">
                <a:effectLst/>
                <a:latin typeface="Calibri" panose="020F0502020204030204" pitchFamily="34" charset="0"/>
                <a:ea typeface="Times New Roman" panose="02020603050405020304" pitchFamily="18" charset="0"/>
                <a:cs typeface="Calibri" panose="020F0502020204030204" pitchFamily="34" charset="0"/>
              </a:rPr>
              <a:t>to like (~to appeal); to agree’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32</a:t>
            </a:fld>
            <a:endParaRPr lang="en-GB"/>
          </a:p>
        </p:txBody>
      </p:sp>
      <p:graphicFrame>
        <p:nvGraphicFramePr>
          <p:cNvPr id="13" name="Table 12">
            <a:extLst>
              <a:ext uri="{FF2B5EF4-FFF2-40B4-BE49-F238E27FC236}">
                <a16:creationId xmlns:a16="http://schemas.microsoft.com/office/drawing/2014/main" id="{1B74FA01-D101-4870-BE16-63261C2D297A}"/>
              </a:ext>
            </a:extLst>
          </p:cNvPr>
          <p:cNvGraphicFramePr>
            <a:graphicFrameLocks noGrp="1"/>
          </p:cNvGraphicFramePr>
          <p:nvPr>
            <p:extLst>
              <p:ext uri="{D42A27DB-BD31-4B8C-83A1-F6EECF244321}">
                <p14:modId xmlns:p14="http://schemas.microsoft.com/office/powerpoint/2010/main" val="3810967324"/>
              </p:ext>
            </p:extLst>
          </p:nvPr>
        </p:nvGraphicFramePr>
        <p:xfrm>
          <a:off x="838200" y="2965291"/>
          <a:ext cx="10496942" cy="1058228"/>
        </p:xfrm>
        <a:graphic>
          <a:graphicData uri="http://schemas.openxmlformats.org/drawingml/2006/table">
            <a:tbl>
              <a:tblPr firstRow="1" firstCol="1" bandRow="1" bandCol="1"/>
              <a:tblGrid>
                <a:gridCol w="6029571">
                  <a:extLst>
                    <a:ext uri="{9D8B030D-6E8A-4147-A177-3AD203B41FA5}">
                      <a16:colId xmlns:a16="http://schemas.microsoft.com/office/drawing/2014/main" val="1184540579"/>
                    </a:ext>
                  </a:extLst>
                </a:gridCol>
                <a:gridCol w="4467371">
                  <a:extLst>
                    <a:ext uri="{9D8B030D-6E8A-4147-A177-3AD203B41FA5}">
                      <a16:colId xmlns:a16="http://schemas.microsoft.com/office/drawing/2014/main" val="2737459242"/>
                    </a:ext>
                  </a:extLst>
                </a:gridCol>
              </a:tblGrid>
              <a:tr h="469908">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де ол</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мылан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I like this city.</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206936"/>
                  </a:ext>
                </a:extLst>
              </a:tr>
              <a:tr h="469908">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Мый т</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дын д</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не </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I agree with this.</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434833"/>
                  </a:ext>
                </a:extLst>
              </a:tr>
            </a:tbl>
          </a:graphicData>
        </a:graphic>
      </p:graphicFrame>
    </p:spTree>
    <p:extLst>
      <p:ext uri="{BB962C8B-B14F-4D97-AF65-F5344CB8AC3E}">
        <p14:creationId xmlns:p14="http://schemas.microsoft.com/office/powerpoint/2010/main" val="3425438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a:latin typeface="Calibri" panose="020F0502020204030204" pitchFamily="34" charset="0"/>
                <a:ea typeface="Times New Roman" panose="02020603050405020304" pitchFamily="18" charset="0"/>
                <a:cs typeface="Calibri" panose="020F0502020204030204" pitchFamily="34" charset="0"/>
              </a:rPr>
              <a:t>6</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effectLst/>
                <a:latin typeface="Calibri" panose="020F0502020204030204" pitchFamily="34" charset="0"/>
                <a:ea typeface="Times New Roman" panose="02020603050405020304" pitchFamily="18" charset="0"/>
                <a:cs typeface="Calibri" panose="020F0502020204030204" pitchFamily="34" charset="0"/>
              </a:rPr>
              <a:t>Asking someone’s age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33</a:t>
            </a:fld>
            <a:endParaRPr lang="en-GB"/>
          </a:p>
        </p:txBody>
      </p:sp>
      <p:graphicFrame>
        <p:nvGraphicFramePr>
          <p:cNvPr id="11" name="Table 10">
            <a:extLst>
              <a:ext uri="{FF2B5EF4-FFF2-40B4-BE49-F238E27FC236}">
                <a16:creationId xmlns:a16="http://schemas.microsoft.com/office/drawing/2014/main" id="{1143A184-9251-470A-93F6-730F411B4936}"/>
              </a:ext>
            </a:extLst>
          </p:cNvPr>
          <p:cNvGraphicFramePr>
            <a:graphicFrameLocks noGrp="1"/>
          </p:cNvGraphicFramePr>
          <p:nvPr>
            <p:extLst>
              <p:ext uri="{D42A27DB-BD31-4B8C-83A1-F6EECF244321}">
                <p14:modId xmlns:p14="http://schemas.microsoft.com/office/powerpoint/2010/main" val="105516001"/>
              </p:ext>
            </p:extLst>
          </p:nvPr>
        </p:nvGraphicFramePr>
        <p:xfrm>
          <a:off x="960886" y="2579687"/>
          <a:ext cx="10515600" cy="2112043"/>
        </p:xfrm>
        <a:graphic>
          <a:graphicData uri="http://schemas.openxmlformats.org/drawingml/2006/table">
            <a:tbl>
              <a:tblPr firstRow="1" firstCol="1" bandRow="1" bandCol="1"/>
              <a:tblGrid>
                <a:gridCol w="7453882">
                  <a:extLst>
                    <a:ext uri="{9D8B030D-6E8A-4147-A177-3AD203B41FA5}">
                      <a16:colId xmlns:a16="http://schemas.microsoft.com/office/drawing/2014/main" val="3113999000"/>
                    </a:ext>
                  </a:extLst>
                </a:gridCol>
                <a:gridCol w="3061718">
                  <a:extLst>
                    <a:ext uri="{9D8B030D-6E8A-4147-A177-3AD203B41FA5}">
                      <a16:colId xmlns:a16="http://schemas.microsoft.com/office/drawing/2014/main" val="2693832188"/>
                    </a:ext>
                  </a:extLst>
                </a:gridCol>
              </a:tblGrid>
              <a:tr h="915297">
                <a:tc>
                  <a:txBody>
                    <a:bodyPr/>
                    <a:lstStyle/>
                    <a:p>
                      <a:pPr algn="just" fontAlgn="t">
                        <a:spcBef>
                          <a:spcPts val="0"/>
                        </a:spcBef>
                        <a:spcAft>
                          <a:spcPts val="0"/>
                        </a:spcAft>
                      </a:pP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Тый мын</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р и</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ш ул</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300" b="0" i="0" u="none" strike="noStrike">
                        <a:effectLst/>
                        <a:latin typeface="Arial" panose="020B0604020202020204" pitchFamily="34" charset="0"/>
                      </a:endParaRPr>
                    </a:p>
                    <a:p>
                      <a:pPr algn="just" fontAlgn="t">
                        <a:spcBef>
                          <a:spcPts val="0"/>
                        </a:spcBef>
                        <a:spcAft>
                          <a:spcPts val="0"/>
                        </a:spcAft>
                      </a:pP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Мый 25 (к</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ло вич) и</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ш ул</a:t>
                      </a:r>
                      <a:r>
                        <a:rPr lang="az-Cyrl-AZ" sz="2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300" b="0" i="0" u="none" strike="noStrike">
                        <a:effectLst/>
                        <a:latin typeface="Arial" panose="020B0604020202020204" pitchFamily="34" charset="0"/>
                      </a:endParaRPr>
                    </a:p>
                  </a:txBody>
                  <a:tcPr marL="163372" marR="163372" marT="2269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spcBef>
                          <a:spcPts val="0"/>
                        </a:spcBef>
                        <a:spcAft>
                          <a:spcPts val="0"/>
                        </a:spcAft>
                      </a:pPr>
                      <a:r>
                        <a:rPr lang="en-US" sz="29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4300" b="0" i="0" u="none" strike="noStrike" dirty="0">
                        <a:effectLst/>
                        <a:latin typeface="Arial" panose="020B0604020202020204" pitchFamily="34" charset="0"/>
                      </a:endParaRPr>
                    </a:p>
                    <a:p>
                      <a:pPr algn="just" fontAlgn="t">
                        <a:spcBef>
                          <a:spcPts val="0"/>
                        </a:spcBef>
                        <a:spcAft>
                          <a:spcPts val="0"/>
                        </a:spcAft>
                      </a:pPr>
                      <a:r>
                        <a:rPr lang="en-US" sz="2900" b="0" i="0" u="none" strike="noStrike" dirty="0">
                          <a:effectLst/>
                          <a:latin typeface="Calibri" panose="020F0502020204030204" pitchFamily="34" charset="0"/>
                          <a:ea typeface="PMingLiU" panose="02020500000000000000" pitchFamily="18" charset="-120"/>
                          <a:cs typeface="Calibri" panose="020F0502020204030204" pitchFamily="34" charset="0"/>
                        </a:rPr>
                        <a:t>How old are you?</a:t>
                      </a:r>
                      <a:endParaRPr lang="en-US" sz="4300" b="0" i="0" u="none" strike="noStrike" dirty="0">
                        <a:effectLst/>
                        <a:latin typeface="Arial" panose="020B0604020202020204" pitchFamily="34" charset="0"/>
                      </a:endParaRPr>
                    </a:p>
                    <a:p>
                      <a:pPr algn="just" fontAlgn="t">
                        <a:spcBef>
                          <a:spcPts val="0"/>
                        </a:spcBef>
                        <a:spcAft>
                          <a:spcPts val="0"/>
                        </a:spcAft>
                      </a:pPr>
                      <a:r>
                        <a:rPr lang="en-US" sz="2900" b="0" i="0" u="none" strike="noStrike" dirty="0">
                          <a:effectLst/>
                          <a:latin typeface="Calibri" panose="020F0502020204030204" pitchFamily="34" charset="0"/>
                          <a:ea typeface="PMingLiU" panose="02020500000000000000" pitchFamily="18" charset="-120"/>
                          <a:cs typeface="Calibri" panose="020F0502020204030204" pitchFamily="34" charset="0"/>
                        </a:rPr>
                        <a:t>I am 25 years old.</a:t>
                      </a:r>
                      <a:endParaRPr lang="en-US" sz="4300" b="0" i="0" u="none" strike="noStrike" dirty="0">
                        <a:effectLst/>
                        <a:latin typeface="Arial" panose="020B0604020202020204" pitchFamily="34" charset="0"/>
                      </a:endParaRPr>
                    </a:p>
                  </a:txBody>
                  <a:tcPr marL="217829" marR="217829" marT="108915" marB="10891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806643"/>
                  </a:ext>
                </a:extLst>
              </a:tr>
              <a:tr h="1196746">
                <a:tc>
                  <a:txBody>
                    <a:bodyPr/>
                    <a:lstStyle/>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Тылан</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т (тыл</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т) мын</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р ий?</a:t>
                      </a:r>
                      <a:endParaRPr lang="az-Cyrl-AZ" sz="4300" b="0" i="0" u="none" strike="noStrike" dirty="0">
                        <a:effectLst/>
                        <a:latin typeface="Arial" panose="020B0604020202020204" pitchFamily="34" charset="0"/>
                      </a:endParaRPr>
                    </a:p>
                    <a:p>
                      <a:pPr algn="just" fontAlgn="t">
                        <a:spcBef>
                          <a:spcPts val="0"/>
                        </a:spcBef>
                        <a:spcAft>
                          <a:spcPts val="0"/>
                        </a:spcAft>
                      </a:pP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Мылан</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м (мыл</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м) 25 (к</a:t>
                      </a:r>
                      <a:r>
                        <a:rPr lang="az-Cyrl-AZ" sz="29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900" b="0" i="0" u="none" strike="noStrike" dirty="0">
                          <a:effectLst/>
                          <a:latin typeface="Calibri" panose="020F0502020204030204" pitchFamily="34" charset="0"/>
                          <a:ea typeface="PMingLiU" panose="02020500000000000000" pitchFamily="18" charset="-120"/>
                          <a:cs typeface="Calibri" panose="020F0502020204030204" pitchFamily="34" charset="0"/>
                        </a:rPr>
                        <a:t>ло вич) ий.</a:t>
                      </a:r>
                      <a:endParaRPr lang="az-Cyrl-AZ" sz="4300" b="0" i="0" u="none" strike="noStrike" dirty="0">
                        <a:effectLst/>
                        <a:latin typeface="Arial" panose="020B0604020202020204" pitchFamily="34" charset="0"/>
                      </a:endParaRPr>
                    </a:p>
                  </a:txBody>
                  <a:tcPr marL="163372" marR="163372" marT="2269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14019226"/>
                  </a:ext>
                </a:extLst>
              </a:tr>
            </a:tbl>
          </a:graphicData>
        </a:graphic>
      </p:graphicFrame>
    </p:spTree>
    <p:extLst>
      <p:ext uri="{BB962C8B-B14F-4D97-AF65-F5344CB8AC3E}">
        <p14:creationId xmlns:p14="http://schemas.microsoft.com/office/powerpoint/2010/main" val="2167068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6</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Greetings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dirty="0"/>
              <a:t>COPIUS – Introduction to Mari – Chapter 04</a:t>
            </a:r>
            <a:endParaRPr lang="en-GB" dirty="0"/>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34</a:t>
            </a:fld>
            <a:endParaRPr lang="en-GB"/>
          </a:p>
        </p:txBody>
      </p:sp>
      <p:graphicFrame>
        <p:nvGraphicFramePr>
          <p:cNvPr id="8" name="Table 7">
            <a:extLst>
              <a:ext uri="{FF2B5EF4-FFF2-40B4-BE49-F238E27FC236}">
                <a16:creationId xmlns:a16="http://schemas.microsoft.com/office/drawing/2014/main" id="{2D44811E-775B-4B12-96E6-D24811F3B1A2}"/>
              </a:ext>
            </a:extLst>
          </p:cNvPr>
          <p:cNvGraphicFramePr>
            <a:graphicFrameLocks noGrp="1"/>
          </p:cNvGraphicFramePr>
          <p:nvPr>
            <p:extLst>
              <p:ext uri="{D42A27DB-BD31-4B8C-83A1-F6EECF244321}">
                <p14:modId xmlns:p14="http://schemas.microsoft.com/office/powerpoint/2010/main" val="4121652787"/>
              </p:ext>
            </p:extLst>
          </p:nvPr>
        </p:nvGraphicFramePr>
        <p:xfrm>
          <a:off x="2533650" y="1690688"/>
          <a:ext cx="7124700" cy="4002096"/>
        </p:xfrm>
        <a:graphic>
          <a:graphicData uri="http://schemas.openxmlformats.org/drawingml/2006/table">
            <a:tbl>
              <a:tblPr firstRow="1" firstCol="1" bandRow="1" bandCol="1"/>
              <a:tblGrid>
                <a:gridCol w="3538787">
                  <a:extLst>
                    <a:ext uri="{9D8B030D-6E8A-4147-A177-3AD203B41FA5}">
                      <a16:colId xmlns:a16="http://schemas.microsoft.com/office/drawing/2014/main" val="542292239"/>
                    </a:ext>
                  </a:extLst>
                </a:gridCol>
                <a:gridCol w="3585913">
                  <a:extLst>
                    <a:ext uri="{9D8B030D-6E8A-4147-A177-3AD203B41FA5}">
                      <a16:colId xmlns:a16="http://schemas.microsoft.com/office/drawing/2014/main" val="3476654729"/>
                    </a:ext>
                  </a:extLst>
                </a:gridCol>
              </a:tblGrid>
              <a:tr h="517001">
                <a:tc>
                  <a:txBody>
                    <a:bodyPr/>
                    <a:lstStyle/>
                    <a:p>
                      <a:pPr algn="l" fontAlgn="ctr">
                        <a:spcBef>
                          <a:spcPts val="0"/>
                        </a:spcBef>
                        <a:spcAft>
                          <a:spcPts val="0"/>
                        </a:spcAft>
                      </a:pP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Сал</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800" b="0" i="0" u="none" strike="noStrike">
                        <a:effectLst/>
                        <a:latin typeface="Arial" panose="020B0604020202020204" pitchFamily="34" charset="0"/>
                      </a:endParaRPr>
                    </a:p>
                    <a:p>
                      <a:pPr algn="l" fontAlgn="ctr">
                        <a:spcBef>
                          <a:spcPts val="0"/>
                        </a:spcBef>
                        <a:spcAft>
                          <a:spcPts val="0"/>
                        </a:spcAft>
                      </a:pP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Сал</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м л</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йже!</a:t>
                      </a:r>
                      <a:endParaRPr lang="az-Cyrl-AZ" sz="4800" b="0" i="0" u="none" strike="noStrike">
                        <a:effectLst/>
                        <a:latin typeface="Arial" panose="020B0604020202020204" pitchFamily="34" charset="0"/>
                      </a:endParaRPr>
                    </a:p>
                  </a:txBody>
                  <a:tcPr marL="181181" marR="181181" marT="251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3200" b="0" i="0" u="none" strike="noStrike">
                          <a:effectLst/>
                          <a:latin typeface="Calibri" panose="020F0502020204030204" pitchFamily="34" charset="0"/>
                          <a:ea typeface="PMingLiU" panose="02020500000000000000" pitchFamily="18" charset="-120"/>
                          <a:cs typeface="Calibri" panose="020F0502020204030204" pitchFamily="34" charset="0"/>
                        </a:rPr>
                        <a:t>Hello!</a:t>
                      </a:r>
                      <a:endParaRPr lang="en-US" sz="4800" b="0" i="0" u="none" strike="noStrike">
                        <a:effectLst/>
                        <a:latin typeface="Arial" panose="020B0604020202020204" pitchFamily="34" charset="0"/>
                      </a:endParaRPr>
                    </a:p>
                  </a:txBody>
                  <a:tcPr marL="181181" marR="181181" marT="251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046206"/>
                  </a:ext>
                </a:extLst>
              </a:tr>
              <a:tr h="517001">
                <a:tc>
                  <a:txBody>
                    <a:bodyPr/>
                    <a:lstStyle/>
                    <a:p>
                      <a:pPr algn="l" fontAlgn="ctr">
                        <a:spcBef>
                          <a:spcPts val="0"/>
                        </a:spcBef>
                        <a:spcAft>
                          <a:spcPts val="0"/>
                        </a:spcAft>
                      </a:pP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ро эр!</a:t>
                      </a:r>
                      <a:endParaRPr lang="az-Cyrl-AZ" sz="4800" b="0" i="0" u="none" strike="noStrike">
                        <a:effectLst/>
                        <a:latin typeface="Arial" panose="020B0604020202020204" pitchFamily="34" charset="0"/>
                      </a:endParaRPr>
                    </a:p>
                    <a:p>
                      <a:pPr algn="l" fontAlgn="ctr">
                        <a:spcBef>
                          <a:spcPts val="0"/>
                        </a:spcBef>
                        <a:spcAft>
                          <a:spcPts val="0"/>
                        </a:spcAft>
                      </a:pP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ро эр л</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йже!</a:t>
                      </a:r>
                      <a:endParaRPr lang="az-Cyrl-AZ" sz="4800" b="0" i="0" u="none" strike="noStrike">
                        <a:effectLst/>
                        <a:latin typeface="Arial" panose="020B0604020202020204" pitchFamily="34" charset="0"/>
                      </a:endParaRPr>
                    </a:p>
                  </a:txBody>
                  <a:tcPr marL="181181" marR="181181" marT="251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3200" b="0" i="0" u="none" strike="noStrike">
                          <a:effectLst/>
                          <a:latin typeface="Calibri" panose="020F0502020204030204" pitchFamily="34" charset="0"/>
                          <a:ea typeface="PMingLiU" panose="02020500000000000000" pitchFamily="18" charset="-120"/>
                          <a:cs typeface="Calibri" panose="020F0502020204030204" pitchFamily="34" charset="0"/>
                        </a:rPr>
                        <a:t>Good morning!</a:t>
                      </a:r>
                      <a:endParaRPr lang="en-US" sz="4800" b="0" i="0" u="none" strike="noStrike">
                        <a:effectLst/>
                        <a:latin typeface="Arial" panose="020B0604020202020204" pitchFamily="34" charset="0"/>
                      </a:endParaRPr>
                    </a:p>
                    <a:p>
                      <a:pPr algn="l" fontAlgn="ctr">
                        <a:spcBef>
                          <a:spcPts val="0"/>
                        </a:spcBef>
                        <a:spcAft>
                          <a:spcPts val="0"/>
                        </a:spcAft>
                      </a:pPr>
                      <a:r>
                        <a:rPr lang="en-US" sz="3200" b="0" i="0" u="none" strike="noStrike">
                          <a:effectLst/>
                          <a:latin typeface="Calibri" panose="020F0502020204030204" pitchFamily="34" charset="0"/>
                          <a:ea typeface="PMingLiU" panose="02020500000000000000" pitchFamily="18" charset="-120"/>
                          <a:cs typeface="Calibri" panose="020F0502020204030204" pitchFamily="34" charset="0"/>
                        </a:rPr>
                        <a:t>(</a:t>
                      </a:r>
                      <a:r>
                        <a:rPr lang="az-Cyrl-AZ" sz="3200" b="0" i="1" u="none" strike="noStrike">
                          <a:effectLst/>
                          <a:latin typeface="Calibri" panose="020F0502020204030204" pitchFamily="34" charset="0"/>
                          <a:ea typeface="PMingLiU" panose="02020500000000000000" pitchFamily="18" charset="-120"/>
                          <a:cs typeface="Calibri" panose="020F0502020204030204" pitchFamily="34" charset="0"/>
                        </a:rPr>
                        <a:t>эр</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en-US" sz="3200" b="0" i="0" u="none" strike="noStrike">
                          <a:effectLst/>
                          <a:latin typeface="Calibri" panose="020F0502020204030204" pitchFamily="34" charset="0"/>
                          <a:ea typeface="PMingLiU" panose="02020500000000000000" pitchFamily="18" charset="-120"/>
                          <a:cs typeface="Calibri" panose="020F0502020204030204" pitchFamily="34" charset="0"/>
                        </a:rPr>
                        <a:t>morning’)</a:t>
                      </a:r>
                      <a:endParaRPr lang="en-US" sz="4800" b="0" i="0" u="none" strike="noStrike">
                        <a:effectLst/>
                        <a:latin typeface="Arial" panose="020B0604020202020204" pitchFamily="34" charset="0"/>
                      </a:endParaRPr>
                    </a:p>
                  </a:txBody>
                  <a:tcPr marL="181181" marR="181181" marT="251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570454"/>
                  </a:ext>
                </a:extLst>
              </a:tr>
              <a:tr h="517001">
                <a:tc>
                  <a:txBody>
                    <a:bodyPr/>
                    <a:lstStyle/>
                    <a:p>
                      <a:pPr algn="l" fontAlgn="ctr">
                        <a:spcBef>
                          <a:spcPts val="0"/>
                        </a:spcBef>
                        <a:spcAft>
                          <a:spcPts val="0"/>
                        </a:spcAft>
                      </a:pP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ро к</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4800" b="0" i="0" u="none" strike="noStrike">
                        <a:effectLst/>
                        <a:latin typeface="Arial" panose="020B0604020202020204" pitchFamily="34" charset="0"/>
                      </a:endParaRPr>
                    </a:p>
                    <a:p>
                      <a:pPr algn="l" fontAlgn="ctr">
                        <a:spcBef>
                          <a:spcPts val="0"/>
                        </a:spcBef>
                        <a:spcAft>
                          <a:spcPts val="0"/>
                        </a:spcAft>
                      </a:pP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ро к</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че л</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йже!</a:t>
                      </a:r>
                      <a:endParaRPr lang="az-Cyrl-AZ" sz="4800" b="0" i="0" u="none" strike="noStrike">
                        <a:effectLst/>
                        <a:latin typeface="Arial" panose="020B0604020202020204" pitchFamily="34" charset="0"/>
                      </a:endParaRPr>
                    </a:p>
                  </a:txBody>
                  <a:tcPr marL="181181" marR="181181" marT="251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3200" b="0" i="0" u="none" strike="noStrike">
                          <a:effectLst/>
                          <a:latin typeface="Calibri" panose="020F0502020204030204" pitchFamily="34" charset="0"/>
                          <a:ea typeface="PMingLiU" panose="02020500000000000000" pitchFamily="18" charset="-120"/>
                          <a:cs typeface="Calibri" panose="020F0502020204030204" pitchFamily="34" charset="0"/>
                        </a:rPr>
                        <a:t>Hello!</a:t>
                      </a:r>
                      <a:endParaRPr lang="en-US" sz="4800" b="0" i="0" u="none" strike="noStrike">
                        <a:effectLst/>
                        <a:latin typeface="Arial" panose="020B0604020202020204" pitchFamily="34" charset="0"/>
                      </a:endParaRPr>
                    </a:p>
                    <a:p>
                      <a:pPr algn="l" fontAlgn="ctr">
                        <a:spcBef>
                          <a:spcPts val="0"/>
                        </a:spcBef>
                        <a:spcAft>
                          <a:spcPts val="0"/>
                        </a:spcAft>
                      </a:pPr>
                      <a:r>
                        <a:rPr lang="en-US" sz="3200" b="0" i="0" u="none" strike="noStrike">
                          <a:effectLst/>
                          <a:latin typeface="Calibri" panose="020F0502020204030204" pitchFamily="34" charset="0"/>
                          <a:ea typeface="PMingLiU" panose="02020500000000000000" pitchFamily="18" charset="-120"/>
                          <a:cs typeface="Calibri" panose="020F0502020204030204" pitchFamily="34" charset="0"/>
                        </a:rPr>
                        <a:t>/Good day!/</a:t>
                      </a:r>
                      <a:endParaRPr lang="en-US" sz="4800" b="0" i="0" u="none" strike="noStrike">
                        <a:effectLst/>
                        <a:latin typeface="Arial" panose="020B0604020202020204" pitchFamily="34" charset="0"/>
                      </a:endParaRPr>
                    </a:p>
                  </a:txBody>
                  <a:tcPr marL="181181" marR="181181" marT="251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850171"/>
                  </a:ext>
                </a:extLst>
              </a:tr>
              <a:tr h="517001">
                <a:tc>
                  <a:txBody>
                    <a:bodyPr/>
                    <a:lstStyle/>
                    <a:p>
                      <a:pPr algn="l" fontAlgn="ctr">
                        <a:spcBef>
                          <a:spcPts val="0"/>
                        </a:spcBef>
                        <a:spcAft>
                          <a:spcPts val="0"/>
                        </a:spcAft>
                      </a:pPr>
                      <a:r>
                        <a:rPr lang="az-Cyrl-AZ" sz="32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32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200" b="0" i="0" u="none" strike="noStrike" dirty="0">
                          <a:effectLst/>
                          <a:latin typeface="Calibri" panose="020F0502020204030204" pitchFamily="34" charset="0"/>
                          <a:ea typeface="PMingLiU" panose="02020500000000000000" pitchFamily="18" charset="-120"/>
                          <a:cs typeface="Calibri" panose="020F0502020204030204" pitchFamily="34" charset="0"/>
                        </a:rPr>
                        <a:t>ро кас!</a:t>
                      </a:r>
                      <a:endParaRPr lang="az-Cyrl-AZ" sz="4800" b="0" i="0" u="none" strike="noStrike" dirty="0">
                        <a:effectLst/>
                        <a:latin typeface="Arial" panose="020B0604020202020204" pitchFamily="34" charset="0"/>
                      </a:endParaRPr>
                    </a:p>
                    <a:p>
                      <a:pPr algn="l" fontAlgn="ctr">
                        <a:spcBef>
                          <a:spcPts val="0"/>
                        </a:spcBef>
                        <a:spcAft>
                          <a:spcPts val="0"/>
                        </a:spcAft>
                      </a:pPr>
                      <a:r>
                        <a:rPr lang="az-Cyrl-AZ" sz="3200" b="0" i="0" u="none" strike="noStrike" dirty="0">
                          <a:effectLst/>
                          <a:latin typeface="Calibri" panose="020F0502020204030204" pitchFamily="34" charset="0"/>
                          <a:ea typeface="PMingLiU" panose="02020500000000000000" pitchFamily="18" charset="-120"/>
                          <a:cs typeface="Calibri" panose="020F0502020204030204" pitchFamily="34" charset="0"/>
                        </a:rPr>
                        <a:t>П</a:t>
                      </a:r>
                      <a:r>
                        <a:rPr lang="az-Cyrl-AZ" sz="32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200" b="0" i="0" u="none" strike="noStrike" dirty="0">
                          <a:effectLst/>
                          <a:latin typeface="Calibri" panose="020F0502020204030204" pitchFamily="34" charset="0"/>
                          <a:ea typeface="PMingLiU" panose="02020500000000000000" pitchFamily="18" charset="-120"/>
                          <a:cs typeface="Calibri" panose="020F0502020204030204" pitchFamily="34" charset="0"/>
                        </a:rPr>
                        <a:t>ро кас л</a:t>
                      </a:r>
                      <a:r>
                        <a:rPr lang="az-Cyrl-AZ" sz="32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3200" b="0" i="0" u="none" strike="noStrike" dirty="0">
                          <a:effectLst/>
                          <a:latin typeface="Calibri" panose="020F0502020204030204" pitchFamily="34" charset="0"/>
                          <a:ea typeface="PMingLiU" panose="02020500000000000000" pitchFamily="18" charset="-120"/>
                          <a:cs typeface="Calibri" panose="020F0502020204030204" pitchFamily="34" charset="0"/>
                        </a:rPr>
                        <a:t>йже!</a:t>
                      </a:r>
                      <a:endParaRPr lang="az-Cyrl-AZ" sz="4800" b="0" i="0" u="none" strike="noStrike" dirty="0">
                        <a:effectLst/>
                        <a:latin typeface="Arial" panose="020B0604020202020204" pitchFamily="34" charset="0"/>
                      </a:endParaRPr>
                    </a:p>
                  </a:txBody>
                  <a:tcPr marL="181181" marR="181181" marT="251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3200" b="0" i="0" u="none" strike="noStrike" dirty="0">
                          <a:effectLst/>
                          <a:latin typeface="Calibri" panose="020F0502020204030204" pitchFamily="34" charset="0"/>
                          <a:ea typeface="PMingLiU" panose="02020500000000000000" pitchFamily="18" charset="-120"/>
                          <a:cs typeface="Calibri" panose="020F0502020204030204" pitchFamily="34" charset="0"/>
                        </a:rPr>
                        <a:t>Good evening!</a:t>
                      </a:r>
                      <a:endParaRPr lang="en-US" sz="4800" b="0" i="0" u="none" strike="noStrike" dirty="0">
                        <a:effectLst/>
                        <a:latin typeface="Arial" panose="020B0604020202020204" pitchFamily="34" charset="0"/>
                      </a:endParaRPr>
                    </a:p>
                  </a:txBody>
                  <a:tcPr marL="181181" marR="181181" marT="251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584472"/>
                  </a:ext>
                </a:extLst>
              </a:tr>
            </a:tbl>
          </a:graphicData>
        </a:graphic>
      </p:graphicFrame>
      <p:pic>
        <p:nvPicPr>
          <p:cNvPr id="9" name="Picture 8">
            <a:extLst>
              <a:ext uri="{FF2B5EF4-FFF2-40B4-BE49-F238E27FC236}">
                <a16:creationId xmlns:a16="http://schemas.microsoft.com/office/drawing/2014/main" id="{043A05D1-7946-4D96-97C5-D732EC21F6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 y="1728788"/>
            <a:ext cx="1748790" cy="1985962"/>
          </a:xfrm>
          <a:prstGeom prst="rect">
            <a:avLst/>
          </a:prstGeom>
          <a:noFill/>
        </p:spPr>
      </p:pic>
      <p:pic>
        <p:nvPicPr>
          <p:cNvPr id="12" name="Picture 11">
            <a:extLst>
              <a:ext uri="{FF2B5EF4-FFF2-40B4-BE49-F238E27FC236}">
                <a16:creationId xmlns:a16="http://schemas.microsoft.com/office/drawing/2014/main" id="{9D2537A2-B678-4802-9E22-E61E41CB3E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3870343"/>
            <a:ext cx="1748790" cy="1822441"/>
          </a:xfrm>
          <a:prstGeom prst="rect">
            <a:avLst/>
          </a:prstGeom>
          <a:noFill/>
        </p:spPr>
      </p:pic>
    </p:spTree>
    <p:extLst>
      <p:ext uri="{BB962C8B-B14F-4D97-AF65-F5344CB8AC3E}">
        <p14:creationId xmlns:p14="http://schemas.microsoft.com/office/powerpoint/2010/main" val="2839034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7.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сай, п</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о</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ро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good’</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dirty="0"/>
              <a:t>COPIUS – Introduction to Mari – Chapter 04</a:t>
            </a:r>
            <a:endParaRPr lang="en-GB" dirty="0"/>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35</a:t>
            </a:fld>
            <a:endParaRPr lang="en-GB"/>
          </a:p>
        </p:txBody>
      </p:sp>
      <p:sp>
        <p:nvSpPr>
          <p:cNvPr id="10" name="TextBox 9">
            <a:extLst>
              <a:ext uri="{FF2B5EF4-FFF2-40B4-BE49-F238E27FC236}">
                <a16:creationId xmlns:a16="http://schemas.microsoft.com/office/drawing/2014/main" id="{813902D0-87EB-4129-AB4B-611692B06D00}"/>
              </a:ext>
            </a:extLst>
          </p:cNvPr>
          <p:cNvSpPr txBox="1"/>
          <p:nvPr/>
        </p:nvSpPr>
        <p:spPr>
          <a:xfrm>
            <a:off x="8877300" y="2939535"/>
            <a:ext cx="2006600" cy="584775"/>
          </a:xfrm>
          <a:prstGeom prst="rect">
            <a:avLst/>
          </a:prstGeom>
          <a:noFill/>
        </p:spPr>
        <p:txBody>
          <a:bodyPr wrap="square">
            <a:spAutoFit/>
          </a:bodyPr>
          <a:lstStyle/>
          <a:p>
            <a:r>
              <a:rPr lang="az-Cyrl-AZ" sz="3200" dirty="0">
                <a:effectLst/>
                <a:latin typeface="Calibri" panose="020F0502020204030204" pitchFamily="34" charset="0"/>
                <a:ea typeface="Times New Roman" panose="02020603050405020304" pitchFamily="18" charset="0"/>
                <a:cs typeface="Calibri" panose="020F0502020204030204" pitchFamily="34" charset="0"/>
              </a:rPr>
              <a:t>👍</a:t>
            </a:r>
            <a:r>
              <a:rPr lang="de-AT" sz="3200" dirty="0">
                <a:effectLst/>
                <a:latin typeface="Calibri" panose="020F0502020204030204" pitchFamily="34" charset="0"/>
                <a:ea typeface="Times New Roman" panose="02020603050405020304" pitchFamily="18" charset="0"/>
                <a:cs typeface="Calibri" panose="020F0502020204030204" pitchFamily="34" charset="0"/>
              </a:rPr>
              <a:t>	</a:t>
            </a:r>
            <a:r>
              <a:rPr lang="az-Cyrl-AZ" sz="3200" dirty="0">
                <a:effectLst/>
                <a:latin typeface="Calibri" panose="020F0502020204030204" pitchFamily="34" charset="0"/>
                <a:ea typeface="Times New Roman" panose="02020603050405020304" pitchFamily="18" charset="0"/>
                <a:cs typeface="Calibri" panose="020F0502020204030204" pitchFamily="34" charset="0"/>
              </a:rPr>
              <a:t>сай</a:t>
            </a:r>
            <a:endParaRPr lang="en-GB" sz="3200" dirty="0"/>
          </a:p>
        </p:txBody>
      </p:sp>
      <p:sp>
        <p:nvSpPr>
          <p:cNvPr id="11" name="TextBox 10">
            <a:extLst>
              <a:ext uri="{FF2B5EF4-FFF2-40B4-BE49-F238E27FC236}">
                <a16:creationId xmlns:a16="http://schemas.microsoft.com/office/drawing/2014/main" id="{A491EF38-92B3-4F8C-A551-41A544AC40D8}"/>
              </a:ext>
            </a:extLst>
          </p:cNvPr>
          <p:cNvSpPr txBox="1"/>
          <p:nvPr/>
        </p:nvSpPr>
        <p:spPr>
          <a:xfrm>
            <a:off x="8877300" y="3937953"/>
            <a:ext cx="2006600" cy="584775"/>
          </a:xfrm>
          <a:prstGeom prst="rect">
            <a:avLst/>
          </a:prstGeom>
          <a:noFill/>
        </p:spPr>
        <p:txBody>
          <a:bodyPr wrap="square">
            <a:spAutoFit/>
          </a:bodyPr>
          <a:lstStyle/>
          <a:p>
            <a:r>
              <a:rPr lang="mi-NZ" sz="3200" dirty="0">
                <a:latin typeface="Calibri" panose="020F0502020204030204" pitchFamily="34" charset="0"/>
                <a:cs typeface="Calibri" panose="020F0502020204030204" pitchFamily="34" charset="0"/>
              </a:rPr>
              <a:t>😇	п</a:t>
            </a:r>
            <a:r>
              <a:rPr lang="mi-NZ" sz="3200" b="1" dirty="0">
                <a:latin typeface="Calibri" panose="020F0502020204030204" pitchFamily="34" charset="0"/>
                <a:cs typeface="Calibri" panose="020F0502020204030204" pitchFamily="34" charset="0"/>
              </a:rPr>
              <a:t>о</a:t>
            </a:r>
            <a:r>
              <a:rPr lang="mi-NZ" sz="3200" dirty="0">
                <a:latin typeface="Calibri" panose="020F0502020204030204" pitchFamily="34" charset="0"/>
                <a:cs typeface="Calibri" panose="020F0502020204030204" pitchFamily="34" charset="0"/>
              </a:rPr>
              <a:t>ро</a:t>
            </a:r>
            <a:endParaRPr lang="en-GB" sz="3200" dirty="0"/>
          </a:p>
        </p:txBody>
      </p:sp>
      <p:sp>
        <p:nvSpPr>
          <p:cNvPr id="13" name="TextBox 12">
            <a:extLst>
              <a:ext uri="{FF2B5EF4-FFF2-40B4-BE49-F238E27FC236}">
                <a16:creationId xmlns:a16="http://schemas.microsoft.com/office/drawing/2014/main" id="{D95318E3-3F95-4F6E-B1D7-1068EF130DAD}"/>
              </a:ext>
            </a:extLst>
          </p:cNvPr>
          <p:cNvSpPr txBox="1"/>
          <p:nvPr/>
        </p:nvSpPr>
        <p:spPr>
          <a:xfrm>
            <a:off x="1828800" y="2939535"/>
            <a:ext cx="2006600" cy="584775"/>
          </a:xfrm>
          <a:prstGeom prst="rect">
            <a:avLst/>
          </a:prstGeom>
          <a:noFill/>
        </p:spPr>
        <p:txBody>
          <a:bodyPr wrap="square">
            <a:spAutoFit/>
          </a:bodyPr>
          <a:lstStyle/>
          <a:p>
            <a:r>
              <a:rPr lang="mi-NZ" sz="3200" dirty="0">
                <a:effectLst/>
                <a:latin typeface="Calibri" panose="020F0502020204030204" pitchFamily="34" charset="0"/>
                <a:ea typeface="Times New Roman" panose="02020603050405020304" pitchFamily="18" charset="0"/>
                <a:cs typeface="Calibri" panose="020F0502020204030204" pitchFamily="34" charset="0"/>
              </a:rPr>
              <a:t>уд</a:t>
            </a:r>
            <a:r>
              <a:rPr lang="mi-NZ" sz="3200" b="1" dirty="0">
                <a:effectLst/>
                <a:latin typeface="Calibri" panose="020F0502020204030204" pitchFamily="34" charset="0"/>
                <a:ea typeface="Times New Roman" panose="02020603050405020304" pitchFamily="18" charset="0"/>
                <a:cs typeface="Calibri" panose="020F0502020204030204" pitchFamily="34" charset="0"/>
              </a:rPr>
              <a:t>а	👎</a:t>
            </a:r>
            <a:endParaRPr lang="en-GB" sz="3200" b="1" dirty="0"/>
          </a:p>
        </p:txBody>
      </p:sp>
      <p:sp>
        <p:nvSpPr>
          <p:cNvPr id="14" name="TextBox 13">
            <a:extLst>
              <a:ext uri="{FF2B5EF4-FFF2-40B4-BE49-F238E27FC236}">
                <a16:creationId xmlns:a16="http://schemas.microsoft.com/office/drawing/2014/main" id="{536BB206-3C32-4C6E-87D4-1F6EC29B67B6}"/>
              </a:ext>
            </a:extLst>
          </p:cNvPr>
          <p:cNvSpPr txBox="1"/>
          <p:nvPr/>
        </p:nvSpPr>
        <p:spPr>
          <a:xfrm>
            <a:off x="1816100" y="3937952"/>
            <a:ext cx="1854200" cy="584775"/>
          </a:xfrm>
          <a:prstGeom prst="rect">
            <a:avLst/>
          </a:prstGeom>
          <a:noFill/>
        </p:spPr>
        <p:txBody>
          <a:bodyPr wrap="square">
            <a:spAutoFit/>
          </a:bodyPr>
          <a:lstStyle/>
          <a:p>
            <a:r>
              <a:rPr lang="mi-NZ" sz="3200" dirty="0">
                <a:effectLst/>
                <a:latin typeface="Calibri" panose="020F0502020204030204" pitchFamily="34" charset="0"/>
                <a:ea typeface="Times New Roman" panose="02020603050405020304" pitchFamily="18" charset="0"/>
                <a:cs typeface="Calibri" panose="020F0502020204030204" pitchFamily="34" charset="0"/>
              </a:rPr>
              <a:t>ос</a:t>
            </a:r>
            <a:r>
              <a:rPr lang="mi-NZ" sz="3200" b="1" dirty="0">
                <a:effectLst/>
                <a:latin typeface="Calibri" panose="020F0502020204030204" pitchFamily="34" charset="0"/>
                <a:ea typeface="Times New Roman" panose="02020603050405020304" pitchFamily="18" charset="0"/>
                <a:cs typeface="Calibri" panose="020F0502020204030204" pitchFamily="34" charset="0"/>
              </a:rPr>
              <a:t>а</a:t>
            </a:r>
            <a:r>
              <a:rPr lang="mi-NZ" sz="3200" dirty="0">
                <a:effectLst/>
                <a:latin typeface="Calibri" panose="020F0502020204030204" pitchFamily="34" charset="0"/>
                <a:ea typeface="Times New Roman" panose="02020603050405020304" pitchFamily="18" charset="0"/>
                <a:cs typeface="Calibri" panose="020F0502020204030204" pitchFamily="34" charset="0"/>
              </a:rPr>
              <a:t>л	😈</a:t>
            </a:r>
            <a:r>
              <a:rPr lang="de-AT" sz="32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200" dirty="0"/>
          </a:p>
        </p:txBody>
      </p:sp>
      <p:cxnSp>
        <p:nvCxnSpPr>
          <p:cNvPr id="7" name="Straight Arrow Connector 6">
            <a:extLst>
              <a:ext uri="{FF2B5EF4-FFF2-40B4-BE49-F238E27FC236}">
                <a16:creationId xmlns:a16="http://schemas.microsoft.com/office/drawing/2014/main" id="{902E3E8B-AA31-44DB-A79C-552AB4E24E6B}"/>
              </a:ext>
            </a:extLst>
          </p:cNvPr>
          <p:cNvCxnSpPr>
            <a:stCxn id="13" idx="3"/>
          </p:cNvCxnSpPr>
          <p:nvPr/>
        </p:nvCxnSpPr>
        <p:spPr>
          <a:xfrm>
            <a:off x="3835400" y="3231923"/>
            <a:ext cx="4775200" cy="6577"/>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22CE119B-8E5C-45B2-9CCE-36773329379D}"/>
              </a:ext>
            </a:extLst>
          </p:cNvPr>
          <p:cNvCxnSpPr/>
          <p:nvPr/>
        </p:nvCxnSpPr>
        <p:spPr>
          <a:xfrm>
            <a:off x="3835400" y="4223762"/>
            <a:ext cx="4775200" cy="6577"/>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56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ук</a:t>
            </a:r>
            <a:r>
              <a:rPr lang="de-AT" sz="3600" b="1" u="sng" dirty="0">
                <a:latin typeface="Calibri" panose="020F0502020204030204" pitchFamily="34" charset="0"/>
                <a:ea typeface="Times New Roman" panose="02020603050405020304" pitchFamily="18" charset="0"/>
                <a:cs typeface="Calibri" panose="020F0502020204030204" pitchFamily="34" charset="0"/>
              </a:rPr>
              <a:t>е</a:t>
            </a:r>
            <a:r>
              <a:rPr lang="de-AT" sz="3600" u="sng" dirty="0">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a:t>
            </a:r>
            <a:r>
              <a:rPr lang="en-GB" sz="3600" u="sng" dirty="0">
                <a:latin typeface="Calibri" panose="020F0502020204030204" pitchFamily="34" charset="0"/>
                <a:ea typeface="Times New Roman" panose="02020603050405020304" pitchFamily="18" charset="0"/>
                <a:cs typeface="Calibri" panose="020F0502020204030204" pitchFamily="34" charset="0"/>
              </a:rPr>
              <a:t>no</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dirty="0"/>
              <a:t>COPIUS – Introduction to Mari – Chapter 04</a:t>
            </a:r>
            <a:endParaRPr lang="en-GB" dirty="0"/>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36</a:t>
            </a:fld>
            <a:endParaRPr lang="en-GB"/>
          </a:p>
        </p:txBody>
      </p:sp>
      <p:sp>
        <p:nvSpPr>
          <p:cNvPr id="12" name="TextBox 11">
            <a:extLst>
              <a:ext uri="{FF2B5EF4-FFF2-40B4-BE49-F238E27FC236}">
                <a16:creationId xmlns:a16="http://schemas.microsoft.com/office/drawing/2014/main" id="{E579AE3F-61D1-4AB5-BF21-802209258531}"/>
              </a:ext>
            </a:extLst>
          </p:cNvPr>
          <p:cNvSpPr txBox="1"/>
          <p:nvPr/>
        </p:nvSpPr>
        <p:spPr>
          <a:xfrm>
            <a:off x="4889500" y="2844225"/>
            <a:ext cx="2413000" cy="584775"/>
          </a:xfrm>
          <a:prstGeom prst="rect">
            <a:avLst/>
          </a:prstGeom>
          <a:noFill/>
        </p:spPr>
        <p:txBody>
          <a:bodyPr wrap="square">
            <a:spAutoFit/>
          </a:bodyPr>
          <a:lstStyle/>
          <a:p>
            <a:pPr algn="ctr"/>
            <a:r>
              <a:rPr lang="mi-NZ" sz="3200" dirty="0"/>
              <a:t>ук</a:t>
            </a:r>
            <a:r>
              <a:rPr lang="mi-NZ" sz="3200" b="1" dirty="0"/>
              <a:t>е</a:t>
            </a:r>
            <a:r>
              <a:rPr lang="mi-NZ" sz="3200" dirty="0"/>
              <a:t> </a:t>
            </a:r>
            <a:r>
              <a:rPr lang="de-AT" sz="3200" dirty="0"/>
              <a:t>~ </a:t>
            </a:r>
            <a:r>
              <a:rPr lang="de-AT" sz="3200" b="1" dirty="0"/>
              <a:t>у</a:t>
            </a:r>
            <a:r>
              <a:rPr lang="de-AT" sz="3200" dirty="0"/>
              <a:t>ке</a:t>
            </a:r>
            <a:endParaRPr lang="en-GB" sz="3200" dirty="0"/>
          </a:p>
        </p:txBody>
      </p:sp>
    </p:spTree>
    <p:extLst>
      <p:ext uri="{BB962C8B-B14F-4D97-AF65-F5344CB8AC3E}">
        <p14:creationId xmlns:p14="http://schemas.microsoft.com/office/powerpoint/2010/main" val="382055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906421"/>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37</a:t>
            </a:fld>
            <a:endParaRPr lang="en-GB"/>
          </a:p>
        </p:txBody>
      </p:sp>
      <p:pic>
        <p:nvPicPr>
          <p:cNvPr id="6" name="Picture 5">
            <a:extLst>
              <a:ext uri="{FF2B5EF4-FFF2-40B4-BE49-F238E27FC236}">
                <a16:creationId xmlns:a16="http://schemas.microsoft.com/office/drawing/2014/main" id="{DB78A7C7-0B35-43A8-BA9C-FDF71D4EE3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50" y="2231984"/>
            <a:ext cx="5727700" cy="3452495"/>
          </a:xfrm>
          <a:prstGeom prst="rect">
            <a:avLst/>
          </a:prstGeom>
          <a:noFill/>
          <a:ln>
            <a:noFill/>
          </a:ln>
        </p:spPr>
      </p:pic>
    </p:spTree>
    <p:extLst>
      <p:ext uri="{BB962C8B-B14F-4D97-AF65-F5344CB8AC3E}">
        <p14:creationId xmlns:p14="http://schemas.microsoft.com/office/powerpoint/2010/main" val="2240099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18F89-5202-43F4-800F-C29306FA755D}"/>
              </a:ext>
            </a:extLst>
          </p:cNvPr>
          <p:cNvPicPr>
            <a:picLocks noChangeAspect="1"/>
          </p:cNvPicPr>
          <p:nvPr/>
        </p:nvPicPr>
        <p:blipFill>
          <a:blip r:embed="rId5"/>
          <a:stretch>
            <a:fillRect/>
          </a:stretch>
        </p:blipFill>
        <p:spPr>
          <a:xfrm>
            <a:off x="2047511" y="217073"/>
            <a:ext cx="8096977" cy="6139277"/>
          </a:xfrm>
          <a:prstGeom prst="rect">
            <a:avLst/>
          </a:prstGeom>
        </p:spPr>
      </p:pic>
      <p:sp>
        <p:nvSpPr>
          <p:cNvPr id="4" name="Footer Placeholder 3">
            <a:extLst>
              <a:ext uri="{FF2B5EF4-FFF2-40B4-BE49-F238E27FC236}">
                <a16:creationId xmlns:a16="http://schemas.microsoft.com/office/drawing/2014/main" id="{F4B0D393-1C48-42D6-9E18-CB91B65C07CC}"/>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B5C751C0-DC69-420B-B54B-A65CC4C27560}"/>
              </a:ext>
            </a:extLst>
          </p:cNvPr>
          <p:cNvSpPr>
            <a:spLocks noGrp="1"/>
          </p:cNvSpPr>
          <p:nvPr>
            <p:ph type="sldNum" sz="quarter" idx="12"/>
          </p:nvPr>
        </p:nvSpPr>
        <p:spPr/>
        <p:txBody>
          <a:bodyPr/>
          <a:lstStyle/>
          <a:p>
            <a:fld id="{055DE2CD-379D-4002-80ED-F7724F598CF3}" type="slidenum">
              <a:rPr lang="en-GB" smtClean="0"/>
              <a:t>38</a:t>
            </a:fld>
            <a:endParaRPr lang="en-GB"/>
          </a:p>
        </p:txBody>
      </p:sp>
      <p:pic>
        <p:nvPicPr>
          <p:cNvPr id="6" name="omj_04_1">
            <a:hlinkClick r:id="" action="ppaction://media"/>
            <a:extLst>
              <a:ext uri="{FF2B5EF4-FFF2-40B4-BE49-F238E27FC236}">
                <a16:creationId xmlns:a16="http://schemas.microsoft.com/office/drawing/2014/main" id="{9B7DB764-95BF-4086-98C2-D1BE5B95260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72600" y="4757684"/>
            <a:ext cx="609600" cy="609600"/>
          </a:xfrm>
          <a:prstGeom prst="rect">
            <a:avLst/>
          </a:prstGeom>
        </p:spPr>
      </p:pic>
    </p:spTree>
    <p:extLst>
      <p:ext uri="{BB962C8B-B14F-4D97-AF65-F5344CB8AC3E}">
        <p14:creationId xmlns:p14="http://schemas.microsoft.com/office/powerpoint/2010/main" val="16067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39</a:t>
            </a:fld>
            <a:endParaRPr lang="en-GB"/>
          </a:p>
        </p:txBody>
      </p:sp>
    </p:spTree>
    <p:extLst>
      <p:ext uri="{BB962C8B-B14F-4D97-AF65-F5344CB8AC3E}">
        <p14:creationId xmlns:p14="http://schemas.microsoft.com/office/powerpoint/2010/main" val="161806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Conjugation – present tense, 1Pl &amp; 2Pl</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1477364661"/>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шинч- ‘to sit down’ &gt;</a:t>
                      </a:r>
                    </a:p>
                    <a:p>
                      <a:r>
                        <a:rPr lang="mi-NZ" sz="2800" dirty="0"/>
                        <a:t>ш</a:t>
                      </a:r>
                      <a:r>
                        <a:rPr lang="de-AT" sz="2800" dirty="0"/>
                        <a:t>инч</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dirty="0"/>
                        <a:t>шинч</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dirty="0"/>
                        <a:t>шинч</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az-Cyrl-AZ" sz="2800" dirty="0"/>
                        <a:t>ш</a:t>
                      </a:r>
                      <a:r>
                        <a:rPr lang="mi-NZ" sz="2800" dirty="0"/>
                        <a:t>инч</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az-Cyrl-AZ" sz="2800" dirty="0"/>
                        <a:t>ш</a:t>
                      </a:r>
                      <a:r>
                        <a:rPr lang="mi-NZ" sz="2800" dirty="0"/>
                        <a:t>инчын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az-Cyrl-AZ" sz="2800" dirty="0"/>
                        <a:t>ш</a:t>
                      </a:r>
                      <a:r>
                        <a:rPr lang="mi-NZ" sz="2800" dirty="0"/>
                        <a:t>инчыд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ш</a:t>
                      </a:r>
                      <a:r>
                        <a:rPr lang="mi-NZ" sz="2800" b="1" dirty="0"/>
                        <a:t>и</a:t>
                      </a:r>
                      <a:r>
                        <a:rPr lang="mi-NZ" sz="2800" dirty="0"/>
                        <a:t>нчыт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3211614531"/>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шинче- ‘to sit’ &gt;</a:t>
                      </a:r>
                    </a:p>
                    <a:p>
                      <a:r>
                        <a:rPr lang="mi-NZ" sz="2800" dirty="0"/>
                        <a:t>ш</a:t>
                      </a:r>
                      <a:r>
                        <a:rPr lang="de-AT" sz="2800" dirty="0"/>
                        <a:t>инч</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az-Cyrl-AZ" sz="2800" dirty="0"/>
                        <a:t>ш</a:t>
                      </a:r>
                      <a:r>
                        <a:rPr lang="mi-NZ" sz="2800" dirty="0"/>
                        <a:t>инч</a:t>
                      </a:r>
                      <a:r>
                        <a:rPr lang="mi-NZ" sz="2800" b="1" dirty="0"/>
                        <a:t>е</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az-Cyrl-AZ" sz="2800" dirty="0"/>
                        <a:t>ш</a:t>
                      </a:r>
                      <a:r>
                        <a:rPr lang="mi-NZ" sz="2800" dirty="0"/>
                        <a:t>инч</a:t>
                      </a:r>
                      <a:r>
                        <a:rPr lang="mi-NZ" sz="2800" b="1" dirty="0"/>
                        <a:t>е</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az-Cyrl-AZ" sz="2800" dirty="0"/>
                        <a:t>ш</a:t>
                      </a:r>
                      <a:r>
                        <a:rPr lang="mi-NZ" sz="2800" dirty="0"/>
                        <a:t>инч</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az-Cyrl-AZ" sz="2800" dirty="0"/>
                        <a:t>ш</a:t>
                      </a:r>
                      <a:r>
                        <a:rPr lang="mi-NZ" sz="2800" dirty="0"/>
                        <a:t>инчен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az-Cyrl-AZ" sz="2800" dirty="0"/>
                        <a:t>ш</a:t>
                      </a:r>
                      <a:r>
                        <a:rPr lang="mi-NZ" sz="2800" dirty="0"/>
                        <a:t>инчед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шинч</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2331966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8BD5E-F9C1-4C7E-BD94-1E526A756ED7}"/>
              </a:ext>
            </a:extLst>
          </p:cNvPr>
          <p:cNvSpPr>
            <a:spLocks noGrp="1"/>
          </p:cNvSpPr>
          <p:nvPr>
            <p:ph idx="1"/>
          </p:nvPr>
        </p:nvSpPr>
        <p:spPr>
          <a:xfrm>
            <a:off x="838199" y="365125"/>
            <a:ext cx="11084169" cy="5991226"/>
          </a:xfrm>
        </p:spPr>
        <p:txBody>
          <a:bodyPr>
            <a:normAutofit fontScale="70000" lnSpcReduction="20000"/>
          </a:bodyPr>
          <a:lstStyle/>
          <a:p>
            <a:pPr marL="0" indent="0">
              <a:buNone/>
            </a:pPr>
            <a:r>
              <a:rPr lang="en-GB" sz="4000" b="1" dirty="0"/>
              <a:t>15.</a:t>
            </a:r>
          </a:p>
          <a:p>
            <a:pPr marL="0" indent="0">
              <a:buNone/>
            </a:pPr>
            <a:endParaRPr lang="en-GB" dirty="0"/>
          </a:p>
          <a:p>
            <a:pPr marL="0" indent="0">
              <a:buNone/>
            </a:pPr>
            <a:r>
              <a:rPr lang="en-US" dirty="0"/>
              <a:t>7 (long)</a:t>
            </a:r>
          </a:p>
          <a:p>
            <a:pPr marL="0" indent="0">
              <a:buNone/>
            </a:pPr>
            <a:r>
              <a:rPr lang="en-US" dirty="0"/>
              <a:t>32 (long)</a:t>
            </a:r>
          </a:p>
          <a:p>
            <a:pPr marL="0" indent="0">
              <a:buNone/>
            </a:pPr>
            <a:r>
              <a:rPr lang="en-US" dirty="0"/>
              <a:t>113 (long)</a:t>
            </a:r>
          </a:p>
          <a:p>
            <a:pPr marL="0" indent="0">
              <a:buNone/>
            </a:pPr>
            <a:r>
              <a:rPr lang="en-US" dirty="0"/>
              <a:t>30</a:t>
            </a:r>
          </a:p>
          <a:p>
            <a:pPr marL="0" indent="0">
              <a:buNone/>
            </a:pPr>
            <a:r>
              <a:rPr lang="en-US" dirty="0"/>
              <a:t>7410</a:t>
            </a:r>
          </a:p>
          <a:p>
            <a:pPr marL="0" indent="0">
              <a:buNone/>
            </a:pPr>
            <a:r>
              <a:rPr lang="en-US" dirty="0"/>
              <a:t>13 000</a:t>
            </a:r>
          </a:p>
          <a:p>
            <a:pPr marL="0" indent="0">
              <a:buNone/>
            </a:pPr>
            <a:r>
              <a:rPr lang="en-US" dirty="0"/>
              <a:t>6006 (long)</a:t>
            </a:r>
          </a:p>
          <a:p>
            <a:pPr marL="0" indent="0">
              <a:buNone/>
            </a:pPr>
            <a:r>
              <a:rPr lang="en-US" dirty="0"/>
              <a:t>7234 (short)</a:t>
            </a:r>
          </a:p>
          <a:p>
            <a:pPr marL="0" indent="0">
              <a:buNone/>
            </a:pPr>
            <a:r>
              <a:rPr lang="en-US" dirty="0"/>
              <a:t>5256 (short)</a:t>
            </a:r>
          </a:p>
          <a:p>
            <a:pPr marL="0" indent="0">
              <a:buNone/>
            </a:pPr>
            <a:r>
              <a:rPr lang="en-US" dirty="0"/>
              <a:t>456 788 (short)</a:t>
            </a:r>
          </a:p>
          <a:p>
            <a:pPr marL="0" indent="0">
              <a:buNone/>
            </a:pPr>
            <a:r>
              <a:rPr lang="en-US" dirty="0"/>
              <a:t>770 777 (long)</a:t>
            </a:r>
          </a:p>
          <a:p>
            <a:pPr marL="0" indent="0">
              <a:buNone/>
            </a:pPr>
            <a:r>
              <a:rPr lang="en-US" dirty="0"/>
              <a:t>606 666 (short)</a:t>
            </a:r>
          </a:p>
          <a:p>
            <a:pPr marL="0" indent="0">
              <a:buNone/>
            </a:pPr>
            <a:r>
              <a:rPr lang="en-US" dirty="0"/>
              <a:t>999 099 (long)</a:t>
            </a:r>
          </a:p>
          <a:p>
            <a:pPr marL="0" indent="0">
              <a:buNone/>
            </a:pPr>
            <a:r>
              <a:rPr lang="en-US" dirty="0"/>
              <a:t>444 404 (long)</a:t>
            </a:r>
          </a:p>
          <a:p>
            <a:pPr marL="0" indent="0">
              <a:buNone/>
            </a:pPr>
            <a:r>
              <a:rPr lang="en-US" dirty="0"/>
              <a:t>888 880</a:t>
            </a:r>
            <a:endParaRPr lang="en-GB" dirty="0"/>
          </a:p>
        </p:txBody>
      </p:sp>
      <p:sp>
        <p:nvSpPr>
          <p:cNvPr id="4" name="Footer Placeholder 3">
            <a:extLst>
              <a:ext uri="{FF2B5EF4-FFF2-40B4-BE49-F238E27FC236}">
                <a16:creationId xmlns:a16="http://schemas.microsoft.com/office/drawing/2014/main" id="{DC1B13D0-0DE7-46F0-8BC0-19676711D54C}"/>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99768C87-C6AD-4489-9084-81F2E308E960}"/>
              </a:ext>
            </a:extLst>
          </p:cNvPr>
          <p:cNvSpPr>
            <a:spLocks noGrp="1"/>
          </p:cNvSpPr>
          <p:nvPr>
            <p:ph type="sldNum" sz="quarter" idx="12"/>
          </p:nvPr>
        </p:nvSpPr>
        <p:spPr/>
        <p:txBody>
          <a:bodyPr/>
          <a:lstStyle/>
          <a:p>
            <a:fld id="{055DE2CD-379D-4002-80ED-F7724F598CF3}" type="slidenum">
              <a:rPr lang="en-GB" smtClean="0"/>
              <a:t>40</a:t>
            </a:fld>
            <a:endParaRPr lang="en-GB"/>
          </a:p>
        </p:txBody>
      </p:sp>
      <p:pic>
        <p:nvPicPr>
          <p:cNvPr id="2" name="omj_04_3">
            <a:hlinkClick r:id="" action="ppaction://media"/>
            <a:extLst>
              <a:ext uri="{FF2B5EF4-FFF2-40B4-BE49-F238E27FC236}">
                <a16:creationId xmlns:a16="http://schemas.microsoft.com/office/drawing/2014/main" id="{1198E295-976D-4BA1-A039-BE0A16F00A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99475" y="1982909"/>
            <a:ext cx="609600" cy="609600"/>
          </a:xfrm>
          <a:prstGeom prst="rect">
            <a:avLst/>
          </a:prstGeom>
        </p:spPr>
      </p:pic>
    </p:spTree>
    <p:extLst>
      <p:ext uri="{BB962C8B-B14F-4D97-AF65-F5344CB8AC3E}">
        <p14:creationId xmlns:p14="http://schemas.microsoft.com/office/powerpoint/2010/main" val="12832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47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8BD5E-F9C1-4C7E-BD94-1E526A756ED7}"/>
              </a:ext>
            </a:extLst>
          </p:cNvPr>
          <p:cNvSpPr>
            <a:spLocks noGrp="1"/>
          </p:cNvSpPr>
          <p:nvPr>
            <p:ph idx="1"/>
          </p:nvPr>
        </p:nvSpPr>
        <p:spPr>
          <a:xfrm>
            <a:off x="838199" y="365125"/>
            <a:ext cx="11084169" cy="5811838"/>
          </a:xfrm>
        </p:spPr>
        <p:txBody>
          <a:bodyPr>
            <a:normAutofit/>
          </a:bodyPr>
          <a:lstStyle/>
          <a:p>
            <a:pPr marL="0" indent="0">
              <a:buNone/>
            </a:pPr>
            <a:r>
              <a:rPr lang="en-GB" b="1" dirty="0"/>
              <a:t>19.</a:t>
            </a:r>
          </a:p>
          <a:p>
            <a:pPr marL="0" indent="0">
              <a:buNone/>
            </a:pPr>
            <a:endParaRPr lang="en-GB" dirty="0"/>
          </a:p>
          <a:p>
            <a:pPr marL="0" indent="0">
              <a:buNone/>
            </a:pPr>
            <a:r>
              <a:rPr lang="en-US" dirty="0" err="1"/>
              <a:t>Вашк</a:t>
            </a:r>
            <a:r>
              <a:rPr lang="en-US" b="1" dirty="0" err="1"/>
              <a:t>е</a:t>
            </a:r>
            <a:r>
              <a:rPr lang="en-US" dirty="0"/>
              <a:t> </a:t>
            </a:r>
            <a:r>
              <a:rPr lang="en-US" dirty="0" err="1"/>
              <a:t>мый</a:t>
            </a:r>
            <a:r>
              <a:rPr lang="en-US" dirty="0"/>
              <a:t> </a:t>
            </a:r>
            <a:r>
              <a:rPr lang="en-US" dirty="0" err="1"/>
              <a:t>В</a:t>
            </a:r>
            <a:r>
              <a:rPr lang="en-US" b="1" dirty="0" err="1"/>
              <a:t>е</a:t>
            </a:r>
            <a:r>
              <a:rPr lang="en-US" dirty="0" err="1"/>
              <a:t>нгрийыш</a:t>
            </a:r>
            <a:r>
              <a:rPr lang="en-US" dirty="0"/>
              <a:t> </a:t>
            </a:r>
            <a:r>
              <a:rPr lang="en-US" dirty="0" err="1"/>
              <a:t>ка</a:t>
            </a:r>
            <a:r>
              <a:rPr lang="en-US" b="1" dirty="0" err="1"/>
              <a:t>е</a:t>
            </a:r>
            <a:r>
              <a:rPr lang="en-US" dirty="0" err="1"/>
              <a:t>м</a:t>
            </a:r>
            <a:endParaRPr lang="en-US" dirty="0"/>
          </a:p>
          <a:p>
            <a:pPr marL="0" indent="0">
              <a:buNone/>
            </a:pPr>
            <a:r>
              <a:rPr lang="en-US" dirty="0" err="1"/>
              <a:t>Будап</a:t>
            </a:r>
            <a:r>
              <a:rPr lang="en-US" b="1" dirty="0" err="1"/>
              <a:t>е</a:t>
            </a:r>
            <a:r>
              <a:rPr lang="en-US" dirty="0" err="1"/>
              <a:t>штыште</a:t>
            </a:r>
            <a:r>
              <a:rPr lang="en-US" dirty="0"/>
              <a:t> </a:t>
            </a:r>
            <a:r>
              <a:rPr lang="en-US" dirty="0" err="1"/>
              <a:t>м</a:t>
            </a:r>
            <a:r>
              <a:rPr lang="en-US" b="1" dirty="0" err="1"/>
              <a:t>ы</a:t>
            </a:r>
            <a:r>
              <a:rPr lang="en-US" dirty="0" err="1"/>
              <a:t>йын</a:t>
            </a:r>
            <a:r>
              <a:rPr lang="en-US" dirty="0"/>
              <a:t> </a:t>
            </a:r>
            <a:r>
              <a:rPr lang="en-US" dirty="0" err="1"/>
              <a:t>ак</a:t>
            </a:r>
            <a:r>
              <a:rPr lang="en-US" b="1" dirty="0" err="1"/>
              <a:t>а</a:t>
            </a:r>
            <a:r>
              <a:rPr lang="en-US" dirty="0" err="1"/>
              <a:t>м</a:t>
            </a:r>
            <a:r>
              <a:rPr lang="en-US" dirty="0"/>
              <a:t> </a:t>
            </a:r>
            <a:r>
              <a:rPr lang="en-US" dirty="0" err="1"/>
              <a:t>ил</a:t>
            </a:r>
            <a:r>
              <a:rPr lang="en-US" b="1" dirty="0" err="1"/>
              <a:t>а</a:t>
            </a:r>
            <a:endParaRPr lang="en-US" dirty="0"/>
          </a:p>
          <a:p>
            <a:pPr marL="0" indent="0">
              <a:buNone/>
            </a:pPr>
            <a:r>
              <a:rPr lang="en-US" dirty="0" err="1"/>
              <a:t>Т</a:t>
            </a:r>
            <a:r>
              <a:rPr lang="en-US" b="1" dirty="0" err="1"/>
              <a:t>у</a:t>
            </a:r>
            <a:r>
              <a:rPr lang="en-US" dirty="0" err="1"/>
              <a:t>дын</a:t>
            </a:r>
            <a:r>
              <a:rPr lang="en-US" dirty="0"/>
              <a:t> </a:t>
            </a:r>
            <a:r>
              <a:rPr lang="en-US" dirty="0" err="1"/>
              <a:t>л</a:t>
            </a:r>
            <a:r>
              <a:rPr lang="en-US" b="1" dirty="0" err="1"/>
              <a:t>ӱ</a:t>
            </a:r>
            <a:r>
              <a:rPr lang="en-US" dirty="0" err="1"/>
              <a:t>мжӧ</a:t>
            </a:r>
            <a:r>
              <a:rPr lang="en-US" dirty="0"/>
              <a:t> </a:t>
            </a:r>
            <a:r>
              <a:rPr lang="en-US" dirty="0" err="1"/>
              <a:t>Марин</a:t>
            </a:r>
            <a:r>
              <a:rPr lang="en-US" b="1" dirty="0" err="1"/>
              <a:t>а</a:t>
            </a:r>
            <a:endParaRPr lang="en-US" dirty="0"/>
          </a:p>
          <a:p>
            <a:pPr marL="0" indent="0">
              <a:buNone/>
            </a:pPr>
            <a:r>
              <a:rPr lang="en-US" dirty="0" err="1"/>
              <a:t>Мар</a:t>
            </a:r>
            <a:r>
              <a:rPr lang="en-US" b="1" dirty="0" err="1"/>
              <a:t>и</a:t>
            </a:r>
            <a:r>
              <a:rPr lang="en-US" dirty="0" err="1"/>
              <a:t>йжын</a:t>
            </a:r>
            <a:r>
              <a:rPr lang="en-US" dirty="0"/>
              <a:t> </a:t>
            </a:r>
            <a:r>
              <a:rPr lang="en-US" dirty="0" err="1"/>
              <a:t>л</a:t>
            </a:r>
            <a:r>
              <a:rPr lang="en-US" b="1" dirty="0" err="1"/>
              <a:t>ӱ</a:t>
            </a:r>
            <a:r>
              <a:rPr lang="en-US" dirty="0" err="1"/>
              <a:t>мжӧ</a:t>
            </a:r>
            <a:r>
              <a:rPr lang="en-US" dirty="0"/>
              <a:t> </a:t>
            </a:r>
            <a:r>
              <a:rPr lang="en-US" b="1" dirty="0" err="1"/>
              <a:t>Я</a:t>
            </a:r>
            <a:r>
              <a:rPr lang="en-US" dirty="0" err="1"/>
              <a:t>нош</a:t>
            </a:r>
            <a:r>
              <a:rPr lang="en-US" dirty="0"/>
              <a:t>.</a:t>
            </a:r>
          </a:p>
          <a:p>
            <a:pPr marL="0" indent="0">
              <a:buNone/>
            </a:pPr>
            <a:r>
              <a:rPr lang="en-US" dirty="0" err="1"/>
              <a:t>Т</a:t>
            </a:r>
            <a:r>
              <a:rPr lang="en-US" b="1" dirty="0" err="1"/>
              <a:t>у</a:t>
            </a:r>
            <a:r>
              <a:rPr lang="en-US" dirty="0" err="1"/>
              <a:t>до</a:t>
            </a:r>
            <a:r>
              <a:rPr lang="en-US" dirty="0"/>
              <a:t> </a:t>
            </a:r>
            <a:r>
              <a:rPr lang="en-US" dirty="0" err="1"/>
              <a:t>венгр</a:t>
            </a:r>
            <a:r>
              <a:rPr lang="en-US" dirty="0"/>
              <a:t> </a:t>
            </a:r>
            <a:r>
              <a:rPr lang="en-US" dirty="0" err="1"/>
              <a:t>да</a:t>
            </a:r>
            <a:r>
              <a:rPr lang="en-US" dirty="0"/>
              <a:t> </a:t>
            </a:r>
            <a:r>
              <a:rPr lang="en-US" dirty="0" err="1"/>
              <a:t>из</a:t>
            </a:r>
            <a:r>
              <a:rPr lang="en-US" b="1" dirty="0" err="1"/>
              <a:t>и</a:t>
            </a:r>
            <a:r>
              <a:rPr lang="en-US" dirty="0" err="1"/>
              <a:t>ш</a:t>
            </a:r>
            <a:r>
              <a:rPr lang="en-US" dirty="0"/>
              <a:t> </a:t>
            </a:r>
            <a:r>
              <a:rPr lang="en-US" dirty="0" err="1"/>
              <a:t>марл</a:t>
            </a:r>
            <a:r>
              <a:rPr lang="en-US" b="1" dirty="0" err="1"/>
              <a:t>а</a:t>
            </a:r>
            <a:r>
              <a:rPr lang="en-US" dirty="0"/>
              <a:t> </a:t>
            </a:r>
            <a:r>
              <a:rPr lang="en-US" dirty="0" err="1"/>
              <a:t>кутыр</a:t>
            </a:r>
            <a:r>
              <a:rPr lang="en-US" b="1" dirty="0" err="1"/>
              <a:t>а</a:t>
            </a:r>
            <a:r>
              <a:rPr lang="en-US" dirty="0"/>
              <a:t>.</a:t>
            </a:r>
          </a:p>
          <a:p>
            <a:pPr marL="0" indent="0">
              <a:buNone/>
            </a:pPr>
            <a:r>
              <a:rPr lang="en-US" dirty="0" err="1"/>
              <a:t>Н</a:t>
            </a:r>
            <a:r>
              <a:rPr lang="en-US" b="1" dirty="0" err="1"/>
              <a:t>у</a:t>
            </a:r>
            <a:r>
              <a:rPr lang="en-US" dirty="0" err="1"/>
              <a:t>нын</a:t>
            </a:r>
            <a:r>
              <a:rPr lang="en-US" dirty="0"/>
              <a:t> </a:t>
            </a:r>
            <a:r>
              <a:rPr lang="en-US" dirty="0" err="1"/>
              <a:t>Будап</a:t>
            </a:r>
            <a:r>
              <a:rPr lang="en-US" b="1" dirty="0" err="1"/>
              <a:t>е</a:t>
            </a:r>
            <a:r>
              <a:rPr lang="en-US" dirty="0" err="1"/>
              <a:t>штыште</a:t>
            </a:r>
            <a:r>
              <a:rPr lang="en-US" dirty="0"/>
              <a:t> </a:t>
            </a:r>
            <a:r>
              <a:rPr lang="en-US" dirty="0" err="1"/>
              <a:t>мот</a:t>
            </a:r>
            <a:r>
              <a:rPr lang="en-US" b="1" dirty="0" err="1"/>
              <a:t>о</a:t>
            </a:r>
            <a:r>
              <a:rPr lang="en-US" dirty="0" err="1"/>
              <a:t>р</a:t>
            </a:r>
            <a:r>
              <a:rPr lang="en-US" dirty="0"/>
              <a:t> </a:t>
            </a:r>
            <a:r>
              <a:rPr lang="en-US" dirty="0" err="1"/>
              <a:t>п</a:t>
            </a:r>
            <a:r>
              <a:rPr lang="en-US" b="1" dirty="0" err="1"/>
              <a:t>ӧ</a:t>
            </a:r>
            <a:r>
              <a:rPr lang="en-US" dirty="0" err="1"/>
              <a:t>ртышт</a:t>
            </a:r>
            <a:r>
              <a:rPr lang="en-US" dirty="0"/>
              <a:t> </a:t>
            </a:r>
            <a:r>
              <a:rPr lang="en-US" dirty="0" err="1"/>
              <a:t>да</a:t>
            </a:r>
            <a:r>
              <a:rPr lang="en-US" dirty="0"/>
              <a:t> </a:t>
            </a:r>
            <a:r>
              <a:rPr lang="en-US" dirty="0" err="1"/>
              <a:t>уж</a:t>
            </a:r>
            <a:r>
              <a:rPr lang="en-US" b="1" dirty="0" err="1"/>
              <a:t>а</a:t>
            </a:r>
            <a:r>
              <a:rPr lang="en-US" dirty="0" err="1"/>
              <a:t>р</a:t>
            </a:r>
            <a:r>
              <a:rPr lang="en-US" dirty="0"/>
              <a:t> </a:t>
            </a:r>
            <a:r>
              <a:rPr lang="en-US" dirty="0" err="1"/>
              <a:t>с</a:t>
            </a:r>
            <a:r>
              <a:rPr lang="en-US" b="1" dirty="0" err="1"/>
              <a:t>а</a:t>
            </a:r>
            <a:r>
              <a:rPr lang="en-US" dirty="0" err="1"/>
              <a:t>дышт</a:t>
            </a:r>
            <a:r>
              <a:rPr lang="en-US" dirty="0"/>
              <a:t> </a:t>
            </a:r>
            <a:r>
              <a:rPr lang="en-US" b="1" dirty="0" err="1"/>
              <a:t>у</a:t>
            </a:r>
            <a:r>
              <a:rPr lang="en-US" dirty="0" err="1"/>
              <a:t>ло</a:t>
            </a:r>
            <a:r>
              <a:rPr lang="en-US" dirty="0"/>
              <a:t>.</a:t>
            </a:r>
          </a:p>
          <a:p>
            <a:pPr marL="0" indent="0">
              <a:buNone/>
            </a:pPr>
            <a:r>
              <a:rPr lang="en-US" dirty="0" err="1"/>
              <a:t>Будап</a:t>
            </a:r>
            <a:r>
              <a:rPr lang="en-US" b="1" dirty="0" err="1"/>
              <a:t>е</a:t>
            </a:r>
            <a:r>
              <a:rPr lang="en-US" dirty="0" err="1"/>
              <a:t>шт</a:t>
            </a:r>
            <a:r>
              <a:rPr lang="en-US" dirty="0"/>
              <a:t> </a:t>
            </a:r>
            <a:r>
              <a:rPr lang="en-US" dirty="0" err="1"/>
              <a:t>пеш</a:t>
            </a:r>
            <a:r>
              <a:rPr lang="en-US" dirty="0"/>
              <a:t> </a:t>
            </a:r>
            <a:r>
              <a:rPr lang="en-US" dirty="0" err="1"/>
              <a:t>мот</a:t>
            </a:r>
            <a:r>
              <a:rPr lang="en-US" b="1" dirty="0" err="1"/>
              <a:t>о</a:t>
            </a:r>
            <a:r>
              <a:rPr lang="en-US" dirty="0" err="1"/>
              <a:t>р</a:t>
            </a:r>
            <a:r>
              <a:rPr lang="en-US" dirty="0"/>
              <a:t> </a:t>
            </a:r>
            <a:r>
              <a:rPr lang="en-US" dirty="0" err="1"/>
              <a:t>ол</a:t>
            </a:r>
            <a:r>
              <a:rPr lang="en-US" b="1" dirty="0" err="1"/>
              <a:t>а</a:t>
            </a:r>
            <a:r>
              <a:rPr lang="en-US" dirty="0"/>
              <a:t>.</a:t>
            </a:r>
          </a:p>
          <a:p>
            <a:pPr marL="0" indent="0">
              <a:buNone/>
            </a:pPr>
            <a:r>
              <a:rPr lang="en-US" dirty="0" err="1"/>
              <a:t>Мылан</a:t>
            </a:r>
            <a:r>
              <a:rPr lang="en-US" b="1" dirty="0" err="1"/>
              <a:t>е</a:t>
            </a:r>
            <a:r>
              <a:rPr lang="en-US" dirty="0" err="1"/>
              <a:t>м</a:t>
            </a:r>
            <a:r>
              <a:rPr lang="en-US" dirty="0"/>
              <a:t> </a:t>
            </a:r>
            <a:r>
              <a:rPr lang="en-US" dirty="0" err="1"/>
              <a:t>т</a:t>
            </a:r>
            <a:r>
              <a:rPr lang="en-US" b="1" dirty="0" err="1"/>
              <a:t>и</a:t>
            </a:r>
            <a:r>
              <a:rPr lang="en-US" dirty="0" err="1"/>
              <a:t>де</a:t>
            </a:r>
            <a:r>
              <a:rPr lang="en-US" dirty="0"/>
              <a:t> </a:t>
            </a:r>
            <a:r>
              <a:rPr lang="en-US" dirty="0" err="1"/>
              <a:t>ол</a:t>
            </a:r>
            <a:r>
              <a:rPr lang="en-US" b="1" dirty="0" err="1"/>
              <a:t>а</a:t>
            </a:r>
            <a:r>
              <a:rPr lang="en-US" dirty="0"/>
              <a:t> </a:t>
            </a:r>
            <a:r>
              <a:rPr lang="en-US" dirty="0" err="1"/>
              <a:t>пеш</a:t>
            </a:r>
            <a:r>
              <a:rPr lang="en-US" dirty="0"/>
              <a:t> </a:t>
            </a:r>
            <a:r>
              <a:rPr lang="en-US" dirty="0" err="1"/>
              <a:t>келш</a:t>
            </a:r>
            <a:r>
              <a:rPr lang="en-US" b="1" dirty="0" err="1"/>
              <a:t>а</a:t>
            </a:r>
            <a:r>
              <a:rPr lang="en-US" dirty="0"/>
              <a:t>.</a:t>
            </a:r>
            <a:endParaRPr lang="en-GB" dirty="0"/>
          </a:p>
        </p:txBody>
      </p:sp>
      <p:sp>
        <p:nvSpPr>
          <p:cNvPr id="4" name="Footer Placeholder 3">
            <a:extLst>
              <a:ext uri="{FF2B5EF4-FFF2-40B4-BE49-F238E27FC236}">
                <a16:creationId xmlns:a16="http://schemas.microsoft.com/office/drawing/2014/main" id="{DC1B13D0-0DE7-46F0-8BC0-19676711D54C}"/>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99768C87-C6AD-4489-9084-81F2E308E960}"/>
              </a:ext>
            </a:extLst>
          </p:cNvPr>
          <p:cNvSpPr>
            <a:spLocks noGrp="1"/>
          </p:cNvSpPr>
          <p:nvPr>
            <p:ph type="sldNum" sz="quarter" idx="12"/>
          </p:nvPr>
        </p:nvSpPr>
        <p:spPr/>
        <p:txBody>
          <a:bodyPr/>
          <a:lstStyle/>
          <a:p>
            <a:fld id="{055DE2CD-379D-4002-80ED-F7724F598CF3}" type="slidenum">
              <a:rPr lang="en-GB" smtClean="0"/>
              <a:t>41</a:t>
            </a:fld>
            <a:endParaRPr lang="en-GB"/>
          </a:p>
        </p:txBody>
      </p:sp>
      <p:pic>
        <p:nvPicPr>
          <p:cNvPr id="6" name="omj_02_2">
            <a:hlinkClick r:id="" action="ppaction://media"/>
            <a:extLst>
              <a:ext uri="{FF2B5EF4-FFF2-40B4-BE49-F238E27FC236}">
                <a16:creationId xmlns:a16="http://schemas.microsoft.com/office/drawing/2014/main" id="{B5835BD7-FFEC-4FBB-9EBF-28F5CC23E3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6542" y="1783617"/>
            <a:ext cx="609600" cy="609600"/>
          </a:xfrm>
          <a:prstGeom prst="rect">
            <a:avLst/>
          </a:prstGeom>
        </p:spPr>
      </p:pic>
    </p:spTree>
    <p:extLst>
      <p:ext uri="{BB962C8B-B14F-4D97-AF65-F5344CB8AC3E}">
        <p14:creationId xmlns:p14="http://schemas.microsoft.com/office/powerpoint/2010/main" val="26509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5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fr-FR" sz="3600" u="sng" dirty="0">
                <a:effectLst/>
                <a:latin typeface="Calibri" panose="020F0502020204030204" pitchFamily="34" charset="0"/>
                <a:ea typeface="Times New Roman" panose="02020603050405020304" pitchFamily="18" charset="0"/>
                <a:cs typeface="Calibri" panose="020F0502020204030204" pitchFamily="34" charset="0"/>
              </a:rPr>
              <a:t>1.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Conjugation</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present</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tense</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1Pl &amp; 2Pl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137541152"/>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šinč́- ‘to sit down’ &gt;</a:t>
                      </a:r>
                    </a:p>
                    <a:p>
                      <a:r>
                        <a:rPr lang="mi-NZ" sz="2800" dirty="0"/>
                        <a:t>šinč́</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a:t>šinč́</a:t>
                      </a:r>
                      <a:r>
                        <a:rPr lang="mi-NZ" sz="2800" b="1"/>
                        <a:t>a</a:t>
                      </a:r>
                      <a:r>
                        <a:rPr lang="mi-NZ" sz="280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a:t>šinč́</a:t>
                      </a:r>
                      <a:r>
                        <a:rPr lang="mi-NZ" sz="2800" b="1"/>
                        <a:t>a</a:t>
                      </a:r>
                      <a:r>
                        <a:rPr lang="mi-NZ" sz="280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a:t>šinč́</a:t>
                      </a:r>
                      <a:r>
                        <a:rPr lang="en-GB" sz="2800" b="1"/>
                        <a:t>e</a:t>
                      </a:r>
                      <a:r>
                        <a:rPr lang="en-GB" sz="280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a:t>šinč́ə</a:t>
                      </a:r>
                      <a:r>
                        <a:rPr lang="en-GB" sz="2800" dirty="0" err="1"/>
                        <a:t>̑</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šinč́ə̑d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š</a:t>
                      </a:r>
                      <a:r>
                        <a:rPr lang="mi-NZ" sz="2800" b="1" dirty="0"/>
                        <a:t>i</a:t>
                      </a:r>
                      <a:r>
                        <a:rPr lang="mi-NZ" sz="2800" dirty="0"/>
                        <a:t>nč́ə̑t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581790065"/>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a:t>
                      </a:r>
                      <a:r>
                        <a:rPr lang="de-AT" sz="2800"/>
                        <a:t>: </a:t>
                      </a:r>
                      <a:r>
                        <a:rPr lang="en-GB" sz="2800"/>
                        <a:t>šinč́e</a:t>
                      </a:r>
                      <a:r>
                        <a:rPr lang="mi-NZ" sz="2800" dirty="0"/>
                        <a:t>- ‘to sit’ &gt;</a:t>
                      </a:r>
                    </a:p>
                    <a:p>
                      <a:r>
                        <a:rPr lang="mi-NZ" sz="2800"/>
                        <a:t>šinč́</a:t>
                      </a:r>
                      <a:r>
                        <a:rPr lang="mi-NZ" sz="2800" b="1"/>
                        <a:t>a</a:t>
                      </a:r>
                      <a:r>
                        <a:rPr lang="mi-NZ" sz="280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GB" sz="2800"/>
                        <a:t>šinč́</a:t>
                      </a:r>
                      <a:r>
                        <a:rPr lang="en-GB" sz="2800" b="1"/>
                        <a:t>e</a:t>
                      </a:r>
                      <a:r>
                        <a:rPr lang="en-GB" sz="280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GB" sz="2800"/>
                        <a:t>šinč́</a:t>
                      </a:r>
                      <a:r>
                        <a:rPr lang="en-GB" sz="2800" b="1"/>
                        <a:t>e</a:t>
                      </a:r>
                      <a:r>
                        <a:rPr lang="en-GB" sz="280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a:t>šinč́</a:t>
                      </a:r>
                      <a:r>
                        <a:rPr lang="mi-NZ"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a:t>šinč́en</a:t>
                      </a:r>
                      <a:r>
                        <a:rPr lang="en-GB"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šinč́ed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šinč́</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396674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fr-FR" sz="3600" u="sng" dirty="0">
                <a:effectLst/>
                <a:latin typeface="Calibri" panose="020F0502020204030204" pitchFamily="34" charset="0"/>
                <a:ea typeface="Times New Roman" panose="02020603050405020304" pitchFamily="18" charset="0"/>
                <a:cs typeface="Calibri" panose="020F0502020204030204" pitchFamily="34" charset="0"/>
              </a:rPr>
              <a:t>1.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Conjugation</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present</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tense</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1Pl &amp; 2Pl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558278416"/>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лий- ‘to be(come)’ &gt;</a:t>
                      </a:r>
                    </a:p>
                    <a:p>
                      <a:r>
                        <a:rPr lang="mi-NZ" sz="2800" dirty="0"/>
                        <a:t>ли</a:t>
                      </a:r>
                      <a:r>
                        <a:rPr lang="mi-NZ" sz="2800" b="1" dirty="0">
                          <a:solidFill>
                            <a:srgbClr val="FF0000"/>
                          </a:solidFill>
                        </a:rPr>
                        <a:t>я</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dirty="0"/>
                        <a:t>ли</a:t>
                      </a:r>
                      <a:r>
                        <a:rPr lang="mi-NZ" sz="2800" b="1" dirty="0">
                          <a:solidFill>
                            <a:srgbClr val="FF0000"/>
                          </a:solidFill>
                        </a:rPr>
                        <a:t>я</a:t>
                      </a:r>
                      <a:r>
                        <a:rPr lang="mi-NZ" sz="2800" b="0" dirty="0"/>
                        <a:t>м</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dirty="0"/>
                        <a:t>ли</a:t>
                      </a:r>
                      <a:r>
                        <a:rPr lang="mi-NZ" sz="2800" b="1" dirty="0">
                          <a:solidFill>
                            <a:srgbClr val="FF0000"/>
                          </a:solidFill>
                        </a:rPr>
                        <a:t>я</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ли</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ли</a:t>
                      </a:r>
                      <a:r>
                        <a:rPr lang="mi-NZ" sz="2800" dirty="0">
                          <a:solidFill>
                            <a:srgbClr val="FF0000"/>
                          </a:solidFill>
                        </a:rPr>
                        <a:t>й</a:t>
                      </a:r>
                      <a:r>
                        <a:rPr lang="mi-NZ" sz="2800" dirty="0"/>
                        <a:t>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ли</a:t>
                      </a:r>
                      <a:r>
                        <a:rPr lang="mi-NZ" sz="2800" dirty="0">
                          <a:solidFill>
                            <a:srgbClr val="FF0000"/>
                          </a:solidFill>
                        </a:rPr>
                        <a:t>й</a:t>
                      </a:r>
                      <a:r>
                        <a:rPr lang="mi-NZ" sz="2800" dirty="0"/>
                        <a:t>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л</a:t>
                      </a:r>
                      <a:r>
                        <a:rPr lang="mi-NZ" sz="2800" b="1" dirty="0"/>
                        <a:t>и</a:t>
                      </a:r>
                      <a:r>
                        <a:rPr lang="mi-NZ" sz="2800" dirty="0">
                          <a:solidFill>
                            <a:srgbClr val="FF0000"/>
                          </a:solidFill>
                        </a:rPr>
                        <a:t>й</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866475049"/>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кае- ‘to go’ &gt;</a:t>
                      </a:r>
                    </a:p>
                    <a:p>
                      <a:r>
                        <a:rPr lang="mi-NZ" sz="2800" dirty="0"/>
                        <a:t>ка</a:t>
                      </a:r>
                      <a:r>
                        <a:rPr lang="mi-NZ" sz="2800" b="1" dirty="0">
                          <a:solidFill>
                            <a:srgbClr val="FF0000"/>
                          </a:solidFill>
                        </a:rPr>
                        <a:t>я</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dirty="0"/>
                        <a:t>ка</a:t>
                      </a:r>
                      <a:r>
                        <a:rPr lang="mi-NZ" sz="2800" b="1" dirty="0"/>
                        <a:t>е</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dirty="0"/>
                        <a:t>ка</a:t>
                      </a:r>
                      <a:r>
                        <a:rPr lang="mi-NZ" sz="2800" b="1" dirty="0"/>
                        <a:t>е</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ка</a:t>
                      </a:r>
                      <a:r>
                        <a:rPr lang="mi-NZ" sz="2800" b="1" dirty="0">
                          <a:solidFill>
                            <a:srgbClr val="FF0000"/>
                          </a:solidFill>
                        </a:rPr>
                        <a:t>я</a:t>
                      </a:r>
                      <a:endParaRPr lang="en-GB" sz="2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каен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каед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ка</a:t>
                      </a:r>
                      <a:r>
                        <a:rPr lang="mi-NZ" sz="2800" b="1" dirty="0">
                          <a:solidFill>
                            <a:srgbClr val="FF0000"/>
                          </a:solidFill>
                        </a:rPr>
                        <a:t>я</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47303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fr-FR" sz="3600" u="sng" dirty="0">
                <a:effectLst/>
                <a:latin typeface="Calibri" panose="020F0502020204030204" pitchFamily="34" charset="0"/>
                <a:ea typeface="Times New Roman" panose="02020603050405020304" pitchFamily="18" charset="0"/>
                <a:cs typeface="Calibri" panose="020F0502020204030204" pitchFamily="34" charset="0"/>
              </a:rPr>
              <a:t>1.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Conjugation</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present</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tense</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1Pl &amp; 2Pl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318914121"/>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lij</a:t>
                      </a:r>
                      <a:r>
                        <a:rPr lang="mi-NZ" sz="2800" b="1" dirty="0"/>
                        <a:t>-</a:t>
                      </a:r>
                      <a:r>
                        <a:rPr lang="mi-NZ" sz="2800" dirty="0"/>
                        <a:t> ‘to be(come)’ &gt;</a:t>
                      </a:r>
                    </a:p>
                    <a:p>
                      <a:r>
                        <a:rPr lang="mi-NZ" sz="2800" dirty="0"/>
                        <a:t>lij</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dirty="0"/>
                        <a:t>lij</a:t>
                      </a:r>
                      <a:r>
                        <a:rPr lang="mi-NZ" sz="2800" b="1" dirty="0"/>
                        <a:t>a</a:t>
                      </a:r>
                      <a:r>
                        <a:rPr lang="mi-NZ" sz="2800" dirty="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dirty="0"/>
                        <a:t>lij</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lij</a:t>
                      </a:r>
                      <a:r>
                        <a:rPr lang="en-GB" sz="2800" b="1" dirty="0" err="1"/>
                        <a:t>e</a:t>
                      </a:r>
                      <a:r>
                        <a:rPr lang="en-GB" sz="2800" dirty="0" err="1"/>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dirty="0" err="1"/>
                        <a:t>lijə̑</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lijə̑d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l</a:t>
                      </a:r>
                      <a:r>
                        <a:rPr lang="mi-NZ" sz="2800" b="1" dirty="0"/>
                        <a:t>i</a:t>
                      </a:r>
                      <a:r>
                        <a:rPr lang="mi-NZ" sz="2800" dirty="0"/>
                        <a:t>jə̑t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3429582479"/>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kaj</a:t>
                      </a:r>
                      <a:r>
                        <a:rPr lang="mi-NZ" sz="2800" b="0" dirty="0"/>
                        <a:t>е-</a:t>
                      </a:r>
                      <a:r>
                        <a:rPr lang="mi-NZ" sz="2800" dirty="0"/>
                        <a:t> ‘to go’ &gt;</a:t>
                      </a:r>
                    </a:p>
                    <a:p>
                      <a:r>
                        <a:rPr lang="mi-NZ" sz="2800" dirty="0"/>
                        <a:t>kaj</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GB" sz="2800" dirty="0" err="1"/>
                        <a:t>kaj</a:t>
                      </a:r>
                      <a:r>
                        <a:rPr lang="en-GB" sz="2800" b="1" dirty="0" err="1"/>
                        <a:t>e</a:t>
                      </a:r>
                      <a:r>
                        <a:rPr lang="en-GB" sz="2800" dirty="0" err="1"/>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GB" sz="2800" dirty="0" err="1"/>
                        <a:t>kaj</a:t>
                      </a:r>
                      <a:r>
                        <a:rPr lang="en-GB" sz="2800" b="1" dirty="0" err="1"/>
                        <a:t>e</a:t>
                      </a:r>
                      <a:r>
                        <a:rPr lang="en-GB" sz="2800" dirty="0" err="1"/>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kaj</a:t>
                      </a:r>
                      <a:r>
                        <a:rPr lang="mi-NZ" sz="2800" b="1" dirty="0"/>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dirty="0" err="1"/>
                        <a:t>kajen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kajed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kaj</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332589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fr-FR" sz="3600" u="sng" dirty="0">
                <a:effectLst/>
                <a:latin typeface="Calibri" panose="020F0502020204030204" pitchFamily="34" charset="0"/>
                <a:ea typeface="Times New Roman" panose="02020603050405020304" pitchFamily="18" charset="0"/>
                <a:cs typeface="Calibri" panose="020F0502020204030204" pitchFamily="34" charset="0"/>
              </a:rPr>
              <a:t>1.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Conjugation</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present</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tense</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1Pl &amp; 2Pl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923871101"/>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шу- ‘to arrive’ &gt;</a:t>
                      </a:r>
                    </a:p>
                    <a:p>
                      <a:r>
                        <a:rPr lang="mi-NZ" sz="2800" dirty="0"/>
                        <a:t>шу</a:t>
                      </a:r>
                      <a:r>
                        <a:rPr lang="mi-NZ" sz="2800" b="1" dirty="0"/>
                        <a:t>а</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dirty="0"/>
                        <a:t>шу</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dirty="0"/>
                        <a:t>шу</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шу</a:t>
                      </a:r>
                      <a:r>
                        <a:rPr lang="de-AT" sz="2800" b="1" dirty="0">
                          <a:solidFill>
                            <a:srgbClr val="FF0000"/>
                          </a:solidFill>
                        </a:rPr>
                        <a:t>э</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шуын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шуыд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ш</a:t>
                      </a:r>
                      <a:r>
                        <a:rPr lang="mi-NZ" sz="2800" b="1" dirty="0"/>
                        <a:t>у</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856028430"/>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пуо- ‘to give’ &gt;</a:t>
                      </a:r>
                    </a:p>
                    <a:p>
                      <a:r>
                        <a:rPr lang="mi-NZ" sz="2800" dirty="0"/>
                        <a:t>пу</a:t>
                      </a:r>
                      <a:r>
                        <a:rPr lang="mi-NZ" sz="2800" b="1" dirty="0"/>
                        <a:t>а</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dirty="0"/>
                        <a:t>пу</a:t>
                      </a:r>
                      <a:r>
                        <a:rPr lang="mi-NZ" sz="2800" b="1" dirty="0">
                          <a:solidFill>
                            <a:srgbClr val="FF0000"/>
                          </a:solidFill>
                        </a:rPr>
                        <a:t>э</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dirty="0"/>
                        <a:t>пу</a:t>
                      </a:r>
                      <a:r>
                        <a:rPr lang="mi-NZ" sz="2800" b="1" dirty="0">
                          <a:solidFill>
                            <a:srgbClr val="FF0000"/>
                          </a:solidFill>
                        </a:rPr>
                        <a:t>э</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пу</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пу</a:t>
                      </a:r>
                      <a:r>
                        <a:rPr lang="mi-NZ" sz="2800" b="0" dirty="0">
                          <a:solidFill>
                            <a:srgbClr val="FF0000"/>
                          </a:solidFill>
                        </a:rPr>
                        <a:t>э</a:t>
                      </a:r>
                      <a:r>
                        <a:rPr lang="mi-NZ" sz="2800" dirty="0"/>
                        <a:t>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пу</a:t>
                      </a:r>
                      <a:r>
                        <a:rPr lang="mi-NZ" sz="2800" b="0" dirty="0">
                          <a:solidFill>
                            <a:srgbClr val="FF0000"/>
                          </a:solidFill>
                        </a:rPr>
                        <a:t>э</a:t>
                      </a:r>
                      <a:r>
                        <a:rPr lang="mi-NZ" sz="2800" dirty="0"/>
                        <a:t>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пу</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153778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fr-FR" sz="3600" u="sng" dirty="0">
                <a:effectLst/>
                <a:latin typeface="Calibri" panose="020F0502020204030204" pitchFamily="34" charset="0"/>
                <a:ea typeface="Times New Roman" panose="02020603050405020304" pitchFamily="18" charset="0"/>
                <a:cs typeface="Calibri" panose="020F0502020204030204" pitchFamily="34" charset="0"/>
              </a:rPr>
              <a:t>1.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Conjugation</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present</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a:t>
            </a:r>
            <a:r>
              <a:rPr lang="fr-FR" sz="3600" u="sng" dirty="0" err="1">
                <a:effectLst/>
                <a:latin typeface="Calibri" panose="020F0502020204030204" pitchFamily="34" charset="0"/>
                <a:ea typeface="Times New Roman" panose="02020603050405020304" pitchFamily="18" charset="0"/>
                <a:cs typeface="Calibri" panose="020F0502020204030204" pitchFamily="34" charset="0"/>
              </a:rPr>
              <a:t>tense</a:t>
            </a:r>
            <a:r>
              <a:rPr lang="fr-FR" sz="3600" u="sng" dirty="0">
                <a:effectLst/>
                <a:latin typeface="Calibri" panose="020F0502020204030204" pitchFamily="34" charset="0"/>
                <a:ea typeface="Times New Roman" panose="02020603050405020304" pitchFamily="18" charset="0"/>
                <a:cs typeface="Calibri" panose="020F0502020204030204" pitchFamily="34" charset="0"/>
              </a:rPr>
              <a:t>, 1Pl &amp; 2Pl</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04</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843182922"/>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šu</a:t>
                      </a:r>
                      <a:r>
                        <a:rPr lang="mi-NZ" sz="2800" b="1" dirty="0"/>
                        <a:t>-</a:t>
                      </a:r>
                      <a:r>
                        <a:rPr lang="mi-NZ" sz="2800" dirty="0"/>
                        <a:t> ‘to arrive’ &gt;</a:t>
                      </a:r>
                    </a:p>
                    <a:p>
                      <a:r>
                        <a:rPr lang="mi-NZ" sz="2800" dirty="0"/>
                        <a:t>šu</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mi-NZ" sz="2800" dirty="0"/>
                        <a:t>šu</a:t>
                      </a:r>
                      <a:r>
                        <a:rPr lang="mi-NZ" sz="2800" b="1" dirty="0"/>
                        <a:t>a</a:t>
                      </a:r>
                      <a:r>
                        <a:rPr lang="mi-NZ" sz="2800" dirty="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mi-NZ" sz="2800" dirty="0"/>
                        <a:t>šu</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šu</a:t>
                      </a:r>
                      <a:r>
                        <a:rPr lang="en-GB" sz="2800" b="1" dirty="0" err="1"/>
                        <a:t>e</a:t>
                      </a:r>
                      <a:r>
                        <a:rPr lang="en-GB" sz="2800" dirty="0" err="1"/>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dirty="0" err="1"/>
                        <a:t>šuə̑</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šuə̑d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šuə̑t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1186683253"/>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a:t>pu</a:t>
                      </a:r>
                      <a:r>
                        <a:rPr lang="mi-NZ" sz="2800" b="0" dirty="0"/>
                        <a:t>o</a:t>
                      </a:r>
                      <a:r>
                        <a:rPr lang="mi-NZ" sz="2800" b="0"/>
                        <a:t>-</a:t>
                      </a:r>
                      <a:r>
                        <a:rPr lang="mi-NZ" sz="2800"/>
                        <a:t> </a:t>
                      </a:r>
                      <a:r>
                        <a:rPr lang="mi-NZ" sz="2800" dirty="0"/>
                        <a:t>‘to give’ &gt;</a:t>
                      </a:r>
                    </a:p>
                    <a:p>
                      <a:r>
                        <a:rPr lang="mi-NZ" sz="2800" dirty="0"/>
                        <a:t>pu</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GB" sz="2800" dirty="0" err="1"/>
                        <a:t>pu</a:t>
                      </a:r>
                      <a:r>
                        <a:rPr lang="en-GB" sz="2800" b="1" dirty="0" err="1"/>
                        <a:t>e</a:t>
                      </a:r>
                      <a:r>
                        <a:rPr lang="en-GB" sz="2800" dirty="0" err="1"/>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GB" sz="2800" dirty="0" err="1"/>
                        <a:t>pu</a:t>
                      </a:r>
                      <a:r>
                        <a:rPr lang="en-GB" sz="2800" b="1" dirty="0" err="1"/>
                        <a:t>e</a:t>
                      </a:r>
                      <a:r>
                        <a:rPr lang="en-GB" sz="2800" dirty="0" err="1"/>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pu</a:t>
                      </a:r>
                      <a:r>
                        <a:rPr lang="mi-NZ" sz="2800" b="1" dirty="0"/>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dirty="0" err="1"/>
                        <a:t>puen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pued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mi-NZ" sz="2800" dirty="0"/>
                        <a:t>pu</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4182248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2325</Words>
  <Application>Microsoft Office PowerPoint</Application>
  <PresentationFormat>Widescreen</PresentationFormat>
  <Paragraphs>837</Paragraphs>
  <Slides>41</Slides>
  <Notes>21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Chapter 04</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Possessive suffixes 1Pl &amp; 2Pl</vt:lpstr>
      <vt:lpstr>3. Possessive suffixes 1Pl &amp; 2Pl</vt:lpstr>
      <vt:lpstr>3. Possessive suffixes 1Pl &amp; 2Pl</vt:lpstr>
      <vt:lpstr>3. Possessive suffixes 1Pl &amp; 2Pl</vt:lpstr>
      <vt:lpstr>4. Dative case</vt:lpstr>
      <vt:lpstr>4. Dative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1. тый ‘you’ ~ те ‘you’</vt:lpstr>
      <vt:lpstr>2. Postpositions</vt:lpstr>
      <vt:lpstr>3. Cardinal and ordinal numbers from 50</vt:lpstr>
      <vt:lpstr>3. Cardinal and ordinal numbers from 50</vt:lpstr>
      <vt:lpstr>4. Interrogative particles</vt:lpstr>
      <vt:lpstr>5. келшаш (-ем) ‘to like (~to appeal); to agree’</vt:lpstr>
      <vt:lpstr>6. Asking someone’s age</vt:lpstr>
      <vt:lpstr>6. Greetings</vt:lpstr>
      <vt:lpstr>7. сай, поро ‘good’</vt:lpstr>
      <vt:lpstr>8. уке ‘no’</vt:lpstr>
      <vt:lpstr>Text</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04</dc:title>
  <dc:creator>Jeremy Bradley</dc:creator>
  <cp:lastModifiedBy>Jeremy moss Bradley</cp:lastModifiedBy>
  <cp:revision>166</cp:revision>
  <dcterms:created xsi:type="dcterms:W3CDTF">2018-12-02T15:34:10Z</dcterms:created>
  <dcterms:modified xsi:type="dcterms:W3CDTF">2024-03-15T13:51:32Z</dcterms:modified>
</cp:coreProperties>
</file>