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83" r:id="rId2"/>
    <p:sldId id="761" r:id="rId3"/>
    <p:sldId id="596" r:id="rId4"/>
    <p:sldId id="636" r:id="rId5"/>
    <p:sldId id="639" r:id="rId6"/>
    <p:sldId id="637" r:id="rId7"/>
    <p:sldId id="640" r:id="rId8"/>
    <p:sldId id="638" r:id="rId9"/>
    <p:sldId id="642" r:id="rId10"/>
    <p:sldId id="666" r:id="rId11"/>
    <p:sldId id="609" r:id="rId12"/>
    <p:sldId id="669" r:id="rId13"/>
    <p:sldId id="646" r:id="rId14"/>
    <p:sldId id="667" r:id="rId15"/>
    <p:sldId id="668" r:id="rId16"/>
    <p:sldId id="670" r:id="rId17"/>
    <p:sldId id="673" r:id="rId18"/>
    <p:sldId id="671" r:id="rId19"/>
    <p:sldId id="674" r:id="rId20"/>
    <p:sldId id="672" r:id="rId21"/>
    <p:sldId id="675" r:id="rId22"/>
    <p:sldId id="676" r:id="rId23"/>
    <p:sldId id="679" r:id="rId24"/>
    <p:sldId id="681" r:id="rId25"/>
    <p:sldId id="677" r:id="rId26"/>
    <p:sldId id="621" r:id="rId27"/>
    <p:sldId id="683" r:id="rId28"/>
    <p:sldId id="622" r:id="rId29"/>
    <p:sldId id="682" r:id="rId30"/>
    <p:sldId id="684" r:id="rId31"/>
    <p:sldId id="685" r:id="rId32"/>
    <p:sldId id="686" r:id="rId33"/>
    <p:sldId id="687" r:id="rId34"/>
    <p:sldId id="688" r:id="rId35"/>
    <p:sldId id="689" r:id="rId36"/>
    <p:sldId id="690" r:id="rId37"/>
    <p:sldId id="691" r:id="rId38"/>
    <p:sldId id="692" r:id="rId39"/>
    <p:sldId id="627" r:id="rId40"/>
    <p:sldId id="629" r:id="rId41"/>
    <p:sldId id="630" r:id="rId42"/>
    <p:sldId id="63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6315" autoAdjust="0"/>
  </p:normalViewPr>
  <p:slideViewPr>
    <p:cSldViewPr snapToGrid="0">
      <p:cViewPr varScale="1">
        <p:scale>
          <a:sx n="92" d="100"/>
          <a:sy n="92" d="100"/>
        </p:scale>
        <p:origin x="94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11</a:t>
            </a:fld>
            <a:endParaRPr lang="en-GB"/>
          </a:p>
        </p:txBody>
      </p:sp>
    </p:spTree>
    <p:extLst>
      <p:ext uri="{BB962C8B-B14F-4D97-AF65-F5344CB8AC3E}">
        <p14:creationId xmlns:p14="http://schemas.microsoft.com/office/powerpoint/2010/main" val="18572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12</a:t>
            </a:fld>
            <a:endParaRPr lang="en-GB"/>
          </a:p>
        </p:txBody>
      </p:sp>
    </p:spTree>
    <p:extLst>
      <p:ext uri="{BB962C8B-B14F-4D97-AF65-F5344CB8AC3E}">
        <p14:creationId xmlns:p14="http://schemas.microsoft.com/office/powerpoint/2010/main" val="308365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100121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14</a:t>
            </a:fld>
            <a:endParaRPr lang="en-GB"/>
          </a:p>
        </p:txBody>
      </p:sp>
    </p:spTree>
    <p:extLst>
      <p:ext uri="{BB962C8B-B14F-4D97-AF65-F5344CB8AC3E}">
        <p14:creationId xmlns:p14="http://schemas.microsoft.com/office/powerpoint/2010/main" val="315856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15</a:t>
            </a:fld>
            <a:endParaRPr lang="en-GB"/>
          </a:p>
        </p:txBody>
      </p:sp>
    </p:spTree>
    <p:extLst>
      <p:ext uri="{BB962C8B-B14F-4D97-AF65-F5344CB8AC3E}">
        <p14:creationId xmlns:p14="http://schemas.microsoft.com/office/powerpoint/2010/main" val="247195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16</a:t>
            </a:fld>
            <a:endParaRPr lang="en-GB"/>
          </a:p>
        </p:txBody>
      </p:sp>
    </p:spTree>
    <p:extLst>
      <p:ext uri="{BB962C8B-B14F-4D97-AF65-F5344CB8AC3E}">
        <p14:creationId xmlns:p14="http://schemas.microsoft.com/office/powerpoint/2010/main" val="258733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106943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18</a:t>
            </a:fld>
            <a:endParaRPr lang="en-GB"/>
          </a:p>
        </p:txBody>
      </p:sp>
    </p:spTree>
    <p:extLst>
      <p:ext uri="{BB962C8B-B14F-4D97-AF65-F5344CB8AC3E}">
        <p14:creationId xmlns:p14="http://schemas.microsoft.com/office/powerpoint/2010/main" val="10606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19</a:t>
            </a:fld>
            <a:endParaRPr lang="en-GB"/>
          </a:p>
        </p:txBody>
      </p:sp>
    </p:spTree>
    <p:extLst>
      <p:ext uri="{BB962C8B-B14F-4D97-AF65-F5344CB8AC3E}">
        <p14:creationId xmlns:p14="http://schemas.microsoft.com/office/powerpoint/2010/main" val="184594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20</a:t>
            </a:fld>
            <a:endParaRPr lang="en-GB"/>
          </a:p>
        </p:txBody>
      </p:sp>
    </p:spTree>
    <p:extLst>
      <p:ext uri="{BB962C8B-B14F-4D97-AF65-F5344CB8AC3E}">
        <p14:creationId xmlns:p14="http://schemas.microsoft.com/office/powerpoint/2010/main" val="183519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21</a:t>
            </a:fld>
            <a:endParaRPr lang="en-GB"/>
          </a:p>
        </p:txBody>
      </p:sp>
    </p:spTree>
    <p:extLst>
      <p:ext uri="{BB962C8B-B14F-4D97-AF65-F5344CB8AC3E}">
        <p14:creationId xmlns:p14="http://schemas.microsoft.com/office/powerpoint/2010/main" val="127393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23</a:t>
            </a:fld>
            <a:endParaRPr lang="en-GB"/>
          </a:p>
        </p:txBody>
      </p:sp>
    </p:spTree>
    <p:extLst>
      <p:ext uri="{BB962C8B-B14F-4D97-AF65-F5344CB8AC3E}">
        <p14:creationId xmlns:p14="http://schemas.microsoft.com/office/powerpoint/2010/main" val="13135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24</a:t>
            </a:fld>
            <a:endParaRPr lang="en-GB"/>
          </a:p>
        </p:txBody>
      </p:sp>
    </p:spTree>
    <p:extLst>
      <p:ext uri="{BB962C8B-B14F-4D97-AF65-F5344CB8AC3E}">
        <p14:creationId xmlns:p14="http://schemas.microsoft.com/office/powerpoint/2010/main" val="93010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36</a:t>
            </a:fld>
            <a:endParaRPr lang="en-GB"/>
          </a:p>
        </p:txBody>
      </p:sp>
    </p:spTree>
    <p:extLst>
      <p:ext uri="{BB962C8B-B14F-4D97-AF65-F5344CB8AC3E}">
        <p14:creationId xmlns:p14="http://schemas.microsoft.com/office/powerpoint/2010/main" val="2415396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37</a:t>
            </a:fld>
            <a:endParaRPr lang="en-GB"/>
          </a:p>
        </p:txBody>
      </p:sp>
    </p:spTree>
    <p:extLst>
      <p:ext uri="{BB962C8B-B14F-4D97-AF65-F5344CB8AC3E}">
        <p14:creationId xmlns:p14="http://schemas.microsoft.com/office/powerpoint/2010/main" val="1156642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38</a:t>
            </a:fld>
            <a:endParaRPr lang="en-GB"/>
          </a:p>
        </p:txBody>
      </p:sp>
    </p:spTree>
    <p:extLst>
      <p:ext uri="{BB962C8B-B14F-4D97-AF65-F5344CB8AC3E}">
        <p14:creationId xmlns:p14="http://schemas.microsoft.com/office/powerpoint/2010/main" val="60057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42</a:t>
            </a:fld>
            <a:endParaRPr lang="en-GB"/>
          </a:p>
        </p:txBody>
      </p:sp>
    </p:spTree>
    <p:extLst>
      <p:ext uri="{BB962C8B-B14F-4D97-AF65-F5344CB8AC3E}">
        <p14:creationId xmlns:p14="http://schemas.microsoft.com/office/powerpoint/2010/main" val="289216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a:t>
            </a:fld>
            <a:endParaRPr lang="en-GB"/>
          </a:p>
        </p:txBody>
      </p:sp>
    </p:spTree>
    <p:extLst>
      <p:ext uri="{BB962C8B-B14F-4D97-AF65-F5344CB8AC3E}">
        <p14:creationId xmlns:p14="http://schemas.microsoft.com/office/powerpoint/2010/main" val="276247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a:t>
            </a:fld>
            <a:endParaRPr lang="en-GB"/>
          </a:p>
        </p:txBody>
      </p:sp>
    </p:spTree>
    <p:extLst>
      <p:ext uri="{BB962C8B-B14F-4D97-AF65-F5344CB8AC3E}">
        <p14:creationId xmlns:p14="http://schemas.microsoft.com/office/powerpoint/2010/main" val="227436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6</a:t>
            </a:fld>
            <a:endParaRPr lang="en-GB"/>
          </a:p>
        </p:txBody>
      </p:sp>
    </p:spTree>
    <p:extLst>
      <p:ext uri="{BB962C8B-B14F-4D97-AF65-F5344CB8AC3E}">
        <p14:creationId xmlns:p14="http://schemas.microsoft.com/office/powerpoint/2010/main" val="288244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7</a:t>
            </a:fld>
            <a:endParaRPr lang="en-GB"/>
          </a:p>
        </p:txBody>
      </p:sp>
    </p:spTree>
    <p:extLst>
      <p:ext uri="{BB962C8B-B14F-4D97-AF65-F5344CB8AC3E}">
        <p14:creationId xmlns:p14="http://schemas.microsoft.com/office/powerpoint/2010/main" val="121616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8</a:t>
            </a:fld>
            <a:endParaRPr lang="en-GB"/>
          </a:p>
        </p:txBody>
      </p:sp>
    </p:spTree>
    <p:extLst>
      <p:ext uri="{BB962C8B-B14F-4D97-AF65-F5344CB8AC3E}">
        <p14:creationId xmlns:p14="http://schemas.microsoft.com/office/powerpoint/2010/main" val="216920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327172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10</a:t>
            </a:fld>
            <a:endParaRPr lang="en-GB"/>
          </a:p>
        </p:txBody>
      </p:sp>
    </p:spTree>
    <p:extLst>
      <p:ext uri="{BB962C8B-B14F-4D97-AF65-F5344CB8AC3E}">
        <p14:creationId xmlns:p14="http://schemas.microsoft.com/office/powerpoint/2010/main" val="149222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D9E6B03E-86B4-4838-A2BE-7C55FE0A20B6}"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03</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EC80FFC6-D5C9-437B-90BA-AA1B1DA9251F}"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03</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A259607-5195-41FC-BE9D-9AE45EDAE0CE}"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03</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F9A1A836-6BEA-469E-89EC-15CC2CC574EB}"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03</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536E285A-3C13-4E69-A14B-3226B694EEAB}"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03</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10E85177-13BA-4297-9408-2A8E18FA41C7}"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03</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8C71159F-400F-49D3-81F6-59A5E94982F8}"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03</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9D725E78-CEC3-4DBE-B25D-E90C06A9F6A1}"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5ED7C534-F200-47F2-BCA4-F3C0A8F3DC85}"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03</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F3B705F2-79F1-4EAF-9257-5B2DE0F6E11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03</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B3DBC4EF-3B01-4282-BC19-483D2BE99657}"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03</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8156F-CB93-4D9D-B64A-F796A8B0CB30}"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03</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rammar.mari-language.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dirty="0"/>
              <a:t>Chapter 03</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a:t>
            </a:r>
            <a:r>
              <a:rPr lang="en-IE" sz="1100">
                <a:solidFill>
                  <a:schemeClr val="bg1">
                    <a:lumMod val="75000"/>
                  </a:schemeClr>
                </a:solidFill>
              </a:rPr>
              <a:t>updated 14 </a:t>
            </a:r>
            <a:r>
              <a:rPr lang="en-IE" sz="1100" dirty="0">
                <a:solidFill>
                  <a:schemeClr val="bg1">
                    <a:lumMod val="75000"/>
                  </a:schemeClr>
                </a:solidFill>
              </a:rPr>
              <a:t>December 2023</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de-AT" sz="3600" u="sng" dirty="0">
                <a:latin typeface="Calibri" panose="020F0502020204030204" pitchFamily="34" charset="0"/>
                <a:ea typeface="Times New Roman" panose="02020603050405020304" pitchFamily="18" charset="0"/>
                <a:cs typeface="Calibri" panose="020F0502020204030204" pitchFamily="34" charset="0"/>
              </a:rPr>
              <a:t>улаш </a:t>
            </a:r>
            <a:r>
              <a:rPr lang="en-US" sz="3600" u="sng" dirty="0">
                <a:latin typeface="Calibri" panose="020F0502020204030204" pitchFamily="34" charset="0"/>
                <a:ea typeface="Times New Roman" panose="02020603050405020304" pitchFamily="18" charset="0"/>
                <a:cs typeface="Calibri" panose="020F0502020204030204" pitchFamily="34" charset="0"/>
              </a:rPr>
              <a:t>‘to be’</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7" name="Table 12">
            <a:extLst>
              <a:ext uri="{FF2B5EF4-FFF2-40B4-BE49-F238E27FC236}">
                <a16:creationId xmlns:a16="http://schemas.microsoft.com/office/drawing/2014/main" id="{93ADB9AC-04A2-4572-802D-6A806043A34A}"/>
              </a:ext>
            </a:extLst>
          </p:cNvPr>
          <p:cNvGraphicFramePr>
            <a:graphicFrameLocks noGrp="1"/>
          </p:cNvGraphicFramePr>
          <p:nvPr>
            <p:extLst>
              <p:ext uri="{D42A27DB-BD31-4B8C-83A1-F6EECF244321}">
                <p14:modId xmlns:p14="http://schemas.microsoft.com/office/powerpoint/2010/main" val="1070255958"/>
              </p:ext>
            </p:extLst>
          </p:nvPr>
        </p:nvGraphicFramePr>
        <p:xfrm>
          <a:off x="838200" y="180490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az-Cyrl-AZ" sz="2800" dirty="0"/>
                        <a:t>ул</a:t>
                      </a:r>
                      <a:r>
                        <a:rPr lang="mi-NZ" sz="2800" dirty="0"/>
                        <a:t>- </a:t>
                      </a:r>
                      <a:r>
                        <a:rPr lang="mi-NZ" sz="2800"/>
                        <a:t>‘to be’ </a:t>
                      </a:r>
                      <a:r>
                        <a:rPr lang="mi-NZ" sz="2800" dirty="0"/>
                        <a:t>&gt;</a:t>
                      </a:r>
                    </a:p>
                    <a:p>
                      <a:r>
                        <a:rPr lang="az-Cyrl-AZ" sz="2800" dirty="0"/>
                        <a:t>ул</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az-Cyrl-AZ" sz="2800" dirty="0"/>
                        <a:t>ул</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az-Cyrl-AZ" sz="2800" dirty="0"/>
                        <a:t>ул</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a:t>
                      </a:r>
                      <a:r>
                        <a:rPr lang="az-Cyrl-AZ" sz="2800" dirty="0"/>
                        <a:t>ул</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ул</a:t>
                      </a:r>
                      <a:r>
                        <a:rPr lang="mi-NZ" sz="2800" dirty="0"/>
                        <a:t>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ул</a:t>
                      </a:r>
                      <a:r>
                        <a:rPr lang="mi-NZ" sz="2800" dirty="0"/>
                        <a:t>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az-Cyrl-AZ" sz="2800" b="1" dirty="0"/>
                        <a:t>у</a:t>
                      </a:r>
                      <a:r>
                        <a:rPr lang="az-Cyrl-AZ" sz="2800" dirty="0"/>
                        <a:t>л</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9" name="Content Placeholder 5">
            <a:extLst>
              <a:ext uri="{FF2B5EF4-FFF2-40B4-BE49-F238E27FC236}">
                <a16:creationId xmlns:a16="http://schemas.microsoft.com/office/drawing/2014/main" id="{13975C4A-EEF9-4D0E-B6BC-BA80799D5B0F}"/>
              </a:ext>
            </a:extLst>
          </p:cNvPr>
          <p:cNvGraphicFramePr>
            <a:graphicFrameLocks/>
          </p:cNvGraphicFramePr>
          <p:nvPr>
            <p:extLst>
              <p:ext uri="{D42A27DB-BD31-4B8C-83A1-F6EECF244321}">
                <p14:modId xmlns:p14="http://schemas.microsoft.com/office/powerpoint/2010/main" val="1899910088"/>
              </p:ext>
            </p:extLst>
          </p:nvPr>
        </p:nvGraphicFramePr>
        <p:xfrm>
          <a:off x="5699853" y="2748345"/>
          <a:ext cx="5734898" cy="3110400"/>
        </p:xfrm>
        <a:graphic>
          <a:graphicData uri="http://schemas.openxmlformats.org/drawingml/2006/table">
            <a:tbl>
              <a:tblPr firstRow="1" firstCol="1" bandRow="1" bandCol="1"/>
              <a:tblGrid>
                <a:gridCol w="5734898">
                  <a:extLst>
                    <a:ext uri="{9D8B030D-6E8A-4147-A177-3AD203B41FA5}">
                      <a16:colId xmlns:a16="http://schemas.microsoft.com/office/drawing/2014/main" val="519528853"/>
                    </a:ext>
                  </a:extLst>
                </a:gridCol>
              </a:tblGrid>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Мый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 ул</a:t>
                      </a:r>
                      <a:r>
                        <a:rPr lang="az-Cyrl-AZ" sz="2800" b="1" i="0" u="none" strike="noStrike" dirty="0">
                          <a:effectLst/>
                          <a:latin typeface="+mn-lt"/>
                          <a:ea typeface="PMingLiU" panose="02020500000000000000" pitchFamily="18" charset="-120"/>
                          <a:cs typeface="Calibri" panose="020F0502020204030204" pitchFamily="34" charset="0"/>
                        </a:rPr>
                        <a:t>а</a:t>
                      </a:r>
                      <a:r>
                        <a:rPr lang="az-Cyrl-AZ" sz="2800" b="0" i="0" u="none" strike="noStrike" dirty="0">
                          <a:effectLst/>
                          <a:latin typeface="+mn-lt"/>
                          <a:ea typeface="PMingLiU" panose="02020500000000000000" pitchFamily="18" charset="-120"/>
                          <a:cs typeface="Calibri" panose="020F0502020204030204" pitchFamily="34" charset="0"/>
                        </a:rPr>
                        <a:t>м.</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246524"/>
                  </a:ext>
                </a:extLst>
              </a:tr>
              <a:tr h="518400">
                <a:tc>
                  <a:txBody>
                    <a:bodyPr/>
                    <a:lstStyle/>
                    <a:p>
                      <a:pPr algn="just" fontAlgn="t">
                        <a:spcBef>
                          <a:spcPts val="0"/>
                        </a:spcBef>
                        <a:spcAft>
                          <a:spcPts val="0"/>
                        </a:spcAft>
                      </a:pPr>
                      <a:r>
                        <a:rPr lang="az-Cyrl-AZ" sz="2800" b="0" i="0" u="none" strike="noStrike">
                          <a:effectLst/>
                          <a:latin typeface="+mn-lt"/>
                          <a:ea typeface="PMingLiU" panose="02020500000000000000" pitchFamily="18" charset="-120"/>
                          <a:cs typeface="Calibri" panose="020F0502020204030204" pitchFamily="34" charset="0"/>
                        </a:rPr>
                        <a:t>Тый журнал</a:t>
                      </a:r>
                      <a:r>
                        <a:rPr lang="az-Cyrl-AZ" sz="2800" b="1" i="0" u="none" strike="noStrike">
                          <a:effectLst/>
                          <a:latin typeface="+mn-lt"/>
                          <a:ea typeface="PMingLiU" panose="02020500000000000000" pitchFamily="18" charset="-120"/>
                          <a:cs typeface="Calibri" panose="020F0502020204030204" pitchFamily="34" charset="0"/>
                        </a:rPr>
                        <a:t>и</a:t>
                      </a:r>
                      <a:r>
                        <a:rPr lang="az-Cyrl-AZ" sz="2800" b="0" i="0" u="none" strike="noStrike">
                          <a:effectLst/>
                          <a:latin typeface="+mn-lt"/>
                          <a:ea typeface="PMingLiU" panose="02020500000000000000" pitchFamily="18" charset="-120"/>
                          <a:cs typeface="Calibri" panose="020F0502020204030204" pitchFamily="34" charset="0"/>
                        </a:rPr>
                        <a:t>ст ул</a:t>
                      </a:r>
                      <a:r>
                        <a:rPr lang="az-Cyrl-AZ" sz="2800" b="1" i="0" u="none" strike="noStrike">
                          <a:effectLst/>
                          <a:latin typeface="+mn-lt"/>
                          <a:ea typeface="PMingLiU" panose="02020500000000000000" pitchFamily="18" charset="-120"/>
                          <a:cs typeface="Calibri" panose="020F0502020204030204" pitchFamily="34" charset="0"/>
                        </a:rPr>
                        <a:t>а</a:t>
                      </a:r>
                      <a:r>
                        <a:rPr lang="az-Cyrl-AZ" sz="2800" b="0" i="0" u="none" strike="noStrike">
                          <a:effectLst/>
                          <a:latin typeface="+mn-lt"/>
                          <a:ea typeface="PMingLiU" panose="02020500000000000000" pitchFamily="18" charset="-120"/>
                          <a:cs typeface="Calibri" panose="020F0502020204030204" pitchFamily="34" charset="0"/>
                        </a:rPr>
                        <a:t>т.</a:t>
                      </a:r>
                      <a:endParaRPr lang="az-Cyrl-AZ" sz="2800" b="0" i="0" u="none" strike="noStrike">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091246"/>
                  </a:ext>
                </a:extLst>
              </a:tr>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Т</a:t>
                      </a:r>
                      <a:r>
                        <a:rPr lang="az-Cyrl-AZ" sz="2800" b="1" i="0" u="none" strike="noStrike" dirty="0">
                          <a:effectLst/>
                          <a:latin typeface="+mn-lt"/>
                          <a:ea typeface="PMingLiU" panose="02020500000000000000" pitchFamily="18" charset="-120"/>
                          <a:cs typeface="Calibri" panose="020F0502020204030204" pitchFamily="34" charset="0"/>
                        </a:rPr>
                        <a:t>у</a:t>
                      </a:r>
                      <a:r>
                        <a:rPr lang="az-Cyrl-AZ" sz="2800" b="0" i="0" u="none" strike="noStrike" dirty="0">
                          <a:effectLst/>
                          <a:latin typeface="+mn-lt"/>
                          <a:ea typeface="PMingLiU" panose="02020500000000000000" pitchFamily="18" charset="-120"/>
                          <a:cs typeface="Calibri" panose="020F0502020204030204" pitchFamily="34" charset="0"/>
                        </a:rPr>
                        <a:t>до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302929"/>
                  </a:ext>
                </a:extLst>
              </a:tr>
              <a:tr h="518400">
                <a:tc>
                  <a:txBody>
                    <a:bodyPr/>
                    <a:lstStyle/>
                    <a:p>
                      <a:pPr algn="just" fontAlgn="t">
                        <a:spcBef>
                          <a:spcPts val="0"/>
                        </a:spcBef>
                        <a:spcAft>
                          <a:spcPts val="0"/>
                        </a:spcAft>
                      </a:pPr>
                      <a:r>
                        <a:rPr lang="de-AT" sz="2800" b="0" i="0" u="none" strike="noStrike" dirty="0">
                          <a:effectLst/>
                          <a:latin typeface="+mn-lt"/>
                        </a:rPr>
                        <a:t>Me </a:t>
                      </a:r>
                      <a:r>
                        <a:rPr lang="az-Cyrl-AZ" sz="2800" b="0" i="0" u="none" strike="noStrike" dirty="0">
                          <a:effectLst/>
                          <a:latin typeface="+mn-lt"/>
                          <a:ea typeface="PMingLiU" panose="02020500000000000000" pitchFamily="18" charset="-120"/>
                          <a:cs typeface="Calibri" panose="020F0502020204030204" pitchFamily="34" charset="0"/>
                        </a:rPr>
                        <a:t>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a:t>
                      </a:r>
                      <a:r>
                        <a:rPr lang="de-AT" sz="2800" b="0" i="0" u="none" strike="noStrike" dirty="0">
                          <a:effectLst/>
                          <a:latin typeface="+mn-lt"/>
                          <a:ea typeface="PMingLiU" panose="02020500000000000000" pitchFamily="18" charset="-120"/>
                          <a:cs typeface="Calibri" panose="020F0502020204030204" pitchFamily="34" charset="0"/>
                        </a:rPr>
                        <a:t> улын</a:t>
                      </a:r>
                      <a:r>
                        <a:rPr lang="de-AT" sz="2800" b="1" i="0" u="none" strike="noStrike" dirty="0">
                          <a:effectLst/>
                          <a:latin typeface="+mn-lt"/>
                          <a:ea typeface="PMingLiU" panose="02020500000000000000" pitchFamily="18" charset="-120"/>
                          <a:cs typeface="Calibri" panose="020F0502020204030204" pitchFamily="34" charset="0"/>
                        </a:rPr>
                        <a:t>а</a:t>
                      </a:r>
                      <a:r>
                        <a:rPr lang="de-AT" sz="2800" b="0" i="0" u="none" strike="noStrike" dirty="0">
                          <a:effectLst/>
                          <a:latin typeface="+mn-lt"/>
                          <a:ea typeface="PMingLiU" panose="02020500000000000000" pitchFamily="18" charset="-120"/>
                          <a:cs typeface="Calibri" panose="020F0502020204030204" pitchFamily="34" charset="0"/>
                        </a:rPr>
                        <a:t>.</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19724177"/>
                  </a:ext>
                </a:extLst>
              </a:tr>
              <a:tr h="518400">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de-AT" sz="2800" b="0" i="0" u="none" strike="noStrike" dirty="0">
                          <a:effectLst/>
                          <a:latin typeface="+mn-lt"/>
                        </a:rPr>
                        <a:t>Те </a:t>
                      </a:r>
                      <a:r>
                        <a:rPr lang="az-Cyrl-AZ" sz="2800" b="0" i="0" u="none" strike="noStrike" dirty="0">
                          <a:effectLst/>
                          <a:latin typeface="+mn-lt"/>
                          <a:ea typeface="PMingLiU" panose="02020500000000000000" pitchFamily="18" charset="-120"/>
                          <a:cs typeface="Calibri" panose="020F0502020204030204" pitchFamily="34" charset="0"/>
                        </a:rPr>
                        <a:t>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a:t>
                      </a:r>
                      <a:r>
                        <a:rPr lang="de-AT" sz="2800" b="0" i="0" u="none" strike="noStrike" dirty="0">
                          <a:effectLst/>
                          <a:latin typeface="+mn-lt"/>
                          <a:ea typeface="PMingLiU" panose="02020500000000000000" pitchFamily="18" charset="-120"/>
                          <a:cs typeface="Calibri" panose="020F0502020204030204" pitchFamily="34" charset="0"/>
                        </a:rPr>
                        <a:t> улын</a:t>
                      </a:r>
                      <a:r>
                        <a:rPr lang="de-AT" sz="2800" b="1" i="0" u="none" strike="noStrike" dirty="0">
                          <a:effectLst/>
                          <a:latin typeface="+mn-lt"/>
                          <a:ea typeface="PMingLiU" panose="02020500000000000000" pitchFamily="18" charset="-120"/>
                          <a:cs typeface="Calibri" panose="020F0502020204030204" pitchFamily="34" charset="0"/>
                        </a:rPr>
                        <a:t>а</a:t>
                      </a:r>
                      <a:r>
                        <a:rPr lang="de-AT" sz="2800" b="0" i="0" u="none" strike="noStrike" dirty="0">
                          <a:effectLst/>
                          <a:latin typeface="+mn-lt"/>
                          <a:ea typeface="PMingLiU" panose="02020500000000000000" pitchFamily="18" charset="-120"/>
                          <a:cs typeface="Calibri" panose="020F0502020204030204" pitchFamily="34" charset="0"/>
                        </a:rPr>
                        <a:t>.</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5854580"/>
                  </a:ext>
                </a:extLst>
              </a:tr>
              <a:tr h="518400">
                <a:tc>
                  <a:txBody>
                    <a:bodyPr/>
                    <a:lstStyle/>
                    <a:p>
                      <a:pPr algn="just" fontAlgn="t">
                        <a:spcBef>
                          <a:spcPts val="0"/>
                        </a:spcBef>
                        <a:spcAft>
                          <a:spcPts val="0"/>
                        </a:spcAft>
                      </a:pPr>
                      <a:r>
                        <a:rPr lang="az-Cyrl-AZ" sz="2800" b="0" i="0" u="none" strike="noStrike" dirty="0">
                          <a:effectLst/>
                          <a:latin typeface="+mn-lt"/>
                          <a:ea typeface="PMingLiU" panose="02020500000000000000" pitchFamily="18" charset="-120"/>
                          <a:cs typeface="Calibri" panose="020F0502020204030204" pitchFamily="34" charset="0"/>
                        </a:rPr>
                        <a:t>Н</a:t>
                      </a:r>
                      <a:r>
                        <a:rPr lang="az-Cyrl-AZ" sz="2800" b="1" i="0" u="none" strike="noStrike" dirty="0">
                          <a:effectLst/>
                          <a:latin typeface="+mn-lt"/>
                          <a:ea typeface="PMingLiU" panose="02020500000000000000" pitchFamily="18" charset="-120"/>
                          <a:cs typeface="Calibri" panose="020F0502020204030204" pitchFamily="34" charset="0"/>
                        </a:rPr>
                        <a:t>у</a:t>
                      </a:r>
                      <a:r>
                        <a:rPr lang="az-Cyrl-AZ" sz="2800" b="0" i="0" u="none" strike="noStrike" dirty="0">
                          <a:effectLst/>
                          <a:latin typeface="+mn-lt"/>
                          <a:ea typeface="PMingLiU" panose="02020500000000000000" pitchFamily="18" charset="-120"/>
                          <a:cs typeface="Calibri" panose="020F0502020204030204" pitchFamily="34" charset="0"/>
                        </a:rPr>
                        <a:t>но журнал</a:t>
                      </a:r>
                      <a:r>
                        <a:rPr lang="az-Cyrl-AZ" sz="2800" b="1" i="0" u="none" strike="noStrike" dirty="0">
                          <a:effectLst/>
                          <a:latin typeface="+mn-lt"/>
                          <a:ea typeface="PMingLiU" panose="02020500000000000000" pitchFamily="18" charset="-120"/>
                          <a:cs typeface="Calibri" panose="020F0502020204030204" pitchFamily="34" charset="0"/>
                        </a:rPr>
                        <a:t>и</a:t>
                      </a:r>
                      <a:r>
                        <a:rPr lang="az-Cyrl-AZ" sz="2800" b="0" i="0" u="none" strike="noStrike" dirty="0">
                          <a:effectLst/>
                          <a:latin typeface="+mn-lt"/>
                          <a:ea typeface="PMingLiU" panose="02020500000000000000" pitchFamily="18" charset="-120"/>
                          <a:cs typeface="Calibri" panose="020F0502020204030204" pitchFamily="34" charset="0"/>
                        </a:rPr>
                        <a:t>ст </a:t>
                      </a:r>
                      <a:r>
                        <a:rPr lang="az-Cyrl-AZ" sz="2800" b="1" i="0" u="none" strike="noStrike" dirty="0">
                          <a:effectLst/>
                          <a:latin typeface="+mn-lt"/>
                          <a:ea typeface="PMingLiU" panose="02020500000000000000" pitchFamily="18" charset="-120"/>
                          <a:cs typeface="Calibri" panose="020F0502020204030204" pitchFamily="34" charset="0"/>
                        </a:rPr>
                        <a:t>у</a:t>
                      </a:r>
                      <a:r>
                        <a:rPr lang="az-Cyrl-AZ" sz="2800" b="0" i="0" u="none" strike="noStrike" dirty="0">
                          <a:effectLst/>
                          <a:latin typeface="+mn-lt"/>
                          <a:ea typeface="PMingLiU" panose="02020500000000000000" pitchFamily="18" charset="-120"/>
                          <a:cs typeface="Calibri" panose="020F0502020204030204" pitchFamily="34" charset="0"/>
                        </a:rPr>
                        <a:t>лыт.</a:t>
                      </a:r>
                      <a:endParaRPr lang="az-Cyrl-AZ" sz="2800" b="0" i="0" u="none" strike="noStrike" dirty="0">
                        <a:effectLst/>
                        <a:latin typeface="+mn-lt"/>
                      </a:endParaRPr>
                    </a:p>
                  </a:txBody>
                  <a:tcPr marL="87529" marR="87529" marT="1215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480871"/>
                  </a:ext>
                </a:extLst>
              </a:tr>
            </a:tbl>
          </a:graphicData>
        </a:graphic>
      </p:graphicFrame>
    </p:spTree>
    <p:extLst>
      <p:ext uri="{BB962C8B-B14F-4D97-AF65-F5344CB8AC3E}">
        <p14:creationId xmlns:p14="http://schemas.microsoft.com/office/powerpoint/2010/main" val="23135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01</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955141164"/>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Illative</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ол</a:t>
                      </a:r>
                      <a:r>
                        <a:rPr lang="en-US" sz="1800" b="1" dirty="0" err="1">
                          <a:effectLst/>
                          <a:latin typeface="+mn-lt"/>
                        </a:rPr>
                        <a:t>а</a:t>
                      </a:r>
                      <a:r>
                        <a:rPr lang="az-Cyrl-AZ" sz="1800" dirty="0">
                          <a:effectLst/>
                          <a:latin typeface="+mn-lt"/>
                        </a:rPr>
                        <a:t>ш(к</a:t>
                      </a:r>
                      <a:r>
                        <a:rPr lang="en-US" sz="1800" dirty="0">
                          <a:effectLst/>
                          <a:latin typeface="+mn-lt"/>
                        </a:rPr>
                        <a:t>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пас</a:t>
                      </a:r>
                      <a:r>
                        <a:rPr lang="en-US" sz="1800" b="1" dirty="0" err="1">
                          <a:effectLst/>
                          <a:latin typeface="+mn-lt"/>
                        </a:rPr>
                        <a:t>у</a:t>
                      </a:r>
                      <a:r>
                        <a:rPr lang="az-Cyrl-AZ" sz="1800" dirty="0">
                          <a:effectLst/>
                          <a:latin typeface="+mn-lt"/>
                        </a:rPr>
                        <a:t>ш(к</a:t>
                      </a:r>
                      <a:r>
                        <a:rPr lang="en-US" sz="1800" dirty="0">
                          <a:effectLst/>
                          <a:latin typeface="+mn-lt"/>
                        </a:rPr>
                        <a:t>о)</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теҥг</a:t>
                      </a:r>
                      <a:r>
                        <a:rPr lang="en-US" sz="1800" b="1" dirty="0" err="1">
                          <a:effectLst/>
                          <a:latin typeface="+mn-lt"/>
                        </a:rPr>
                        <a:t>е</a:t>
                      </a:r>
                      <a:r>
                        <a:rPr lang="az-Cyrl-AZ" sz="1800" dirty="0">
                          <a:effectLst/>
                          <a:latin typeface="+mn-lt"/>
                        </a:rPr>
                        <a:t>ш(к</a:t>
                      </a:r>
                      <a:r>
                        <a:rPr lang="en-US" sz="1800" dirty="0">
                          <a:effectLst/>
                          <a:latin typeface="+mn-lt"/>
                        </a:rPr>
                        <a:t>е)</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кӱт</a:t>
                      </a:r>
                      <a:r>
                        <a:rPr lang="en-US" sz="1800" b="1" dirty="0" err="1">
                          <a:effectLst/>
                          <a:latin typeface="+mn-lt"/>
                        </a:rPr>
                        <a:t>ӱ</a:t>
                      </a:r>
                      <a:r>
                        <a:rPr lang="az-Cyrl-AZ" sz="1800" dirty="0">
                          <a:effectLst/>
                          <a:latin typeface="+mn-lt"/>
                        </a:rPr>
                        <a:t>ш(к</a:t>
                      </a:r>
                      <a:r>
                        <a:rPr lang="en-US" sz="1800" dirty="0">
                          <a:effectLst/>
                          <a:latin typeface="+mn-lt"/>
                        </a:rPr>
                        <a:t>ӧ)</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е</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е</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е</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о</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ӧ</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ӧ</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е</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о</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ш(к</a:t>
                      </a:r>
                      <a:r>
                        <a:rPr lang="en-US" sz="1800" dirty="0">
                          <a:effectLst/>
                          <a:latin typeface="+mn-lt"/>
                          <a:ea typeface="PMingLiU" panose="02020500000000000000" pitchFamily="18" charset="-120"/>
                          <a:cs typeface="Calibri" panose="020F0502020204030204" pitchFamily="34" charset="0"/>
                        </a:rPr>
                        <a:t>ӧ</a:t>
                      </a:r>
                      <a:r>
                        <a:rPr lang="en-US" sz="1800" dirty="0">
                          <a:effectLst/>
                          <a:latin typeface="+mn-lt"/>
                        </a:rPr>
                        <a:t>)</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Illative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case</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1812132" cy="646095"/>
          </a:xfrm>
        </p:spPr>
        <p:txBody>
          <a:bodyPr>
            <a:normAutofit/>
          </a:bodyPr>
          <a:lstStyle/>
          <a:p>
            <a:pPr marL="0" indent="0">
              <a:buNone/>
            </a:pPr>
            <a:r>
              <a:rPr lang="de-AT" dirty="0"/>
              <a:t>-(</a:t>
            </a:r>
            <a:r>
              <a:rPr lang="mi-NZ" dirty="0"/>
              <a:t>ы)ш(кЕ):</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480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graphicFrame>
        <p:nvGraphicFramePr>
          <p:cNvPr id="34" name="Table 12">
            <a:extLst>
              <a:ext uri="{FF2B5EF4-FFF2-40B4-BE49-F238E27FC236}">
                <a16:creationId xmlns:a16="http://schemas.microsoft.com/office/drawing/2014/main" id="{D69856EE-B357-46A3-906D-BA5ABF3C7041}"/>
              </a:ext>
            </a:extLst>
          </p:cNvPr>
          <p:cNvGraphicFramePr>
            <a:graphicFrameLocks noGrp="1"/>
          </p:cNvGraphicFramePr>
          <p:nvPr>
            <p:extLst>
              <p:ext uri="{D42A27DB-BD31-4B8C-83A1-F6EECF244321}">
                <p14:modId xmlns:p14="http://schemas.microsoft.com/office/powerpoint/2010/main" val="3060150934"/>
              </p:ext>
            </p:extLst>
          </p:nvPr>
        </p:nvGraphicFramePr>
        <p:xfrm>
          <a:off x="3534600" y="1773155"/>
          <a:ext cx="4618800" cy="362712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пӧрт </a:t>
                      </a:r>
                      <a:r>
                        <a:rPr lang="mi-NZ" sz="2800" dirty="0"/>
                        <a:t>‘house’</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b="0" dirty="0"/>
                        <a:t>пӧрт</a:t>
                      </a:r>
                      <a:r>
                        <a:rPr lang="mi-NZ" sz="2800" b="1" dirty="0"/>
                        <a:t>е</a:t>
                      </a:r>
                      <a:r>
                        <a:rPr lang="mi-NZ" sz="2800" b="0" dirty="0"/>
                        <a:t>м</a:t>
                      </a:r>
                      <a:endParaRPr lang="en-GB" sz="2800" b="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b="0" dirty="0"/>
                        <a:t>пӧрт</a:t>
                      </a:r>
                      <a:r>
                        <a:rPr lang="mi-NZ" sz="2800" b="1" dirty="0"/>
                        <a:t>е</a:t>
                      </a:r>
                      <a:r>
                        <a:rPr lang="mi-NZ" sz="2800" b="0" dirty="0"/>
                        <a:t>т</a:t>
                      </a:r>
                      <a:endParaRPr lang="en-GB" sz="2800" b="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-ЖЕ</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b="0" dirty="0"/>
                        <a:t>п</a:t>
                      </a:r>
                      <a:r>
                        <a:rPr lang="mi-NZ" sz="2800" b="1" dirty="0"/>
                        <a:t>ӧ</a:t>
                      </a:r>
                      <a:r>
                        <a:rPr lang="mi-NZ" sz="2800" b="0" dirty="0"/>
                        <a:t>ртшӧ</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b="0" dirty="0"/>
                        <a:t>пӧртн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b="0" dirty="0"/>
                        <a:t>пӧртд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-ышт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b="0" dirty="0"/>
                        <a:t>п</a:t>
                      </a:r>
                      <a:r>
                        <a:rPr lang="mi-NZ" sz="2800" b="1" dirty="0"/>
                        <a:t>ӧ</a:t>
                      </a:r>
                      <a:r>
                        <a:rPr lang="mi-NZ" sz="2800" b="0" dirty="0"/>
                        <a:t>ртышт</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117948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4153689872"/>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Px1Sg</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a:t>
                      </a:r>
                      <a:r>
                        <a:rPr lang="en-US" sz="1800" b="1" dirty="0" err="1">
                          <a:effectLst/>
                          <a:latin typeface="+mn-lt"/>
                        </a:rPr>
                        <a:t>а</a:t>
                      </a:r>
                      <a:r>
                        <a:rPr lang="en-US" sz="1800" b="0" dirty="0" err="1">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пасу</a:t>
                      </a:r>
                      <a:r>
                        <a:rPr lang="mi-NZ" sz="1800" b="1" dirty="0">
                          <a:effectLst/>
                          <a:latin typeface="+mn-lt"/>
                        </a:rPr>
                        <a:t>э</a:t>
                      </a:r>
                      <a:r>
                        <a:rPr lang="en-US"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de-AT" dirty="0"/>
              <a:t>1Sg: -е</a:t>
            </a:r>
            <a:r>
              <a:rPr lang="mi-NZ" dirty="0"/>
              <a:t>м:</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8" name="Rectangle 7">
            <a:extLst>
              <a:ext uri="{FF2B5EF4-FFF2-40B4-BE49-F238E27FC236}">
                <a16:creationId xmlns:a16="http://schemas.microsoft.com/office/drawing/2014/main" id="{89B4C82E-F20B-494D-BE56-BF9ED2C037F1}"/>
              </a:ext>
            </a:extLst>
          </p:cNvPr>
          <p:cNvSpPr/>
          <p:nvPr/>
        </p:nvSpPr>
        <p:spPr>
          <a:xfrm>
            <a:off x="6934199" y="22098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967424-F46E-4D4A-8D27-34D109F6C233}"/>
              </a:ext>
            </a:extLst>
          </p:cNvPr>
          <p:cNvSpPr/>
          <p:nvPr/>
        </p:nvSpPr>
        <p:spPr>
          <a:xfrm>
            <a:off x="6934198" y="252094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0FF7F0-2010-49BD-8318-C91D7921014E}"/>
              </a:ext>
            </a:extLst>
          </p:cNvPr>
          <p:cNvSpPr/>
          <p:nvPr/>
        </p:nvSpPr>
        <p:spPr>
          <a:xfrm>
            <a:off x="6934197" y="28320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356563-5890-4A2A-930A-FD9498523145}"/>
              </a:ext>
            </a:extLst>
          </p:cNvPr>
          <p:cNvSpPr/>
          <p:nvPr/>
        </p:nvSpPr>
        <p:spPr>
          <a:xfrm>
            <a:off x="6934196" y="312737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913D0B-616F-4BE0-9F81-23BFFCFF67FA}"/>
              </a:ext>
            </a:extLst>
          </p:cNvPr>
          <p:cNvSpPr/>
          <p:nvPr/>
        </p:nvSpPr>
        <p:spPr>
          <a:xfrm>
            <a:off x="6934195" y="343852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752FB2C-C55B-47D6-AE9F-BCE869FF9F0A}"/>
              </a:ext>
            </a:extLst>
          </p:cNvPr>
          <p:cNvSpPr/>
          <p:nvPr/>
        </p:nvSpPr>
        <p:spPr>
          <a:xfrm>
            <a:off x="6934194" y="374888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470F516-1AC5-408E-A925-55A5BC8819AE}"/>
              </a:ext>
            </a:extLst>
          </p:cNvPr>
          <p:cNvSpPr/>
          <p:nvPr/>
        </p:nvSpPr>
        <p:spPr>
          <a:xfrm>
            <a:off x="6934194" y="40628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DC5E281-0EC9-455E-88B2-9B444A284E85}"/>
              </a:ext>
            </a:extLst>
          </p:cNvPr>
          <p:cNvSpPr/>
          <p:nvPr/>
        </p:nvSpPr>
        <p:spPr>
          <a:xfrm>
            <a:off x="6934194" y="43735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7DB5E1-045E-4A7C-AE19-94CE8F08B2D7}"/>
              </a:ext>
            </a:extLst>
          </p:cNvPr>
          <p:cNvSpPr/>
          <p:nvPr/>
        </p:nvSpPr>
        <p:spPr>
          <a:xfrm>
            <a:off x="6934193" y="468631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40AD87-157C-4D9B-8D55-25C8EEDB2508}"/>
              </a:ext>
            </a:extLst>
          </p:cNvPr>
          <p:cNvSpPr/>
          <p:nvPr/>
        </p:nvSpPr>
        <p:spPr>
          <a:xfrm>
            <a:off x="6934193" y="49855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E0D594-EE91-44EB-BED4-23D2B0AB58C1}"/>
              </a:ext>
            </a:extLst>
          </p:cNvPr>
          <p:cNvSpPr/>
          <p:nvPr/>
        </p:nvSpPr>
        <p:spPr>
          <a:xfrm>
            <a:off x="6934192" y="529590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ACF2B69-E68F-41ED-A452-A187BD9A4DF2}"/>
              </a:ext>
            </a:extLst>
          </p:cNvPr>
          <p:cNvSpPr/>
          <p:nvPr/>
        </p:nvSpPr>
        <p:spPr>
          <a:xfrm>
            <a:off x="6934191" y="56276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E2D2F3F-B702-43B8-BECD-765988318FC2}"/>
              </a:ext>
            </a:extLst>
          </p:cNvPr>
          <p:cNvSpPr/>
          <p:nvPr/>
        </p:nvSpPr>
        <p:spPr>
          <a:xfrm>
            <a:off x="6934190" y="5924554"/>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26" name="Straight Connector 25">
            <a:extLst>
              <a:ext uri="{FF2B5EF4-FFF2-40B4-BE49-F238E27FC236}">
                <a16:creationId xmlns:a16="http://schemas.microsoft.com/office/drawing/2014/main" id="{B8D20192-D2FA-42DB-8D6B-FFABF310CA24}"/>
              </a:ext>
            </a:extLst>
          </p:cNvPr>
          <p:cNvCxnSpPr>
            <a:cxnSpLocks/>
          </p:cNvCxnSpPr>
          <p:nvPr/>
        </p:nvCxnSpPr>
        <p:spPr>
          <a:xfrm>
            <a:off x="2456962" y="2803515"/>
            <a:ext cx="8316546"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Content Placeholder 2">
            <a:extLst>
              <a:ext uri="{FF2B5EF4-FFF2-40B4-BE49-F238E27FC236}">
                <a16:creationId xmlns:a16="http://schemas.microsoft.com/office/drawing/2014/main" id="{696074EC-5839-4D64-A99E-B7441957A20F}"/>
              </a:ext>
            </a:extLst>
          </p:cNvPr>
          <p:cNvSpPr txBox="1">
            <a:spLocks/>
          </p:cNvSpPr>
          <p:nvPr/>
        </p:nvSpPr>
        <p:spPr>
          <a:xfrm>
            <a:off x="2324100" y="2209801"/>
            <a:ext cx="534377" cy="54606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a:t>
            </a:r>
            <a:br>
              <a:rPr lang="de-AT" sz="1800" dirty="0"/>
            </a:br>
            <a:r>
              <a:rPr lang="de-AT" sz="1800" dirty="0"/>
              <a:t>/-e/</a:t>
            </a:r>
            <a:endParaRPr lang="en-GB" sz="1800" dirty="0"/>
          </a:p>
        </p:txBody>
      </p:sp>
      <p:sp>
        <p:nvSpPr>
          <p:cNvPr id="33" name="Content Placeholder 2">
            <a:extLst>
              <a:ext uri="{FF2B5EF4-FFF2-40B4-BE49-F238E27FC236}">
                <a16:creationId xmlns:a16="http://schemas.microsoft.com/office/drawing/2014/main" id="{FD98FEAC-C9D4-4331-ACD6-24C420AC3790}"/>
              </a:ext>
            </a:extLst>
          </p:cNvPr>
          <p:cNvSpPr txBox="1">
            <a:spLocks/>
          </p:cNvSpPr>
          <p:nvPr/>
        </p:nvSpPr>
        <p:spPr>
          <a:xfrm>
            <a:off x="1895475" y="2849568"/>
            <a:ext cx="1004887" cy="5460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t>
            </a:r>
            <a:r>
              <a:rPr lang="de-AT" sz="1700" dirty="0"/>
              <a:t>Others</a:t>
            </a:r>
            <a:r>
              <a:rPr lang="de-AT" sz="1800" dirty="0"/>
              <a:t>)</a:t>
            </a:r>
            <a:endParaRPr lang="en-GB" sz="1800" dirty="0"/>
          </a:p>
        </p:txBody>
      </p:sp>
    </p:spTree>
    <p:extLst>
      <p:ext uri="{BB962C8B-B14F-4D97-AF65-F5344CB8AC3E}">
        <p14:creationId xmlns:p14="http://schemas.microsoft.com/office/powerpoint/2010/main" val="33006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Px1Sg</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a:t>
                      </a:r>
                      <a:r>
                        <a:rPr lang="en-US" sz="1800" b="1" dirty="0" err="1">
                          <a:effectLst/>
                          <a:latin typeface="+mn-lt"/>
                        </a:rPr>
                        <a:t>а</a:t>
                      </a:r>
                      <a:r>
                        <a:rPr lang="en-US" sz="1800" b="0" dirty="0" err="1">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пасу</a:t>
                      </a:r>
                      <a:r>
                        <a:rPr lang="mi-NZ" sz="1800" b="1" dirty="0">
                          <a:effectLst/>
                          <a:latin typeface="+mn-lt"/>
                        </a:rPr>
                        <a:t>э</a:t>
                      </a:r>
                      <a:r>
                        <a:rPr lang="en-US"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de-AT" dirty="0"/>
              <a:t>1Sg: -е</a:t>
            </a:r>
            <a:r>
              <a:rPr lang="mi-NZ" dirty="0"/>
              <a:t>м:</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26" name="Straight Connector 25">
            <a:extLst>
              <a:ext uri="{FF2B5EF4-FFF2-40B4-BE49-F238E27FC236}">
                <a16:creationId xmlns:a16="http://schemas.microsoft.com/office/drawing/2014/main" id="{B8D20192-D2FA-42DB-8D6B-FFABF310CA24}"/>
              </a:ext>
            </a:extLst>
          </p:cNvPr>
          <p:cNvCxnSpPr>
            <a:cxnSpLocks/>
          </p:cNvCxnSpPr>
          <p:nvPr/>
        </p:nvCxnSpPr>
        <p:spPr>
          <a:xfrm>
            <a:off x="2456962" y="2803515"/>
            <a:ext cx="8316546"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Content Placeholder 2">
            <a:extLst>
              <a:ext uri="{FF2B5EF4-FFF2-40B4-BE49-F238E27FC236}">
                <a16:creationId xmlns:a16="http://schemas.microsoft.com/office/drawing/2014/main" id="{696074EC-5839-4D64-A99E-B7441957A20F}"/>
              </a:ext>
            </a:extLst>
          </p:cNvPr>
          <p:cNvSpPr txBox="1">
            <a:spLocks/>
          </p:cNvSpPr>
          <p:nvPr/>
        </p:nvSpPr>
        <p:spPr>
          <a:xfrm>
            <a:off x="2324100" y="2209801"/>
            <a:ext cx="534377" cy="54606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a:t>
            </a:r>
            <a:br>
              <a:rPr lang="de-AT" sz="1800" dirty="0"/>
            </a:br>
            <a:r>
              <a:rPr lang="de-AT" sz="1800" dirty="0"/>
              <a:t>/-e/</a:t>
            </a:r>
            <a:endParaRPr lang="en-GB" sz="1800" dirty="0"/>
          </a:p>
        </p:txBody>
      </p:sp>
      <p:sp>
        <p:nvSpPr>
          <p:cNvPr id="33" name="Content Placeholder 2">
            <a:extLst>
              <a:ext uri="{FF2B5EF4-FFF2-40B4-BE49-F238E27FC236}">
                <a16:creationId xmlns:a16="http://schemas.microsoft.com/office/drawing/2014/main" id="{FD98FEAC-C9D4-4331-ACD6-24C420AC3790}"/>
              </a:ext>
            </a:extLst>
          </p:cNvPr>
          <p:cNvSpPr txBox="1">
            <a:spLocks/>
          </p:cNvSpPr>
          <p:nvPr/>
        </p:nvSpPr>
        <p:spPr>
          <a:xfrm>
            <a:off x="1895475" y="2849568"/>
            <a:ext cx="1004887" cy="5460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t>
            </a:r>
            <a:r>
              <a:rPr lang="de-AT" sz="1700" dirty="0"/>
              <a:t>Others</a:t>
            </a:r>
            <a:r>
              <a:rPr lang="de-AT" sz="1800" dirty="0"/>
              <a:t>)</a:t>
            </a:r>
            <a:endParaRPr lang="en-GB" sz="1800" dirty="0"/>
          </a:p>
        </p:txBody>
      </p:sp>
    </p:spTree>
    <p:extLst>
      <p:ext uri="{BB962C8B-B14F-4D97-AF65-F5344CB8AC3E}">
        <p14:creationId xmlns:p14="http://schemas.microsoft.com/office/powerpoint/2010/main" val="106754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580924463"/>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Px2Sg</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ол</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пасу</a:t>
                      </a:r>
                      <a:r>
                        <a:rPr lang="mi-NZ" sz="1800" b="1" dirty="0">
                          <a:effectLst/>
                          <a:latin typeface="+mn-lt"/>
                        </a:rPr>
                        <a:t>э</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7112793" y="1217618"/>
            <a:ext cx="2150260" cy="501645"/>
          </a:xfrm>
        </p:spPr>
        <p:txBody>
          <a:bodyPr>
            <a:normAutofit/>
          </a:bodyPr>
          <a:lstStyle/>
          <a:p>
            <a:pPr marL="0" indent="0">
              <a:buNone/>
            </a:pPr>
            <a:r>
              <a:rPr lang="de-AT" dirty="0"/>
              <a:t>2Sg: -е</a:t>
            </a:r>
            <a:r>
              <a:rPr lang="mi-NZ" dirty="0"/>
              <a:t>т:</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26" name="Straight Connector 25">
            <a:extLst>
              <a:ext uri="{FF2B5EF4-FFF2-40B4-BE49-F238E27FC236}">
                <a16:creationId xmlns:a16="http://schemas.microsoft.com/office/drawing/2014/main" id="{B8D20192-D2FA-42DB-8D6B-FFABF310CA24}"/>
              </a:ext>
            </a:extLst>
          </p:cNvPr>
          <p:cNvCxnSpPr>
            <a:cxnSpLocks/>
          </p:cNvCxnSpPr>
          <p:nvPr/>
        </p:nvCxnSpPr>
        <p:spPr>
          <a:xfrm>
            <a:off x="2456962" y="2803515"/>
            <a:ext cx="8316546" cy="0"/>
          </a:xfrm>
          <a:prstGeom prst="line">
            <a:avLst/>
          </a:prstGeom>
          <a:ln w="19050"/>
        </p:spPr>
        <p:style>
          <a:lnRef idx="1">
            <a:schemeClr val="dk1"/>
          </a:lnRef>
          <a:fillRef idx="0">
            <a:schemeClr val="dk1"/>
          </a:fillRef>
          <a:effectRef idx="0">
            <a:schemeClr val="dk1"/>
          </a:effectRef>
          <a:fontRef idx="minor">
            <a:schemeClr val="tx1"/>
          </a:fontRef>
        </p:style>
      </p:cxnSp>
      <p:sp>
        <p:nvSpPr>
          <p:cNvPr id="32" name="Content Placeholder 2">
            <a:extLst>
              <a:ext uri="{FF2B5EF4-FFF2-40B4-BE49-F238E27FC236}">
                <a16:creationId xmlns:a16="http://schemas.microsoft.com/office/drawing/2014/main" id="{696074EC-5839-4D64-A99E-B7441957A20F}"/>
              </a:ext>
            </a:extLst>
          </p:cNvPr>
          <p:cNvSpPr txBox="1">
            <a:spLocks/>
          </p:cNvSpPr>
          <p:nvPr/>
        </p:nvSpPr>
        <p:spPr>
          <a:xfrm>
            <a:off x="2324100" y="2209801"/>
            <a:ext cx="534377" cy="546069"/>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a:t>
            </a:r>
            <a:br>
              <a:rPr lang="de-AT" sz="1800" dirty="0"/>
            </a:br>
            <a:r>
              <a:rPr lang="de-AT" sz="1800" dirty="0"/>
              <a:t>/-e/</a:t>
            </a:r>
            <a:endParaRPr lang="en-GB" sz="1800" dirty="0"/>
          </a:p>
        </p:txBody>
      </p:sp>
      <p:sp>
        <p:nvSpPr>
          <p:cNvPr id="33" name="Content Placeholder 2">
            <a:extLst>
              <a:ext uri="{FF2B5EF4-FFF2-40B4-BE49-F238E27FC236}">
                <a16:creationId xmlns:a16="http://schemas.microsoft.com/office/drawing/2014/main" id="{FD98FEAC-C9D4-4331-ACD6-24C420AC3790}"/>
              </a:ext>
            </a:extLst>
          </p:cNvPr>
          <p:cNvSpPr txBox="1">
            <a:spLocks/>
          </p:cNvSpPr>
          <p:nvPr/>
        </p:nvSpPr>
        <p:spPr>
          <a:xfrm>
            <a:off x="1895475" y="2849568"/>
            <a:ext cx="1004887" cy="5460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t>(</a:t>
            </a:r>
            <a:r>
              <a:rPr lang="de-AT" sz="1700" dirty="0"/>
              <a:t>Others</a:t>
            </a:r>
            <a:r>
              <a:rPr lang="de-AT" sz="1800" dirty="0"/>
              <a:t>)</a:t>
            </a:r>
            <a:endParaRPr lang="en-GB" sz="1800" dirty="0"/>
          </a:p>
        </p:txBody>
      </p:sp>
    </p:spTree>
    <p:extLst>
      <p:ext uri="{BB962C8B-B14F-4D97-AF65-F5344CB8AC3E}">
        <p14:creationId xmlns:p14="http://schemas.microsoft.com/office/powerpoint/2010/main" val="373318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3585613082"/>
              </p:ext>
            </p:extLst>
          </p:nvPr>
        </p:nvGraphicFramePr>
        <p:xfrm>
          <a:off x="2568245" y="1690688"/>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83607725"/>
                    </a:ext>
                  </a:extLst>
                </a:gridCol>
                <a:gridCol w="1932904">
                  <a:extLst>
                    <a:ext uri="{9D8B030D-6E8A-4147-A177-3AD203B41FA5}">
                      <a16:colId xmlns:a16="http://schemas.microsoft.com/office/drawing/2014/main" val="1241612518"/>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Accusative:</a:t>
                      </a:r>
                    </a:p>
                    <a:p>
                      <a:pPr algn="ctr"/>
                      <a:r>
                        <a:rPr lang="en-US" sz="1800" dirty="0">
                          <a:effectLst/>
                          <a:latin typeface="+mn-lt"/>
                          <a:ea typeface="PMingLiU" panose="02020500000000000000" pitchFamily="18" charset="-120"/>
                          <a:cs typeface="Lucida Grande"/>
                        </a:rPr>
                        <a:t>-м</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800" dirty="0">
                          <a:effectLst/>
                          <a:latin typeface="+mn-lt"/>
                        </a:rPr>
                        <a:t>Px1Sg:</a:t>
                      </a:r>
                    </a:p>
                    <a:p>
                      <a:pPr algn="ctr"/>
                      <a:r>
                        <a:rPr lang="en-US" sz="1800" dirty="0">
                          <a:effectLst/>
                          <a:latin typeface="+mn-lt"/>
                          <a:ea typeface="PMingLiU" panose="02020500000000000000" pitchFamily="18" charset="-120"/>
                          <a:cs typeface="Lucida Grande"/>
                        </a:rPr>
                        <a:t>-</a:t>
                      </a:r>
                      <a:r>
                        <a:rPr lang="en-US" sz="1800" dirty="0" err="1">
                          <a:effectLst/>
                          <a:latin typeface="+mn-lt"/>
                          <a:ea typeface="PMingLiU" panose="02020500000000000000" pitchFamily="18" charset="-120"/>
                          <a:cs typeface="Lucida Grande"/>
                        </a:rPr>
                        <a:t>ем</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solidFill>
                            <a:srgbClr val="FF0000"/>
                          </a:solidFill>
                          <a:effectLst/>
                          <a:latin typeface="+mn-lt"/>
                        </a:rPr>
                        <a:t>ол</a:t>
                      </a:r>
                      <a:r>
                        <a:rPr lang="en-US" sz="1800" b="1" dirty="0" err="1">
                          <a:solidFill>
                            <a:srgbClr val="FF0000"/>
                          </a:solidFill>
                          <a:effectLst/>
                          <a:latin typeface="+mn-lt"/>
                        </a:rPr>
                        <a:t>а</a:t>
                      </a:r>
                      <a:r>
                        <a:rPr lang="az-Cyrl-AZ" sz="1800" dirty="0">
                          <a:solidFill>
                            <a:srgbClr val="FF0000"/>
                          </a:solidFill>
                          <a:effectLst/>
                          <a:latin typeface="+mn-lt"/>
                        </a:rPr>
                        <a:t>м</a:t>
                      </a:r>
                      <a:endParaRPr lang="en-GB" sz="180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en-US" sz="1800" b="0" dirty="0" err="1">
                          <a:solidFill>
                            <a:srgbClr val="FF0000"/>
                          </a:solidFill>
                          <a:effectLst/>
                          <a:latin typeface="+mn-lt"/>
                        </a:rPr>
                        <a:t>м</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rgbClr val="FF0000"/>
                          </a:solidFill>
                          <a:effectLst/>
                          <a:latin typeface="+mn-lt"/>
                        </a:rPr>
                        <a:t>теҥг</a:t>
                      </a:r>
                      <a:r>
                        <a:rPr lang="en-US" sz="1800" b="1" dirty="0" err="1">
                          <a:solidFill>
                            <a:srgbClr val="FF0000"/>
                          </a:solidFill>
                          <a:effectLst/>
                          <a:latin typeface="+mn-lt"/>
                        </a:rPr>
                        <a:t>е</a:t>
                      </a:r>
                      <a:r>
                        <a:rPr lang="az-Cyrl-AZ" sz="1800" dirty="0">
                          <a:solidFill>
                            <a:srgbClr val="FF0000"/>
                          </a:solidFill>
                          <a:effectLst/>
                          <a:latin typeface="+mn-lt"/>
                        </a:rPr>
                        <a:t>м</a:t>
                      </a:r>
                      <a:endParaRPr lang="en-GB" sz="180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теҥг</a:t>
                      </a:r>
                      <a:r>
                        <a:rPr lang="en-US" sz="1800" b="1" dirty="0" err="1">
                          <a:solidFill>
                            <a:srgbClr val="FF0000"/>
                          </a:solidFill>
                          <a:effectLst/>
                          <a:latin typeface="+mn-lt"/>
                        </a:rPr>
                        <a:t>е</a:t>
                      </a:r>
                      <a:r>
                        <a:rPr lang="az-Cyrl-AZ" sz="1800" b="0" dirty="0">
                          <a:solidFill>
                            <a:srgbClr val="FF0000"/>
                          </a:solidFill>
                          <a:effectLst/>
                          <a:latin typeface="+mn-lt"/>
                        </a:rPr>
                        <a:t>м</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rPr>
                        <a:t>пас</a:t>
                      </a:r>
                      <a:r>
                        <a:rPr lang="en-US" sz="1800" b="1" dirty="0" err="1">
                          <a:effectLst/>
                          <a:latin typeface="+mn-lt"/>
                        </a:rPr>
                        <a:t>у</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пасу</a:t>
                      </a:r>
                      <a:r>
                        <a:rPr lang="mi-NZ" sz="1800" b="1" dirty="0">
                          <a:effectLst/>
                          <a:latin typeface="+mn-lt"/>
                        </a:rPr>
                        <a:t>э</a:t>
                      </a:r>
                      <a:r>
                        <a:rPr lang="en-US"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rPr>
                        <a:t>кӱт</a:t>
                      </a:r>
                      <a:r>
                        <a:rPr lang="en-US" sz="1800" b="1" dirty="0" err="1">
                          <a:effectLst/>
                          <a:latin typeface="+mn-lt"/>
                        </a:rPr>
                        <a:t>ӱ</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
        <p:nvSpPr>
          <p:cNvPr id="17" name="Rectangle 16">
            <a:extLst>
              <a:ext uri="{FF2B5EF4-FFF2-40B4-BE49-F238E27FC236}">
                <a16:creationId xmlns:a16="http://schemas.microsoft.com/office/drawing/2014/main" id="{CCC9392F-F09A-4F0A-B895-75E4B2976A83}"/>
              </a:ext>
            </a:extLst>
          </p:cNvPr>
          <p:cNvSpPr/>
          <p:nvPr/>
        </p:nvSpPr>
        <p:spPr>
          <a:xfrm>
            <a:off x="5824537" y="2286001"/>
            <a:ext cx="5127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28CE05C-E413-4550-9C6D-822E6BE49384}"/>
              </a:ext>
            </a:extLst>
          </p:cNvPr>
          <p:cNvSpPr/>
          <p:nvPr/>
        </p:nvSpPr>
        <p:spPr>
          <a:xfrm>
            <a:off x="7724146" y="2286001"/>
            <a:ext cx="632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C2A4690-15CB-4A29-90F4-6F88A66D0F32}"/>
              </a:ext>
            </a:extLst>
          </p:cNvPr>
          <p:cNvSpPr/>
          <p:nvPr/>
        </p:nvSpPr>
        <p:spPr>
          <a:xfrm>
            <a:off x="5824537" y="2628901"/>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AD1FC1C-E6CD-435A-A614-38914C034A8F}"/>
              </a:ext>
            </a:extLst>
          </p:cNvPr>
          <p:cNvSpPr/>
          <p:nvPr/>
        </p:nvSpPr>
        <p:spPr>
          <a:xfrm>
            <a:off x="7724146" y="2628901"/>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1AB413-4683-42EE-B859-39ECB5AD1005}"/>
              </a:ext>
            </a:extLst>
          </p:cNvPr>
          <p:cNvSpPr/>
          <p:nvPr/>
        </p:nvSpPr>
        <p:spPr>
          <a:xfrm>
            <a:off x="5824537" y="2914651"/>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47EE78A-8F6E-4BFD-8FCC-1610348C0212}"/>
              </a:ext>
            </a:extLst>
          </p:cNvPr>
          <p:cNvSpPr/>
          <p:nvPr/>
        </p:nvSpPr>
        <p:spPr>
          <a:xfrm>
            <a:off x="7724146" y="2914651"/>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D029EB5-8CA0-494F-9161-F473584AFE7C}"/>
              </a:ext>
            </a:extLst>
          </p:cNvPr>
          <p:cNvSpPr/>
          <p:nvPr/>
        </p:nvSpPr>
        <p:spPr>
          <a:xfrm>
            <a:off x="5824537" y="3218156"/>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EC1FF24-4107-41CD-9B64-DC61E1A61BE9}"/>
              </a:ext>
            </a:extLst>
          </p:cNvPr>
          <p:cNvSpPr/>
          <p:nvPr/>
        </p:nvSpPr>
        <p:spPr>
          <a:xfrm>
            <a:off x="7724146" y="3218156"/>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769E794-A5FB-4028-84EB-17CA30B2BE07}"/>
              </a:ext>
            </a:extLst>
          </p:cNvPr>
          <p:cNvSpPr/>
          <p:nvPr/>
        </p:nvSpPr>
        <p:spPr>
          <a:xfrm>
            <a:off x="5824537" y="3560764"/>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D199055-3A55-4DAA-BC11-3B6E1A04691C}"/>
              </a:ext>
            </a:extLst>
          </p:cNvPr>
          <p:cNvSpPr/>
          <p:nvPr/>
        </p:nvSpPr>
        <p:spPr>
          <a:xfrm>
            <a:off x="7724146" y="3560764"/>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4941684-BB06-4817-9C32-B29EAE07C679}"/>
              </a:ext>
            </a:extLst>
          </p:cNvPr>
          <p:cNvSpPr/>
          <p:nvPr/>
        </p:nvSpPr>
        <p:spPr>
          <a:xfrm>
            <a:off x="5830887" y="3840747"/>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85DC405-E902-4BA5-9242-7408C9F5B660}"/>
              </a:ext>
            </a:extLst>
          </p:cNvPr>
          <p:cNvSpPr/>
          <p:nvPr/>
        </p:nvSpPr>
        <p:spPr>
          <a:xfrm>
            <a:off x="7730496" y="3840747"/>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F181FB60-6986-410B-A4B9-49A3F2929E53}"/>
              </a:ext>
            </a:extLst>
          </p:cNvPr>
          <p:cNvSpPr/>
          <p:nvPr/>
        </p:nvSpPr>
        <p:spPr>
          <a:xfrm>
            <a:off x="5824537" y="4177005"/>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15F866A-4554-41E0-85CA-ED661B454837}"/>
              </a:ext>
            </a:extLst>
          </p:cNvPr>
          <p:cNvSpPr/>
          <p:nvPr/>
        </p:nvSpPr>
        <p:spPr>
          <a:xfrm>
            <a:off x="7724146" y="4177005"/>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1F633D8-E38C-4E61-9B6E-98BF9CFA7F91}"/>
              </a:ext>
            </a:extLst>
          </p:cNvPr>
          <p:cNvSpPr/>
          <p:nvPr/>
        </p:nvSpPr>
        <p:spPr>
          <a:xfrm>
            <a:off x="5824537" y="4471779"/>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C746FD43-B21A-436F-A79C-C58EB9DA9DF7}"/>
              </a:ext>
            </a:extLst>
          </p:cNvPr>
          <p:cNvSpPr/>
          <p:nvPr/>
        </p:nvSpPr>
        <p:spPr>
          <a:xfrm>
            <a:off x="7724146" y="4471779"/>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5266F69-90C5-4F04-86EC-B5CE1EF21401}"/>
              </a:ext>
            </a:extLst>
          </p:cNvPr>
          <p:cNvSpPr/>
          <p:nvPr/>
        </p:nvSpPr>
        <p:spPr>
          <a:xfrm>
            <a:off x="5836278" y="476655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D223A7F-67FC-4879-8CB5-F6423AFBCEEB}"/>
              </a:ext>
            </a:extLst>
          </p:cNvPr>
          <p:cNvSpPr/>
          <p:nvPr/>
        </p:nvSpPr>
        <p:spPr>
          <a:xfrm>
            <a:off x="7735887" y="476655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98F7022-8619-4DC0-A713-B072CF40D71A}"/>
              </a:ext>
            </a:extLst>
          </p:cNvPr>
          <p:cNvSpPr/>
          <p:nvPr/>
        </p:nvSpPr>
        <p:spPr>
          <a:xfrm>
            <a:off x="5824537" y="508004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4A3C97C-55C9-4DB0-91E3-69725180C989}"/>
              </a:ext>
            </a:extLst>
          </p:cNvPr>
          <p:cNvSpPr/>
          <p:nvPr/>
        </p:nvSpPr>
        <p:spPr>
          <a:xfrm>
            <a:off x="7724146" y="508004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5328FC3-ED94-4FAB-B425-2B66F22AE0D9}"/>
              </a:ext>
            </a:extLst>
          </p:cNvPr>
          <p:cNvSpPr/>
          <p:nvPr/>
        </p:nvSpPr>
        <p:spPr>
          <a:xfrm>
            <a:off x="5805487" y="539353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23B8A9B-DDF0-4A13-B81C-C70726F6C0F4}"/>
              </a:ext>
            </a:extLst>
          </p:cNvPr>
          <p:cNvSpPr/>
          <p:nvPr/>
        </p:nvSpPr>
        <p:spPr>
          <a:xfrm>
            <a:off x="7705096" y="539353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8786E21-C002-49B4-B782-C802559C93D5}"/>
              </a:ext>
            </a:extLst>
          </p:cNvPr>
          <p:cNvSpPr/>
          <p:nvPr/>
        </p:nvSpPr>
        <p:spPr>
          <a:xfrm>
            <a:off x="5805487" y="5735095"/>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C5243DB-D6F5-453E-8EA4-DE1B09B3D82A}"/>
              </a:ext>
            </a:extLst>
          </p:cNvPr>
          <p:cNvSpPr/>
          <p:nvPr/>
        </p:nvSpPr>
        <p:spPr>
          <a:xfrm>
            <a:off x="7705096" y="5735095"/>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58D831C-6A1F-47CD-A782-20DB07A12D61}"/>
              </a:ext>
            </a:extLst>
          </p:cNvPr>
          <p:cNvSpPr/>
          <p:nvPr/>
        </p:nvSpPr>
        <p:spPr>
          <a:xfrm>
            <a:off x="5824537" y="6020847"/>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516822DD-D80F-4770-A12A-F8BA249D15C0}"/>
              </a:ext>
            </a:extLst>
          </p:cNvPr>
          <p:cNvSpPr/>
          <p:nvPr/>
        </p:nvSpPr>
        <p:spPr>
          <a:xfrm>
            <a:off x="7724146" y="6020847"/>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69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nvGraphicFramePr>
        <p:xfrm>
          <a:off x="2568245" y="1690688"/>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83607725"/>
                    </a:ext>
                  </a:extLst>
                </a:gridCol>
                <a:gridCol w="1932904">
                  <a:extLst>
                    <a:ext uri="{9D8B030D-6E8A-4147-A177-3AD203B41FA5}">
                      <a16:colId xmlns:a16="http://schemas.microsoft.com/office/drawing/2014/main" val="1241612518"/>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Accusative:</a:t>
                      </a:r>
                    </a:p>
                    <a:p>
                      <a:pPr algn="ctr"/>
                      <a:r>
                        <a:rPr lang="en-US" sz="1800" dirty="0">
                          <a:effectLst/>
                          <a:latin typeface="+mn-lt"/>
                          <a:ea typeface="PMingLiU" panose="02020500000000000000" pitchFamily="18" charset="-120"/>
                          <a:cs typeface="Lucida Grande"/>
                        </a:rPr>
                        <a:t>-м</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800" dirty="0">
                          <a:effectLst/>
                          <a:latin typeface="+mn-lt"/>
                        </a:rPr>
                        <a:t>Px1Sg:</a:t>
                      </a:r>
                    </a:p>
                    <a:p>
                      <a:pPr algn="ctr"/>
                      <a:r>
                        <a:rPr lang="en-US" sz="1800" dirty="0">
                          <a:effectLst/>
                          <a:latin typeface="+mn-lt"/>
                          <a:ea typeface="PMingLiU" panose="02020500000000000000" pitchFamily="18" charset="-120"/>
                          <a:cs typeface="Lucida Grande"/>
                        </a:rPr>
                        <a:t>-</a:t>
                      </a:r>
                      <a:r>
                        <a:rPr lang="en-US" sz="1800" dirty="0" err="1">
                          <a:effectLst/>
                          <a:latin typeface="+mn-lt"/>
                          <a:ea typeface="PMingLiU" panose="02020500000000000000" pitchFamily="18" charset="-120"/>
                          <a:cs typeface="Lucida Grande"/>
                        </a:rPr>
                        <a:t>ем</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solidFill>
                            <a:srgbClr val="FF0000"/>
                          </a:solidFill>
                          <a:effectLst/>
                          <a:latin typeface="+mn-lt"/>
                        </a:rPr>
                        <a:t>ол</a:t>
                      </a:r>
                      <a:r>
                        <a:rPr lang="en-US" sz="1800" b="1" dirty="0" err="1">
                          <a:solidFill>
                            <a:srgbClr val="FF0000"/>
                          </a:solidFill>
                          <a:effectLst/>
                          <a:latin typeface="+mn-lt"/>
                        </a:rPr>
                        <a:t>а</a:t>
                      </a:r>
                      <a:r>
                        <a:rPr lang="az-Cyrl-AZ" sz="1800" dirty="0">
                          <a:solidFill>
                            <a:srgbClr val="FF0000"/>
                          </a:solidFill>
                          <a:effectLst/>
                          <a:latin typeface="+mn-lt"/>
                        </a:rPr>
                        <a:t>м</a:t>
                      </a:r>
                      <a:endParaRPr lang="en-GB" sz="180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en-US" sz="1800" b="0" dirty="0" err="1">
                          <a:solidFill>
                            <a:srgbClr val="FF0000"/>
                          </a:solidFill>
                          <a:effectLst/>
                          <a:latin typeface="+mn-lt"/>
                        </a:rPr>
                        <a:t>м</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rgbClr val="FF0000"/>
                          </a:solidFill>
                          <a:effectLst/>
                          <a:latin typeface="+mn-lt"/>
                        </a:rPr>
                        <a:t>теҥг</a:t>
                      </a:r>
                      <a:r>
                        <a:rPr lang="en-US" sz="1800" b="1" dirty="0" err="1">
                          <a:solidFill>
                            <a:srgbClr val="FF0000"/>
                          </a:solidFill>
                          <a:effectLst/>
                          <a:latin typeface="+mn-lt"/>
                        </a:rPr>
                        <a:t>е</a:t>
                      </a:r>
                      <a:r>
                        <a:rPr lang="az-Cyrl-AZ" sz="1800" dirty="0">
                          <a:solidFill>
                            <a:srgbClr val="FF0000"/>
                          </a:solidFill>
                          <a:effectLst/>
                          <a:latin typeface="+mn-lt"/>
                        </a:rPr>
                        <a:t>м</a:t>
                      </a:r>
                      <a:endParaRPr lang="en-GB" sz="180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теҥг</a:t>
                      </a:r>
                      <a:r>
                        <a:rPr lang="en-US" sz="1800" b="1" dirty="0" err="1">
                          <a:solidFill>
                            <a:srgbClr val="FF0000"/>
                          </a:solidFill>
                          <a:effectLst/>
                          <a:latin typeface="+mn-lt"/>
                        </a:rPr>
                        <a:t>е</a:t>
                      </a:r>
                      <a:r>
                        <a:rPr lang="az-Cyrl-AZ" sz="1800" b="0" dirty="0">
                          <a:solidFill>
                            <a:srgbClr val="FF0000"/>
                          </a:solidFill>
                          <a:effectLst/>
                          <a:latin typeface="+mn-lt"/>
                        </a:rPr>
                        <a:t>м</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rPr>
                        <a:t>пас</a:t>
                      </a:r>
                      <a:r>
                        <a:rPr lang="en-US" sz="1800" b="1" dirty="0" err="1">
                          <a:effectLst/>
                          <a:latin typeface="+mn-lt"/>
                        </a:rPr>
                        <a:t>у</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пасу</a:t>
                      </a:r>
                      <a:r>
                        <a:rPr lang="mi-NZ" sz="1800" b="1" dirty="0">
                          <a:effectLst/>
                          <a:latin typeface="+mn-lt"/>
                        </a:rPr>
                        <a:t>э</a:t>
                      </a:r>
                      <a:r>
                        <a:rPr lang="en-US"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rPr>
                        <a:t>кӱт</a:t>
                      </a:r>
                      <a:r>
                        <a:rPr lang="en-US" sz="1800" b="1" dirty="0" err="1">
                          <a:effectLst/>
                          <a:latin typeface="+mn-lt"/>
                        </a:rPr>
                        <a:t>ӱ</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м</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Tree>
    <p:extLst>
      <p:ext uri="{BB962C8B-B14F-4D97-AF65-F5344CB8AC3E}">
        <p14:creationId xmlns:p14="http://schemas.microsoft.com/office/powerpoint/2010/main" val="277179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2712141864"/>
              </p:ext>
            </p:extLst>
          </p:nvPr>
        </p:nvGraphicFramePr>
        <p:xfrm>
          <a:off x="2568245" y="1683205"/>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2223172887"/>
                    </a:ext>
                  </a:extLst>
                </a:gridCol>
                <a:gridCol w="1932904">
                  <a:extLst>
                    <a:ext uri="{9D8B030D-6E8A-4147-A177-3AD203B41FA5}">
                      <a16:colId xmlns:a16="http://schemas.microsoft.com/office/drawing/2014/main" val="3069319273"/>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rPr>
                        <a:t>Px2Sg:</a:t>
                      </a:r>
                    </a:p>
                    <a:p>
                      <a:pPr algn="ctr"/>
                      <a:r>
                        <a:rPr lang="en-US" sz="1800" dirty="0">
                          <a:effectLst/>
                          <a:latin typeface="+mn-lt"/>
                          <a:ea typeface="PMingLiU" panose="02020500000000000000" pitchFamily="18" charset="-120"/>
                          <a:cs typeface="Lucida Grande"/>
                        </a:rPr>
                        <a:t>-</a:t>
                      </a:r>
                      <a:r>
                        <a:rPr lang="en-US" sz="1800" dirty="0" err="1">
                          <a:effectLst/>
                          <a:latin typeface="+mn-lt"/>
                          <a:ea typeface="PMingLiU" panose="02020500000000000000" pitchFamily="18" charset="-120"/>
                          <a:cs typeface="Lucida Grande"/>
                        </a:rPr>
                        <a:t>ет</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mi-NZ" sz="1800" dirty="0">
                          <a:effectLst/>
                          <a:latin typeface="+mn-lt"/>
                          <a:ea typeface="PMingLiU" panose="02020500000000000000" pitchFamily="18" charset="-120"/>
                          <a:cs typeface="Lucida Grande"/>
                        </a:rPr>
                        <a:t>Clitic -ат </a:t>
                      </a:r>
                      <a:r>
                        <a:rPr lang="en-US" sz="1800" dirty="0">
                          <a:effectLst/>
                          <a:latin typeface="+mn-lt"/>
                        </a:rPr>
                        <a:t>‘and’</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az-Cyrl-AZ" sz="1800" b="0" dirty="0">
                          <a:solidFill>
                            <a:srgbClr val="FF0000"/>
                          </a:solidFill>
                          <a:effectLst/>
                          <a:latin typeface="+mn-lt"/>
                        </a:rPr>
                        <a:t>т</a:t>
                      </a:r>
                      <a:endParaRPr lang="en-GB" sz="1800" b="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az-Cyrl-AZ" sz="1800" b="0" dirty="0">
                          <a:solidFill>
                            <a:srgbClr val="FF0000"/>
                          </a:solidFill>
                          <a:effectLst/>
                          <a:latin typeface="+mn-lt"/>
                        </a:rPr>
                        <a:t>т</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теҥге</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пасу</a:t>
                      </a:r>
                      <a:r>
                        <a:rPr lang="mi-NZ" sz="1800" b="1" dirty="0">
                          <a:effectLst/>
                          <a:latin typeface="+mn-lt"/>
                        </a:rPr>
                        <a:t>э</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пасу</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кӱтӱ</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
        <p:nvSpPr>
          <p:cNvPr id="60" name="Rectangle 59">
            <a:extLst>
              <a:ext uri="{FF2B5EF4-FFF2-40B4-BE49-F238E27FC236}">
                <a16:creationId xmlns:a16="http://schemas.microsoft.com/office/drawing/2014/main" id="{EF163931-0881-4F0F-922F-1EF3F9F38124}"/>
              </a:ext>
            </a:extLst>
          </p:cNvPr>
          <p:cNvSpPr/>
          <p:nvPr/>
        </p:nvSpPr>
        <p:spPr>
          <a:xfrm>
            <a:off x="5824537" y="2286001"/>
            <a:ext cx="5127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5425E63D-55B5-45C4-B722-D205DBE42207}"/>
              </a:ext>
            </a:extLst>
          </p:cNvPr>
          <p:cNvSpPr/>
          <p:nvPr/>
        </p:nvSpPr>
        <p:spPr>
          <a:xfrm>
            <a:off x="7724146" y="2286001"/>
            <a:ext cx="632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C640C801-4AE9-4D4C-888A-9616799BCEAD}"/>
              </a:ext>
            </a:extLst>
          </p:cNvPr>
          <p:cNvSpPr/>
          <p:nvPr/>
        </p:nvSpPr>
        <p:spPr>
          <a:xfrm>
            <a:off x="5824537" y="2628901"/>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256D501E-2CBA-4A47-8DE1-074B83618B00}"/>
              </a:ext>
            </a:extLst>
          </p:cNvPr>
          <p:cNvSpPr/>
          <p:nvPr/>
        </p:nvSpPr>
        <p:spPr>
          <a:xfrm>
            <a:off x="7724146" y="2628901"/>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B089652-F286-456E-8150-A6EB6FE1D8D8}"/>
              </a:ext>
            </a:extLst>
          </p:cNvPr>
          <p:cNvSpPr/>
          <p:nvPr/>
        </p:nvSpPr>
        <p:spPr>
          <a:xfrm>
            <a:off x="5824537" y="2914651"/>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0A75688-23B1-451C-BB03-2825A4846BBF}"/>
              </a:ext>
            </a:extLst>
          </p:cNvPr>
          <p:cNvSpPr/>
          <p:nvPr/>
        </p:nvSpPr>
        <p:spPr>
          <a:xfrm>
            <a:off x="7724146" y="2914651"/>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AD30F64-7311-4501-B284-B639F1838E19}"/>
              </a:ext>
            </a:extLst>
          </p:cNvPr>
          <p:cNvSpPr/>
          <p:nvPr/>
        </p:nvSpPr>
        <p:spPr>
          <a:xfrm>
            <a:off x="5824537" y="3218156"/>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A90CE320-6B9D-4E30-98F5-948297A4ED51}"/>
              </a:ext>
            </a:extLst>
          </p:cNvPr>
          <p:cNvSpPr/>
          <p:nvPr/>
        </p:nvSpPr>
        <p:spPr>
          <a:xfrm>
            <a:off x="7724146" y="3218156"/>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0701A705-18F3-4E1C-A2D7-7267E6F893A1}"/>
              </a:ext>
            </a:extLst>
          </p:cNvPr>
          <p:cNvSpPr/>
          <p:nvPr/>
        </p:nvSpPr>
        <p:spPr>
          <a:xfrm>
            <a:off x="5824537" y="3560764"/>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6358646-9EB6-482F-B5D4-86A14B4FDED8}"/>
              </a:ext>
            </a:extLst>
          </p:cNvPr>
          <p:cNvSpPr/>
          <p:nvPr/>
        </p:nvSpPr>
        <p:spPr>
          <a:xfrm>
            <a:off x="7724146" y="3560764"/>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06EAD779-B8EC-436A-8DB3-C3750C86F588}"/>
              </a:ext>
            </a:extLst>
          </p:cNvPr>
          <p:cNvSpPr/>
          <p:nvPr/>
        </p:nvSpPr>
        <p:spPr>
          <a:xfrm>
            <a:off x="5830887" y="3840747"/>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A70E9BC-ACFC-4E9B-A838-2FBD28C2CA9C}"/>
              </a:ext>
            </a:extLst>
          </p:cNvPr>
          <p:cNvSpPr/>
          <p:nvPr/>
        </p:nvSpPr>
        <p:spPr>
          <a:xfrm>
            <a:off x="7730496" y="3840747"/>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4B40649F-7911-4B17-B089-003967E5DC91}"/>
              </a:ext>
            </a:extLst>
          </p:cNvPr>
          <p:cNvSpPr/>
          <p:nvPr/>
        </p:nvSpPr>
        <p:spPr>
          <a:xfrm>
            <a:off x="5824537" y="4177005"/>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696F089-2B71-4D4F-881E-CF92B96276C6}"/>
              </a:ext>
            </a:extLst>
          </p:cNvPr>
          <p:cNvSpPr/>
          <p:nvPr/>
        </p:nvSpPr>
        <p:spPr>
          <a:xfrm>
            <a:off x="7724146" y="4177005"/>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D3C9292-545F-48CE-983C-EA3F4F916493}"/>
              </a:ext>
            </a:extLst>
          </p:cNvPr>
          <p:cNvSpPr/>
          <p:nvPr/>
        </p:nvSpPr>
        <p:spPr>
          <a:xfrm>
            <a:off x="5824537" y="4471779"/>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940DF5C-173C-4CB3-B733-9850094D8F9D}"/>
              </a:ext>
            </a:extLst>
          </p:cNvPr>
          <p:cNvSpPr/>
          <p:nvPr/>
        </p:nvSpPr>
        <p:spPr>
          <a:xfrm>
            <a:off x="7724146" y="4471779"/>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FA3165EE-9FA0-46D6-9FD8-921C99B615AD}"/>
              </a:ext>
            </a:extLst>
          </p:cNvPr>
          <p:cNvSpPr/>
          <p:nvPr/>
        </p:nvSpPr>
        <p:spPr>
          <a:xfrm>
            <a:off x="5836278" y="476655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DA44AC43-E544-4478-A389-CEBD8F46457C}"/>
              </a:ext>
            </a:extLst>
          </p:cNvPr>
          <p:cNvSpPr/>
          <p:nvPr/>
        </p:nvSpPr>
        <p:spPr>
          <a:xfrm>
            <a:off x="7735887" y="476655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6E74D09C-A1D5-4E69-A86C-51001001A203}"/>
              </a:ext>
            </a:extLst>
          </p:cNvPr>
          <p:cNvSpPr/>
          <p:nvPr/>
        </p:nvSpPr>
        <p:spPr>
          <a:xfrm>
            <a:off x="5824537" y="508004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187DBAEE-57C2-4AFA-A303-F8734D2974A8}"/>
              </a:ext>
            </a:extLst>
          </p:cNvPr>
          <p:cNvSpPr/>
          <p:nvPr/>
        </p:nvSpPr>
        <p:spPr>
          <a:xfrm>
            <a:off x="7724146" y="508004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D00DA88-CD68-44F9-8919-BA78258D37B7}"/>
              </a:ext>
            </a:extLst>
          </p:cNvPr>
          <p:cNvSpPr/>
          <p:nvPr/>
        </p:nvSpPr>
        <p:spPr>
          <a:xfrm>
            <a:off x="5805487" y="539353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E65AFC99-2BEB-465F-A7CF-59B9C8DE5827}"/>
              </a:ext>
            </a:extLst>
          </p:cNvPr>
          <p:cNvSpPr/>
          <p:nvPr/>
        </p:nvSpPr>
        <p:spPr>
          <a:xfrm>
            <a:off x="7705096" y="539353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83D5213F-C75E-4EA9-87A3-06155B4BB53B}"/>
              </a:ext>
            </a:extLst>
          </p:cNvPr>
          <p:cNvSpPr/>
          <p:nvPr/>
        </p:nvSpPr>
        <p:spPr>
          <a:xfrm>
            <a:off x="5805487" y="5735095"/>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33CA789B-433D-4A6E-9B70-B67EF6DAC4C3}"/>
              </a:ext>
            </a:extLst>
          </p:cNvPr>
          <p:cNvSpPr/>
          <p:nvPr/>
        </p:nvSpPr>
        <p:spPr>
          <a:xfrm>
            <a:off x="7705096" y="5735095"/>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192BD3D-C21D-4124-B9A4-42D1111A8B34}"/>
              </a:ext>
            </a:extLst>
          </p:cNvPr>
          <p:cNvSpPr/>
          <p:nvPr/>
        </p:nvSpPr>
        <p:spPr>
          <a:xfrm>
            <a:off x="5824537" y="6020847"/>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28F30B73-6342-4486-A8A9-821EB6124CCE}"/>
              </a:ext>
            </a:extLst>
          </p:cNvPr>
          <p:cNvSpPr/>
          <p:nvPr/>
        </p:nvSpPr>
        <p:spPr>
          <a:xfrm>
            <a:off x="7724146" y="6020847"/>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432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7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2"/>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84"/>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nvGraphicFramePr>
        <p:xfrm>
          <a:off x="2568245" y="1683205"/>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2223172887"/>
                    </a:ext>
                  </a:extLst>
                </a:gridCol>
                <a:gridCol w="1932904">
                  <a:extLst>
                    <a:ext uri="{9D8B030D-6E8A-4147-A177-3AD203B41FA5}">
                      <a16:colId xmlns:a16="http://schemas.microsoft.com/office/drawing/2014/main" val="3069319273"/>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rPr>
                        <a:t>Px2Sg:</a:t>
                      </a:r>
                    </a:p>
                    <a:p>
                      <a:pPr algn="ctr"/>
                      <a:r>
                        <a:rPr lang="en-US" sz="1800" dirty="0">
                          <a:effectLst/>
                          <a:latin typeface="+mn-lt"/>
                          <a:ea typeface="PMingLiU" panose="02020500000000000000" pitchFamily="18" charset="-120"/>
                          <a:cs typeface="Lucida Grande"/>
                        </a:rPr>
                        <a:t>-</a:t>
                      </a:r>
                      <a:r>
                        <a:rPr lang="en-US" sz="1800" dirty="0" err="1">
                          <a:effectLst/>
                          <a:latin typeface="+mn-lt"/>
                          <a:ea typeface="PMingLiU" panose="02020500000000000000" pitchFamily="18" charset="-120"/>
                          <a:cs typeface="Lucida Grande"/>
                        </a:rPr>
                        <a:t>ет</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mi-NZ" sz="1800" dirty="0">
                          <a:effectLst/>
                          <a:latin typeface="+mn-lt"/>
                          <a:ea typeface="PMingLiU" panose="02020500000000000000" pitchFamily="18" charset="-120"/>
                          <a:cs typeface="Lucida Grande"/>
                        </a:rPr>
                        <a:t>Clitic -ат </a:t>
                      </a:r>
                      <a:r>
                        <a:rPr lang="en-US" sz="1800" dirty="0">
                          <a:effectLst/>
                          <a:latin typeface="+mn-lt"/>
                        </a:rPr>
                        <a:t>‘and’</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az-Cyrl-AZ" sz="1800" b="0" dirty="0">
                          <a:solidFill>
                            <a:srgbClr val="FF0000"/>
                          </a:solidFill>
                          <a:effectLst/>
                          <a:latin typeface="+mn-lt"/>
                        </a:rPr>
                        <a:t>т</a:t>
                      </a:r>
                      <a:endParaRPr lang="en-GB" sz="1800" b="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az-Cyrl-AZ" sz="1800" b="0" dirty="0">
                          <a:solidFill>
                            <a:srgbClr val="FF0000"/>
                          </a:solidFill>
                          <a:effectLst/>
                          <a:latin typeface="+mn-lt"/>
                        </a:rPr>
                        <a:t>т</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теҥг</a:t>
                      </a:r>
                      <a:r>
                        <a:rPr lang="en-US" sz="1800" b="1" dirty="0" err="1">
                          <a:effectLst/>
                          <a:latin typeface="+mn-lt"/>
                        </a:rPr>
                        <a:t>е</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теҥге</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пасу</a:t>
                      </a:r>
                      <a:r>
                        <a:rPr lang="mi-NZ" sz="1800" b="1" dirty="0">
                          <a:effectLst/>
                          <a:latin typeface="+mn-lt"/>
                        </a:rPr>
                        <a:t>э</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пасу</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кӱтӱ</a:t>
                      </a:r>
                      <a:r>
                        <a:rPr lang="en-US" sz="1800" b="1" dirty="0" err="1">
                          <a:effectLst/>
                          <a:latin typeface="+mn-lt"/>
                        </a:rPr>
                        <a:t>э</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кӱтӱ</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ea typeface="PMingLiU" panose="02020500000000000000" pitchFamily="18" charset="-120"/>
                          <a:cs typeface="Calibri" panose="020F0502020204030204" pitchFamily="34" charset="0"/>
                        </a:rPr>
                        <a:t>е</a:t>
                      </a:r>
                      <a:r>
                        <a:rPr lang="az-Cyrl-AZ" sz="1800" b="0" dirty="0">
                          <a:effectLst/>
                          <a:latin typeface="+mn-lt"/>
                          <a:ea typeface="PMingLiU" panose="02020500000000000000" pitchFamily="18" charset="-120"/>
                          <a:cs typeface="Calibri" panose="020F0502020204030204" pitchFamily="34" charset="0"/>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Tree>
    <p:extLst>
      <p:ext uri="{BB962C8B-B14F-4D97-AF65-F5344CB8AC3E}">
        <p14:creationId xmlns:p14="http://schemas.microsoft.com/office/powerpoint/2010/main" val="58271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4103838234"/>
              </p:ext>
            </p:extLst>
          </p:nvPr>
        </p:nvGraphicFramePr>
        <p:xfrm>
          <a:off x="2568245" y="1683205"/>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2223172887"/>
                    </a:ext>
                  </a:extLst>
                </a:gridCol>
                <a:gridCol w="1932904">
                  <a:extLst>
                    <a:ext uri="{9D8B030D-6E8A-4147-A177-3AD203B41FA5}">
                      <a16:colId xmlns:a16="http://schemas.microsoft.com/office/drawing/2014/main" val="3069319273"/>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Genitive:</a:t>
                      </a:r>
                    </a:p>
                    <a:p>
                      <a:pPr algn="ctr"/>
                      <a:r>
                        <a:rPr lang="en-US" sz="1800" dirty="0">
                          <a:effectLst/>
                          <a:latin typeface="+mn-lt"/>
                          <a:ea typeface="PMingLiU" panose="02020500000000000000" pitchFamily="18" charset="-120"/>
                          <a:cs typeface="Lucida Grande"/>
                        </a:rPr>
                        <a:t>-н</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mi-NZ" sz="1800" dirty="0">
                          <a:effectLst/>
                          <a:latin typeface="+mn-lt"/>
                          <a:ea typeface="PMingLiU" panose="02020500000000000000" pitchFamily="18" charset="-120"/>
                          <a:cs typeface="Lucida Grande"/>
                        </a:rPr>
                        <a:t>Derivation</a:t>
                      </a:r>
                    </a:p>
                    <a:p>
                      <a:pPr algn="ctr"/>
                      <a:r>
                        <a:rPr lang="mi-NZ" sz="1800" dirty="0">
                          <a:effectLst/>
                          <a:latin typeface="+mn-lt"/>
                          <a:ea typeface="PMingLiU" panose="02020500000000000000" pitchFamily="18" charset="-120"/>
                          <a:cs typeface="Lucida Grande"/>
                        </a:rPr>
                        <a:t>-ан </a:t>
                      </a:r>
                      <a:r>
                        <a:rPr lang="en-US" sz="1800" dirty="0">
                          <a:effectLst/>
                          <a:latin typeface="+mn-lt"/>
                        </a:rPr>
                        <a:t>‘with, -y’</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mi-NZ" sz="1800" b="0" dirty="0">
                          <a:solidFill>
                            <a:srgbClr val="FF0000"/>
                          </a:solidFill>
                          <a:effectLst/>
                          <a:latin typeface="+mn-lt"/>
                        </a:rPr>
                        <a:t>н</a:t>
                      </a:r>
                      <a:endParaRPr lang="en-GB" sz="1800" b="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de-AT" sz="1800" b="0" dirty="0">
                          <a:solidFill>
                            <a:srgbClr val="FF0000"/>
                          </a:solidFill>
                          <a:effectLst/>
                          <a:latin typeface="+mn-lt"/>
                        </a:rPr>
                        <a:t>н</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теҥг</a:t>
                      </a:r>
                      <a:r>
                        <a:rPr lang="en-US" sz="1800" b="1" dirty="0" err="1">
                          <a:effectLst/>
                          <a:latin typeface="+mn-lt"/>
                        </a:rPr>
                        <a:t>е</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теҥге</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пас</a:t>
                      </a:r>
                      <a:r>
                        <a:rPr lang="en-US" sz="1800" b="1" dirty="0" err="1">
                          <a:effectLst/>
                          <a:latin typeface="+mn-lt"/>
                        </a:rPr>
                        <a:t>у</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пасу</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кӱт</a:t>
                      </a:r>
                      <a:r>
                        <a:rPr lang="en-US" sz="1800" b="1" dirty="0" err="1">
                          <a:effectLst/>
                          <a:latin typeface="+mn-lt"/>
                        </a:rPr>
                        <a:t>ӱ</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кӱтӱ</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
        <p:nvSpPr>
          <p:cNvPr id="7" name="Rectangle 6">
            <a:extLst>
              <a:ext uri="{FF2B5EF4-FFF2-40B4-BE49-F238E27FC236}">
                <a16:creationId xmlns:a16="http://schemas.microsoft.com/office/drawing/2014/main" id="{23A16001-D10D-49C6-9A4C-962BED2CED8A}"/>
              </a:ext>
            </a:extLst>
          </p:cNvPr>
          <p:cNvSpPr/>
          <p:nvPr/>
        </p:nvSpPr>
        <p:spPr>
          <a:xfrm>
            <a:off x="5824537" y="2286001"/>
            <a:ext cx="5127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E98C7F7-9AC2-47EA-B233-18E157097F67}"/>
              </a:ext>
            </a:extLst>
          </p:cNvPr>
          <p:cNvSpPr/>
          <p:nvPr/>
        </p:nvSpPr>
        <p:spPr>
          <a:xfrm>
            <a:off x="7724146" y="2286001"/>
            <a:ext cx="632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A85F14F-83B4-4FF8-8476-7D62604EA6AC}"/>
              </a:ext>
            </a:extLst>
          </p:cNvPr>
          <p:cNvSpPr/>
          <p:nvPr/>
        </p:nvSpPr>
        <p:spPr>
          <a:xfrm>
            <a:off x="5824537" y="2628901"/>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EB8393A-C61B-49DB-B33E-25A6E976216C}"/>
              </a:ext>
            </a:extLst>
          </p:cNvPr>
          <p:cNvSpPr/>
          <p:nvPr/>
        </p:nvSpPr>
        <p:spPr>
          <a:xfrm>
            <a:off x="7724146" y="2628901"/>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193CD17-DC24-4078-B8C8-0CD66D1C38CA}"/>
              </a:ext>
            </a:extLst>
          </p:cNvPr>
          <p:cNvSpPr/>
          <p:nvPr/>
        </p:nvSpPr>
        <p:spPr>
          <a:xfrm>
            <a:off x="5824537" y="2914651"/>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3B12DA2-0902-4530-917D-7F0021D89B6F}"/>
              </a:ext>
            </a:extLst>
          </p:cNvPr>
          <p:cNvSpPr/>
          <p:nvPr/>
        </p:nvSpPr>
        <p:spPr>
          <a:xfrm>
            <a:off x="7724146" y="2914651"/>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BDE024C-501D-4A9B-B5CE-10991D45D167}"/>
              </a:ext>
            </a:extLst>
          </p:cNvPr>
          <p:cNvSpPr/>
          <p:nvPr/>
        </p:nvSpPr>
        <p:spPr>
          <a:xfrm>
            <a:off x="5824537" y="3218156"/>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CCBDEEE-45C3-47E1-AB31-7569F14E7853}"/>
              </a:ext>
            </a:extLst>
          </p:cNvPr>
          <p:cNvSpPr/>
          <p:nvPr/>
        </p:nvSpPr>
        <p:spPr>
          <a:xfrm>
            <a:off x="7724146" y="3218156"/>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8809A81-8D8B-4A4C-BCEF-91403A802235}"/>
              </a:ext>
            </a:extLst>
          </p:cNvPr>
          <p:cNvSpPr/>
          <p:nvPr/>
        </p:nvSpPr>
        <p:spPr>
          <a:xfrm>
            <a:off x="5824537" y="3560764"/>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00E72F8-3116-4794-BD41-98F237878440}"/>
              </a:ext>
            </a:extLst>
          </p:cNvPr>
          <p:cNvSpPr/>
          <p:nvPr/>
        </p:nvSpPr>
        <p:spPr>
          <a:xfrm>
            <a:off x="7724146" y="3560764"/>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6DC4568-7100-4A46-A3C2-7F48DC0BBFE2}"/>
              </a:ext>
            </a:extLst>
          </p:cNvPr>
          <p:cNvSpPr/>
          <p:nvPr/>
        </p:nvSpPr>
        <p:spPr>
          <a:xfrm>
            <a:off x="5830887" y="3840747"/>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AA22888-2EDC-4C40-A6DF-7A31923967E2}"/>
              </a:ext>
            </a:extLst>
          </p:cNvPr>
          <p:cNvSpPr/>
          <p:nvPr/>
        </p:nvSpPr>
        <p:spPr>
          <a:xfrm>
            <a:off x="7730496" y="3840747"/>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788125E-DB61-4C1A-974D-BF5F411E508F}"/>
              </a:ext>
            </a:extLst>
          </p:cNvPr>
          <p:cNvSpPr/>
          <p:nvPr/>
        </p:nvSpPr>
        <p:spPr>
          <a:xfrm>
            <a:off x="5824537" y="4177005"/>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E0C68D1-30A6-46F7-B139-DA891BAC2DF1}"/>
              </a:ext>
            </a:extLst>
          </p:cNvPr>
          <p:cNvSpPr/>
          <p:nvPr/>
        </p:nvSpPr>
        <p:spPr>
          <a:xfrm>
            <a:off x="7724146" y="4177005"/>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4001258-E53D-4682-8227-9873C5AFDFEE}"/>
              </a:ext>
            </a:extLst>
          </p:cNvPr>
          <p:cNvSpPr/>
          <p:nvPr/>
        </p:nvSpPr>
        <p:spPr>
          <a:xfrm>
            <a:off x="5824537" y="4471779"/>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6CBF05A-C8F6-4B96-9DDC-13921EA248C7}"/>
              </a:ext>
            </a:extLst>
          </p:cNvPr>
          <p:cNvSpPr/>
          <p:nvPr/>
        </p:nvSpPr>
        <p:spPr>
          <a:xfrm>
            <a:off x="7724146" y="4471779"/>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9A9398E-B6F1-44A0-8FCC-63399EF3B982}"/>
              </a:ext>
            </a:extLst>
          </p:cNvPr>
          <p:cNvSpPr/>
          <p:nvPr/>
        </p:nvSpPr>
        <p:spPr>
          <a:xfrm>
            <a:off x="5836278" y="476655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E6A95FF-190E-4FDE-AC28-82BA3924406A}"/>
              </a:ext>
            </a:extLst>
          </p:cNvPr>
          <p:cNvSpPr/>
          <p:nvPr/>
        </p:nvSpPr>
        <p:spPr>
          <a:xfrm>
            <a:off x="7735887" y="476655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82E0F8B-49B8-4889-A765-4A21DE6D68BC}"/>
              </a:ext>
            </a:extLst>
          </p:cNvPr>
          <p:cNvSpPr/>
          <p:nvPr/>
        </p:nvSpPr>
        <p:spPr>
          <a:xfrm>
            <a:off x="5824537" y="508004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AE3D68C-54A8-4D74-9C92-3FCA349CDFF0}"/>
              </a:ext>
            </a:extLst>
          </p:cNvPr>
          <p:cNvSpPr/>
          <p:nvPr/>
        </p:nvSpPr>
        <p:spPr>
          <a:xfrm>
            <a:off x="7724146" y="508004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A5AE492-C5A5-4A2C-8C09-8CD49D02EC1B}"/>
              </a:ext>
            </a:extLst>
          </p:cNvPr>
          <p:cNvSpPr/>
          <p:nvPr/>
        </p:nvSpPr>
        <p:spPr>
          <a:xfrm>
            <a:off x="5805487" y="5393533"/>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9D7F556-4782-4B4F-91BF-5B30EDB0CE11}"/>
              </a:ext>
            </a:extLst>
          </p:cNvPr>
          <p:cNvSpPr/>
          <p:nvPr/>
        </p:nvSpPr>
        <p:spPr>
          <a:xfrm>
            <a:off x="7705096" y="5393533"/>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6206222-437C-41A6-8E71-65EBA591A6BB}"/>
              </a:ext>
            </a:extLst>
          </p:cNvPr>
          <p:cNvSpPr/>
          <p:nvPr/>
        </p:nvSpPr>
        <p:spPr>
          <a:xfrm>
            <a:off x="5805487" y="5735095"/>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5532207-002F-4ED2-A026-267CBCEB478F}"/>
              </a:ext>
            </a:extLst>
          </p:cNvPr>
          <p:cNvSpPr/>
          <p:nvPr/>
        </p:nvSpPr>
        <p:spPr>
          <a:xfrm>
            <a:off x="7705096" y="5735095"/>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3CB2FA8-1572-451B-AF86-655B3DBDB140}"/>
              </a:ext>
            </a:extLst>
          </p:cNvPr>
          <p:cNvSpPr/>
          <p:nvPr/>
        </p:nvSpPr>
        <p:spPr>
          <a:xfrm>
            <a:off x="5824537" y="6020847"/>
            <a:ext cx="931863"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E7E82F5-5EED-4B6A-A9A7-9358657B9958}"/>
              </a:ext>
            </a:extLst>
          </p:cNvPr>
          <p:cNvSpPr/>
          <p:nvPr/>
        </p:nvSpPr>
        <p:spPr>
          <a:xfrm>
            <a:off x="7724146" y="6020847"/>
            <a:ext cx="886454" cy="203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9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2317966998"/>
              </p:ext>
            </p:extLst>
          </p:nvPr>
        </p:nvGraphicFramePr>
        <p:xfrm>
          <a:off x="2568245" y="1683205"/>
          <a:ext cx="7055510" cy="458917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2223172887"/>
                    </a:ext>
                  </a:extLst>
                </a:gridCol>
                <a:gridCol w="1932904">
                  <a:extLst>
                    <a:ext uri="{9D8B030D-6E8A-4147-A177-3AD203B41FA5}">
                      <a16:colId xmlns:a16="http://schemas.microsoft.com/office/drawing/2014/main" val="3069319273"/>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Genitive:</a:t>
                      </a:r>
                    </a:p>
                    <a:p>
                      <a:pPr algn="ctr"/>
                      <a:r>
                        <a:rPr lang="en-US" sz="1800" dirty="0">
                          <a:effectLst/>
                          <a:latin typeface="+mn-lt"/>
                          <a:ea typeface="PMingLiU" panose="02020500000000000000" pitchFamily="18" charset="-120"/>
                          <a:cs typeface="Lucida Grande"/>
                        </a:rPr>
                        <a:t>-н</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mi-NZ" sz="1800" dirty="0">
                          <a:effectLst/>
                          <a:latin typeface="+mn-lt"/>
                          <a:ea typeface="PMingLiU" panose="02020500000000000000" pitchFamily="18" charset="-120"/>
                          <a:cs typeface="Lucida Grande"/>
                        </a:rPr>
                        <a:t>Derivation</a:t>
                      </a:r>
                    </a:p>
                    <a:p>
                      <a:pPr algn="ctr"/>
                      <a:r>
                        <a:rPr lang="mi-NZ" sz="1800" dirty="0">
                          <a:effectLst/>
                          <a:latin typeface="+mn-lt"/>
                          <a:ea typeface="PMingLiU" panose="02020500000000000000" pitchFamily="18" charset="-120"/>
                          <a:cs typeface="Lucida Grande"/>
                        </a:rPr>
                        <a:t>-ан </a:t>
                      </a:r>
                      <a:r>
                        <a:rPr lang="en-US" sz="1800" dirty="0">
                          <a:effectLst/>
                          <a:latin typeface="+mn-lt"/>
                        </a:rPr>
                        <a:t>‘with, -y’</a:t>
                      </a:r>
                      <a:endParaRPr lang="en-GB" sz="1800" dirty="0">
                        <a:effectLst/>
                        <a:latin typeface="+mn-lt"/>
                        <a:ea typeface="PMingLiU" panose="02020500000000000000" pitchFamily="18" charset="-120"/>
                        <a:cs typeface="Lucida Grande"/>
                      </a:endParaRPr>
                    </a:p>
                  </a:txBody>
                  <a:tcPr marL="68580" marR="68580" marT="0"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mi-NZ" sz="1800" b="0" dirty="0">
                          <a:solidFill>
                            <a:srgbClr val="FF0000"/>
                          </a:solidFill>
                          <a:effectLst/>
                          <a:latin typeface="+mn-lt"/>
                        </a:rPr>
                        <a:t>н</a:t>
                      </a:r>
                      <a:endParaRPr lang="en-GB" sz="1800" b="0" dirty="0">
                        <a:solidFill>
                          <a:srgbClr val="FF0000"/>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solidFill>
                            <a:srgbClr val="FF0000"/>
                          </a:solidFill>
                          <a:effectLst/>
                          <a:latin typeface="+mn-lt"/>
                        </a:rPr>
                        <a:t>ол</a:t>
                      </a:r>
                      <a:r>
                        <a:rPr lang="en-US" sz="1800" b="1" dirty="0" err="1">
                          <a:solidFill>
                            <a:srgbClr val="FF0000"/>
                          </a:solidFill>
                          <a:effectLst/>
                          <a:latin typeface="+mn-lt"/>
                        </a:rPr>
                        <a:t>а</a:t>
                      </a:r>
                      <a:r>
                        <a:rPr lang="de-AT" sz="1800" b="0" dirty="0">
                          <a:solidFill>
                            <a:srgbClr val="FF0000"/>
                          </a:solidFill>
                          <a:effectLst/>
                          <a:latin typeface="+mn-lt"/>
                        </a:rPr>
                        <a:t>н</a:t>
                      </a:r>
                      <a:endParaRPr lang="en-GB" sz="1800" b="0" dirty="0">
                        <a:solidFill>
                          <a:srgbClr val="FF0000"/>
                        </a:solidFill>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теҥг</a:t>
                      </a:r>
                      <a:r>
                        <a:rPr lang="en-US" sz="1800" b="1" dirty="0" err="1">
                          <a:effectLst/>
                          <a:latin typeface="+mn-lt"/>
                        </a:rPr>
                        <a:t>е</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b="0" dirty="0" err="1">
                          <a:effectLst/>
                          <a:latin typeface="+mn-lt"/>
                        </a:rPr>
                        <a:t>теҥге</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пас</a:t>
                      </a:r>
                      <a:r>
                        <a:rPr lang="en-US" sz="1800" b="1" dirty="0" err="1">
                          <a:effectLst/>
                          <a:latin typeface="+mn-lt"/>
                        </a:rPr>
                        <a:t>у</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пасу</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кӱт</a:t>
                      </a:r>
                      <a:r>
                        <a:rPr lang="en-US" sz="1800" b="1" dirty="0" err="1">
                          <a:effectLst/>
                          <a:latin typeface="+mn-lt"/>
                        </a:rPr>
                        <a:t>ӱ</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кӱтӱ</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az-Cyrl-AZ" sz="1800" dirty="0">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rPr>
                        <a:t>а</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Tree>
    <p:extLst>
      <p:ext uri="{BB962C8B-B14F-4D97-AF65-F5344CB8AC3E}">
        <p14:creationId xmlns:p14="http://schemas.microsoft.com/office/powerpoint/2010/main" val="323869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E18D18-89E7-4A2B-ACC9-348CE47FB719}"/>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9E356F0F-1C72-4CAD-B2AE-5E2117B06823}"/>
              </a:ext>
            </a:extLst>
          </p:cNvPr>
          <p:cNvSpPr>
            <a:spLocks noGrp="1"/>
          </p:cNvSpPr>
          <p:nvPr>
            <p:ph type="sldNum" sz="quarter" idx="12"/>
          </p:nvPr>
        </p:nvSpPr>
        <p:spPr/>
        <p:txBody>
          <a:bodyPr/>
          <a:lstStyle/>
          <a:p>
            <a:fld id="{055DE2CD-379D-4002-80ED-F7724F598CF3}" type="slidenum">
              <a:rPr lang="en-GB" smtClean="0"/>
              <a:t>22</a:t>
            </a:fld>
            <a:endParaRPr lang="en-GB"/>
          </a:p>
        </p:txBody>
      </p:sp>
      <p:pic>
        <p:nvPicPr>
          <p:cNvPr id="7" name="Picture 6">
            <a:extLst>
              <a:ext uri="{FF2B5EF4-FFF2-40B4-BE49-F238E27FC236}">
                <a16:creationId xmlns:a16="http://schemas.microsoft.com/office/drawing/2014/main" id="{70367E55-47B1-4153-85C0-20DC098F5289}"/>
              </a:ext>
            </a:extLst>
          </p:cNvPr>
          <p:cNvPicPr>
            <a:picLocks noChangeAspect="1"/>
          </p:cNvPicPr>
          <p:nvPr/>
        </p:nvPicPr>
        <p:blipFill>
          <a:blip r:embed="rId2"/>
          <a:stretch>
            <a:fillRect/>
          </a:stretch>
        </p:blipFill>
        <p:spPr>
          <a:xfrm>
            <a:off x="1467949" y="1721882"/>
            <a:ext cx="8514251" cy="3414236"/>
          </a:xfrm>
          <a:prstGeom prst="rect">
            <a:avLst/>
          </a:prstGeom>
          <a:ln>
            <a:solidFill>
              <a:schemeClr val="tx1"/>
            </a:solidFill>
          </a:ln>
        </p:spPr>
      </p:pic>
      <p:sp>
        <p:nvSpPr>
          <p:cNvPr id="8" name="Content Placeholder 2">
            <a:extLst>
              <a:ext uri="{FF2B5EF4-FFF2-40B4-BE49-F238E27FC236}">
                <a16:creationId xmlns:a16="http://schemas.microsoft.com/office/drawing/2014/main" id="{BDD134F2-59E2-4DC4-8F19-CB74AEDB17A4}"/>
              </a:ext>
            </a:extLst>
          </p:cNvPr>
          <p:cNvSpPr txBox="1">
            <a:spLocks/>
          </p:cNvSpPr>
          <p:nvPr/>
        </p:nvSpPr>
        <p:spPr>
          <a:xfrm>
            <a:off x="6096001" y="5231789"/>
            <a:ext cx="3886200" cy="5460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AT" sz="1800" dirty="0">
                <a:hlinkClick r:id="rId3"/>
              </a:rPr>
              <a:t>grammar.mari-language.com</a:t>
            </a:r>
            <a:endParaRPr lang="en-GB" sz="1800" dirty="0"/>
          </a:p>
        </p:txBody>
      </p:sp>
      <p:sp>
        <p:nvSpPr>
          <p:cNvPr id="11" name="Title 1">
            <a:extLst>
              <a:ext uri="{FF2B5EF4-FFF2-40B4-BE49-F238E27FC236}">
                <a16:creationId xmlns:a16="http://schemas.microsoft.com/office/drawing/2014/main" id="{818B111D-2C54-4406-BCE3-2E9CA12DCDE0}"/>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spTree>
    <p:extLst>
      <p:ext uri="{BB962C8B-B14F-4D97-AF65-F5344CB8AC3E}">
        <p14:creationId xmlns:p14="http://schemas.microsoft.com/office/powerpoint/2010/main" val="47042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4</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US" sz="3600" u="sng">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graphicFrame>
        <p:nvGraphicFramePr>
          <p:cNvPr id="23" name="Table 22">
            <a:extLst>
              <a:ext uri="{FF2B5EF4-FFF2-40B4-BE49-F238E27FC236}">
                <a16:creationId xmlns:a16="http://schemas.microsoft.com/office/drawing/2014/main" id="{BEDEFCAE-462D-4736-B719-DBC983743E65}"/>
              </a:ext>
            </a:extLst>
          </p:cNvPr>
          <p:cNvGraphicFramePr>
            <a:graphicFrameLocks noGrp="1"/>
          </p:cNvGraphicFramePr>
          <p:nvPr>
            <p:extLst>
              <p:ext uri="{D42A27DB-BD31-4B8C-83A1-F6EECF244321}">
                <p14:modId xmlns:p14="http://schemas.microsoft.com/office/powerpoint/2010/main" val="2563944375"/>
              </p:ext>
            </p:extLst>
          </p:nvPr>
        </p:nvGraphicFramePr>
        <p:xfrm>
          <a:off x="603155" y="2550952"/>
          <a:ext cx="7207345" cy="3456000"/>
        </p:xfrm>
        <a:graphic>
          <a:graphicData uri="http://schemas.openxmlformats.org/drawingml/2006/table">
            <a:tbl>
              <a:tblPr firstRow="1" firstCol="1" bandRow="1" bandCol="1"/>
              <a:tblGrid>
                <a:gridCol w="1276444">
                  <a:extLst>
                    <a:ext uri="{9D8B030D-6E8A-4147-A177-3AD203B41FA5}">
                      <a16:colId xmlns:a16="http://schemas.microsoft.com/office/drawing/2014/main" val="75087764"/>
                    </a:ext>
                  </a:extLst>
                </a:gridCol>
                <a:gridCol w="2641601">
                  <a:extLst>
                    <a:ext uri="{9D8B030D-6E8A-4147-A177-3AD203B41FA5}">
                      <a16:colId xmlns:a16="http://schemas.microsoft.com/office/drawing/2014/main" val="1269767422"/>
                    </a:ext>
                  </a:extLst>
                </a:gridCol>
                <a:gridCol w="1803470">
                  <a:extLst>
                    <a:ext uri="{9D8B030D-6E8A-4147-A177-3AD203B41FA5}">
                      <a16:colId xmlns:a16="http://schemas.microsoft.com/office/drawing/2014/main" val="1766792526"/>
                    </a:ext>
                  </a:extLst>
                </a:gridCol>
                <a:gridCol w="1485830">
                  <a:extLst>
                    <a:ext uri="{9D8B030D-6E8A-4147-A177-3AD203B41FA5}">
                      <a16:colId xmlns:a16="http://schemas.microsoft.com/office/drawing/2014/main" val="3128182379"/>
                    </a:ext>
                  </a:extLst>
                </a:gridCol>
              </a:tblGrid>
              <a:tr h="576000">
                <a:tc>
                  <a:txBody>
                    <a:bodyPr/>
                    <a:lstStyle/>
                    <a:p>
                      <a:pPr algn="just" fontAlgn="t">
                        <a:spcBef>
                          <a:spcPts val="0"/>
                        </a:spcBef>
                        <a:spcAft>
                          <a:spcPts val="0"/>
                        </a:spcAft>
                      </a:pPr>
                      <a:endParaRPr lang="az-Cyrl-AZ" sz="2400" b="0" i="0" u="none" strike="noStrike" dirty="0">
                        <a:effectLst/>
                        <a:latin typeface="+mn-lt"/>
                      </a:endParaRPr>
                    </a:p>
                  </a:txBody>
                  <a:tcPr marL="188595" marR="188595" marT="26194"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t">
                        <a:spcBef>
                          <a:spcPts val="0"/>
                        </a:spcBef>
                        <a:spcAft>
                          <a:spcPts val="0"/>
                        </a:spcAft>
                      </a:pPr>
                      <a:endParaRPr lang="en-US" sz="2400" b="0" i="0" u="none" strike="noStrike" dirty="0">
                        <a:effectLst/>
                        <a:latin typeface="+mn-lt"/>
                      </a:endParaRPr>
                    </a:p>
                  </a:txBody>
                  <a:tcPr marL="188595" marR="188595" marT="26194"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spcBef>
                          <a:spcPts val="0"/>
                        </a:spcBef>
                        <a:spcAft>
                          <a:spcPts val="0"/>
                        </a:spcAft>
                      </a:pPr>
                      <a:r>
                        <a:rPr lang="de-AT" sz="2400" b="1" i="0" u="none" strike="noStrike" dirty="0">
                          <a:effectLst/>
                          <a:latin typeface="+mn-lt"/>
                        </a:rPr>
                        <a:t>Irregular</a:t>
                      </a:r>
                      <a:endParaRPr lang="az-Cyrl-AZ" sz="2400" b="1"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4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586270"/>
                  </a:ext>
                </a:extLst>
              </a:tr>
              <a:tr h="576000">
                <a:tc>
                  <a:txBody>
                    <a:bodyPr/>
                    <a:lstStyle/>
                    <a:p>
                      <a:pPr algn="just" fontAlgn="t">
                        <a:spcBef>
                          <a:spcPts val="0"/>
                        </a:spcBef>
                        <a:spcAft>
                          <a:spcPts val="0"/>
                        </a:spcAft>
                      </a:pPr>
                      <a:endParaRPr lang="az-Cyrl-AZ" sz="2400" b="0" i="0" u="none" strike="noStrike" dirty="0">
                        <a:effectLst/>
                        <a:latin typeface="+mn-lt"/>
                      </a:endParaRPr>
                    </a:p>
                  </a:txBody>
                  <a:tcPr marL="188595" marR="188595" marT="26194"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t">
                        <a:spcBef>
                          <a:spcPts val="0"/>
                        </a:spcBef>
                        <a:spcAft>
                          <a:spcPts val="0"/>
                        </a:spcAft>
                      </a:pPr>
                      <a:endParaRPr lang="en-US" sz="2400" b="0" i="0" u="none" strike="noStrike" dirty="0">
                        <a:effectLst/>
                        <a:latin typeface="+mn-lt"/>
                      </a:endParaRPr>
                    </a:p>
                  </a:txBody>
                  <a:tcPr marL="188595" marR="188595" marT="26194"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de-AT" sz="2400" b="1" i="0" u="none" strike="noStrike" dirty="0">
                          <a:effectLst/>
                          <a:latin typeface="+mn-lt"/>
                        </a:rPr>
                        <a:t>Px1Sg: -м</a:t>
                      </a:r>
                      <a:endParaRPr lang="az-Cyrl-AZ" sz="2400" b="1"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de-AT" sz="2400" b="1" i="0" u="none" strike="noStrike" dirty="0">
                          <a:effectLst/>
                          <a:latin typeface="+mn-lt"/>
                        </a:rPr>
                        <a:t>Px2Sg -ч</a:t>
                      </a:r>
                      <a:endParaRPr lang="az-Cyrl-AZ" sz="2400" b="1"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968314"/>
                  </a:ext>
                </a:extLst>
              </a:tr>
              <a:tr h="576000">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ҥе</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son-in-law</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ҥым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ҥыч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259517"/>
                  </a:ext>
                </a:extLst>
              </a:tr>
              <a:tr h="576000">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шке</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daughter-in-law</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шкым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шкыч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393890"/>
                  </a:ext>
                </a:extLst>
              </a:tr>
              <a:tr h="576000">
                <a:tc>
                  <a:txBody>
                    <a:bodyPr/>
                    <a:lstStyle/>
                    <a:p>
                      <a:pPr algn="just" fontAlgn="t">
                        <a:spcBef>
                          <a:spcPts val="0"/>
                        </a:spcBef>
                        <a:spcAft>
                          <a:spcPts val="0"/>
                        </a:spcAft>
                      </a:pPr>
                      <a:r>
                        <a:rPr lang="az-Cyrl-AZ" sz="2400" b="0" i="0" u="none" strike="noStrike">
                          <a:effectLst/>
                          <a:latin typeface="+mn-lt"/>
                          <a:ea typeface="PMingLiU" panose="02020500000000000000" pitchFamily="18" charset="-120"/>
                          <a:cs typeface="Calibri" panose="020F0502020204030204" pitchFamily="34" charset="0"/>
                        </a:rPr>
                        <a:t>ш</a:t>
                      </a:r>
                      <a:r>
                        <a:rPr lang="az-Cyrl-AZ" sz="2400" b="1" i="0" u="none" strike="noStrike">
                          <a:effectLst/>
                          <a:latin typeface="+mn-lt"/>
                          <a:ea typeface="PMingLiU" panose="02020500000000000000" pitchFamily="18" charset="-120"/>
                          <a:cs typeface="Calibri" panose="020F0502020204030204" pitchFamily="34" charset="0"/>
                        </a:rPr>
                        <a:t>о</a:t>
                      </a:r>
                      <a:r>
                        <a:rPr lang="az-Cyrl-AZ" sz="2400" b="0" i="0" u="none" strike="noStrike">
                          <a:effectLst/>
                          <a:latin typeface="+mn-lt"/>
                          <a:ea typeface="PMingLiU" panose="02020500000000000000" pitchFamily="18" charset="-120"/>
                          <a:cs typeface="Calibri" panose="020F0502020204030204" pitchFamily="34" charset="0"/>
                        </a:rPr>
                        <a:t>льо</a:t>
                      </a:r>
                      <a:endParaRPr lang="az-Cyrl-AZ" sz="2400" b="0" i="0" u="none" strike="noStrike">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(younger) brother</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о</a:t>
                      </a:r>
                      <a:r>
                        <a:rPr lang="az-Cyrl-AZ" sz="2400" b="0" i="0" u="none" strike="noStrike" dirty="0">
                          <a:effectLst/>
                          <a:latin typeface="+mn-lt"/>
                          <a:ea typeface="PMingLiU" panose="02020500000000000000" pitchFamily="18" charset="-120"/>
                          <a:cs typeface="Calibri" panose="020F0502020204030204" pitchFamily="34" charset="0"/>
                        </a:rPr>
                        <a:t>льым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о</a:t>
                      </a:r>
                      <a:r>
                        <a:rPr lang="az-Cyrl-AZ" sz="2400" b="0" i="0" u="none" strike="noStrike" dirty="0">
                          <a:effectLst/>
                          <a:latin typeface="+mn-lt"/>
                          <a:ea typeface="PMingLiU" panose="02020500000000000000" pitchFamily="18" charset="-120"/>
                          <a:cs typeface="Calibri" panose="020F0502020204030204" pitchFamily="34" charset="0"/>
                        </a:rPr>
                        <a:t>льыч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997108"/>
                  </a:ext>
                </a:extLst>
              </a:tr>
              <a:tr h="576000">
                <a:tc>
                  <a:txBody>
                    <a:bodyPr/>
                    <a:lstStyle/>
                    <a:p>
                      <a:pPr algn="just" fontAlgn="t">
                        <a:spcBef>
                          <a:spcPts val="0"/>
                        </a:spcBef>
                        <a:spcAft>
                          <a:spcPts val="0"/>
                        </a:spcAft>
                      </a:pPr>
                      <a:r>
                        <a:rPr lang="az-Cyrl-AZ" sz="2400" b="1" i="0" u="none" strike="noStrike" dirty="0">
                          <a:effectLst/>
                          <a:latin typeface="+mn-lt"/>
                          <a:ea typeface="PMingLiU" panose="02020500000000000000" pitchFamily="18" charset="-120"/>
                          <a:cs typeface="Calibri" panose="020F0502020204030204" pitchFamily="34" charset="0"/>
                        </a:rPr>
                        <a:t>э</a:t>
                      </a:r>
                      <a:r>
                        <a:rPr lang="az-Cyrl-AZ" sz="2400" b="0" i="0" u="none" strike="noStrike" dirty="0">
                          <a:effectLst/>
                          <a:latin typeface="+mn-lt"/>
                          <a:ea typeface="PMingLiU" panose="02020500000000000000" pitchFamily="18" charset="-120"/>
                          <a:cs typeface="Calibri" panose="020F0502020204030204" pitchFamily="34" charset="0"/>
                        </a:rPr>
                        <a:t>рге</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son</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400" b="1" i="0" u="none" strike="noStrike" dirty="0">
                          <a:effectLst/>
                          <a:latin typeface="+mn-lt"/>
                          <a:ea typeface="PMingLiU" panose="02020500000000000000" pitchFamily="18" charset="-120"/>
                          <a:cs typeface="Calibri" panose="020F0502020204030204" pitchFamily="34" charset="0"/>
                        </a:rPr>
                        <a:t>э</a:t>
                      </a:r>
                      <a:r>
                        <a:rPr lang="az-Cyrl-AZ" sz="2400" b="0" i="0" u="none" strike="noStrike" dirty="0">
                          <a:effectLst/>
                          <a:latin typeface="+mn-lt"/>
                          <a:ea typeface="PMingLiU" panose="02020500000000000000" pitchFamily="18" charset="-120"/>
                          <a:cs typeface="Calibri" panose="020F0502020204030204" pitchFamily="34" charset="0"/>
                        </a:rPr>
                        <a:t>ргым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400" b="1" i="0" u="none" strike="noStrike" dirty="0">
                          <a:effectLst/>
                          <a:latin typeface="+mn-lt"/>
                          <a:ea typeface="PMingLiU" panose="02020500000000000000" pitchFamily="18" charset="-120"/>
                          <a:cs typeface="Calibri" panose="020F0502020204030204" pitchFamily="34" charset="0"/>
                        </a:rPr>
                        <a:t>э</a:t>
                      </a:r>
                      <a:r>
                        <a:rPr lang="az-Cyrl-AZ" sz="2400" b="0" i="0" u="none" strike="noStrike" dirty="0">
                          <a:effectLst/>
                          <a:latin typeface="+mn-lt"/>
                          <a:ea typeface="PMingLiU" panose="02020500000000000000" pitchFamily="18" charset="-120"/>
                          <a:cs typeface="Calibri" panose="020F0502020204030204" pitchFamily="34" charset="0"/>
                        </a:rPr>
                        <a:t>ргыч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4835"/>
                  </a:ext>
                </a:extLst>
              </a:tr>
            </a:tbl>
          </a:graphicData>
        </a:graphic>
      </p:graphicFrame>
      <p:sp>
        <p:nvSpPr>
          <p:cNvPr id="38" name="Content Placeholder 2">
            <a:extLst>
              <a:ext uri="{FF2B5EF4-FFF2-40B4-BE49-F238E27FC236}">
                <a16:creationId xmlns:a16="http://schemas.microsoft.com/office/drawing/2014/main" id="{F1941F3F-5AB4-4E5C-9F7D-E3518E6AC886}"/>
              </a:ext>
            </a:extLst>
          </p:cNvPr>
          <p:cNvSpPr>
            <a:spLocks noGrp="1"/>
          </p:cNvSpPr>
          <p:nvPr>
            <p:ph idx="1"/>
          </p:nvPr>
        </p:nvSpPr>
        <p:spPr>
          <a:xfrm>
            <a:off x="838200" y="1825625"/>
            <a:ext cx="10515600" cy="4351338"/>
          </a:xfrm>
        </p:spPr>
        <p:txBody>
          <a:bodyPr/>
          <a:lstStyle/>
          <a:p>
            <a:pPr marL="0" indent="0">
              <a:buNone/>
            </a:pPr>
            <a:r>
              <a:rPr lang="de-AT" dirty="0"/>
              <a:t>Kinship terms:</a:t>
            </a:r>
            <a:endParaRPr lang="en-GB" dirty="0"/>
          </a:p>
        </p:txBody>
      </p:sp>
    </p:spTree>
    <p:extLst>
      <p:ext uri="{BB962C8B-B14F-4D97-AF65-F5344CB8AC3E}">
        <p14:creationId xmlns:p14="http://schemas.microsoft.com/office/powerpoint/2010/main" val="13865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4</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US" sz="3600" u="sng">
                <a:latin typeface="Calibri" panose="020F0502020204030204" pitchFamily="34" charset="0"/>
                <a:ea typeface="Times New Roman" panose="02020603050405020304" pitchFamily="18" charset="0"/>
                <a:cs typeface="Calibri" panose="020F0502020204030204" pitchFamily="34" charset="0"/>
              </a:rPr>
              <a:t>Possessive suffixes 1Sg &amp; 2Sg</a:t>
            </a:r>
            <a:endParaRPr lang="en-GB" sz="3600" dirty="0"/>
          </a:p>
        </p:txBody>
      </p:sp>
      <p:graphicFrame>
        <p:nvGraphicFramePr>
          <p:cNvPr id="23" name="Table 22">
            <a:extLst>
              <a:ext uri="{FF2B5EF4-FFF2-40B4-BE49-F238E27FC236}">
                <a16:creationId xmlns:a16="http://schemas.microsoft.com/office/drawing/2014/main" id="{BEDEFCAE-462D-4736-B719-DBC983743E65}"/>
              </a:ext>
            </a:extLst>
          </p:cNvPr>
          <p:cNvGraphicFramePr>
            <a:graphicFrameLocks noGrp="1"/>
          </p:cNvGraphicFramePr>
          <p:nvPr/>
        </p:nvGraphicFramePr>
        <p:xfrm>
          <a:off x="603155" y="2550952"/>
          <a:ext cx="10750646" cy="3456000"/>
        </p:xfrm>
        <a:graphic>
          <a:graphicData uri="http://schemas.openxmlformats.org/drawingml/2006/table">
            <a:tbl>
              <a:tblPr firstRow="1" firstCol="1" bandRow="1" bandCol="1"/>
              <a:tblGrid>
                <a:gridCol w="1276444">
                  <a:extLst>
                    <a:ext uri="{9D8B030D-6E8A-4147-A177-3AD203B41FA5}">
                      <a16:colId xmlns:a16="http://schemas.microsoft.com/office/drawing/2014/main" val="75087764"/>
                    </a:ext>
                  </a:extLst>
                </a:gridCol>
                <a:gridCol w="2641601">
                  <a:extLst>
                    <a:ext uri="{9D8B030D-6E8A-4147-A177-3AD203B41FA5}">
                      <a16:colId xmlns:a16="http://schemas.microsoft.com/office/drawing/2014/main" val="1269767422"/>
                    </a:ext>
                  </a:extLst>
                </a:gridCol>
                <a:gridCol w="1803470">
                  <a:extLst>
                    <a:ext uri="{9D8B030D-6E8A-4147-A177-3AD203B41FA5}">
                      <a16:colId xmlns:a16="http://schemas.microsoft.com/office/drawing/2014/main" val="1766792526"/>
                    </a:ext>
                  </a:extLst>
                </a:gridCol>
                <a:gridCol w="1485830">
                  <a:extLst>
                    <a:ext uri="{9D8B030D-6E8A-4147-A177-3AD203B41FA5}">
                      <a16:colId xmlns:a16="http://schemas.microsoft.com/office/drawing/2014/main" val="3128182379"/>
                    </a:ext>
                  </a:extLst>
                </a:gridCol>
                <a:gridCol w="1866924">
                  <a:extLst>
                    <a:ext uri="{9D8B030D-6E8A-4147-A177-3AD203B41FA5}">
                      <a16:colId xmlns:a16="http://schemas.microsoft.com/office/drawing/2014/main" val="1329860104"/>
                    </a:ext>
                  </a:extLst>
                </a:gridCol>
                <a:gridCol w="1676377">
                  <a:extLst>
                    <a:ext uri="{9D8B030D-6E8A-4147-A177-3AD203B41FA5}">
                      <a16:colId xmlns:a16="http://schemas.microsoft.com/office/drawing/2014/main" val="2707599882"/>
                    </a:ext>
                  </a:extLst>
                </a:gridCol>
              </a:tblGrid>
              <a:tr h="576000">
                <a:tc>
                  <a:txBody>
                    <a:bodyPr/>
                    <a:lstStyle/>
                    <a:p>
                      <a:pPr algn="just" fontAlgn="t">
                        <a:spcBef>
                          <a:spcPts val="0"/>
                        </a:spcBef>
                        <a:spcAft>
                          <a:spcPts val="0"/>
                        </a:spcAft>
                      </a:pPr>
                      <a:endParaRPr lang="az-Cyrl-AZ" sz="2400" b="0" i="0" u="none" strike="noStrike" dirty="0">
                        <a:effectLst/>
                        <a:latin typeface="+mn-lt"/>
                      </a:endParaRPr>
                    </a:p>
                  </a:txBody>
                  <a:tcPr marL="188595" marR="188595" marT="26194"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t">
                        <a:spcBef>
                          <a:spcPts val="0"/>
                        </a:spcBef>
                        <a:spcAft>
                          <a:spcPts val="0"/>
                        </a:spcAft>
                      </a:pPr>
                      <a:endParaRPr lang="en-US" sz="2400" b="0" i="0" u="none" strike="noStrike" dirty="0">
                        <a:effectLst/>
                        <a:latin typeface="+mn-lt"/>
                      </a:endParaRPr>
                    </a:p>
                  </a:txBody>
                  <a:tcPr marL="188595" marR="188595" marT="26194"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spcBef>
                          <a:spcPts val="0"/>
                        </a:spcBef>
                        <a:spcAft>
                          <a:spcPts val="0"/>
                        </a:spcAft>
                      </a:pPr>
                      <a:r>
                        <a:rPr lang="de-AT" sz="2400" b="1" i="0" u="none" strike="noStrike" dirty="0">
                          <a:effectLst/>
                          <a:latin typeface="+mn-lt"/>
                        </a:rPr>
                        <a:t>Irregular</a:t>
                      </a:r>
                      <a:endParaRPr lang="az-Cyrl-AZ" sz="2400" b="1"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4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spcBef>
                          <a:spcPts val="0"/>
                        </a:spcBef>
                        <a:spcAft>
                          <a:spcPts val="0"/>
                        </a:spcAft>
                      </a:pPr>
                      <a:r>
                        <a:rPr lang="de-AT" sz="2400" b="1" i="0" u="none" strike="noStrike" dirty="0">
                          <a:effectLst/>
                          <a:latin typeface="+mn-lt"/>
                        </a:rPr>
                        <a:t>Regular (</a:t>
                      </a:r>
                      <a:r>
                        <a:rPr lang="de-AT" sz="2400" b="1" i="0" u="none" strike="noStrike" dirty="0">
                          <a:solidFill>
                            <a:srgbClr val="00B050"/>
                          </a:solidFill>
                          <a:effectLst/>
                          <a:latin typeface="+mn-lt"/>
                        </a:rPr>
                        <a:t>✓</a:t>
                      </a:r>
                      <a:r>
                        <a:rPr lang="de-AT" sz="2400" b="1" i="0" u="none" strike="noStrike" dirty="0">
                          <a:effectLst/>
                          <a:latin typeface="+mn-lt"/>
                        </a:rPr>
                        <a:t>)</a:t>
                      </a:r>
                      <a:endParaRPr lang="az-Cyrl-AZ" sz="2400" b="1"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fontAlgn="t">
                        <a:spcBef>
                          <a:spcPts val="0"/>
                        </a:spcBef>
                        <a:spcAft>
                          <a:spcPts val="0"/>
                        </a:spcAft>
                      </a:pPr>
                      <a:endParaRPr lang="az-Cyrl-AZ" sz="24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586270"/>
                  </a:ext>
                </a:extLst>
              </a:tr>
              <a:tr h="576000">
                <a:tc>
                  <a:txBody>
                    <a:bodyPr/>
                    <a:lstStyle/>
                    <a:p>
                      <a:pPr algn="just" fontAlgn="t">
                        <a:spcBef>
                          <a:spcPts val="0"/>
                        </a:spcBef>
                        <a:spcAft>
                          <a:spcPts val="0"/>
                        </a:spcAft>
                      </a:pPr>
                      <a:endParaRPr lang="az-Cyrl-AZ" sz="2400" b="0" i="0" u="none" strike="noStrike" dirty="0">
                        <a:effectLst/>
                        <a:latin typeface="+mn-lt"/>
                      </a:endParaRPr>
                    </a:p>
                  </a:txBody>
                  <a:tcPr marL="188595" marR="188595" marT="26194"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t">
                        <a:spcBef>
                          <a:spcPts val="0"/>
                        </a:spcBef>
                        <a:spcAft>
                          <a:spcPts val="0"/>
                        </a:spcAft>
                      </a:pPr>
                      <a:endParaRPr lang="en-US" sz="2400" b="0" i="0" u="none" strike="noStrike" dirty="0">
                        <a:effectLst/>
                        <a:latin typeface="+mn-lt"/>
                      </a:endParaRPr>
                    </a:p>
                  </a:txBody>
                  <a:tcPr marL="188595" marR="188595" marT="26194"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spcBef>
                          <a:spcPts val="0"/>
                        </a:spcBef>
                        <a:spcAft>
                          <a:spcPts val="0"/>
                        </a:spcAft>
                      </a:pPr>
                      <a:r>
                        <a:rPr lang="de-AT" sz="2400" b="1" i="0" u="none" strike="noStrike" dirty="0">
                          <a:effectLst/>
                          <a:latin typeface="+mn-lt"/>
                        </a:rPr>
                        <a:t>Px1Sg: -м</a:t>
                      </a:r>
                      <a:endParaRPr lang="az-Cyrl-AZ" sz="2400" b="1"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de-AT" sz="2400" b="1" i="0" u="none" strike="noStrike" dirty="0">
                          <a:effectLst/>
                          <a:latin typeface="+mn-lt"/>
                        </a:rPr>
                        <a:t>Px2Sg -ч</a:t>
                      </a:r>
                      <a:endParaRPr lang="az-Cyrl-AZ" sz="2400" b="1"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de-AT" sz="2400" b="1" i="0" u="none" strike="noStrike" dirty="0">
                          <a:effectLst/>
                          <a:latin typeface="+mn-lt"/>
                        </a:rPr>
                        <a:t>Px1Sg: -ем</a:t>
                      </a:r>
                      <a:endParaRPr lang="az-Cyrl-AZ" sz="2400" b="1"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de-AT" sz="2400" b="1" i="0" u="none" strike="noStrike" dirty="0">
                          <a:effectLst/>
                          <a:latin typeface="+mn-lt"/>
                        </a:rPr>
                        <a:t>Px2Sg: -ет</a:t>
                      </a:r>
                      <a:endParaRPr lang="az-Cyrl-AZ" sz="2400" b="1"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968314"/>
                  </a:ext>
                </a:extLst>
              </a:tr>
              <a:tr h="576000">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ҥе</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son-in-law</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ҥым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ҥыч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веҥ</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веҥ</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т</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259517"/>
                  </a:ext>
                </a:extLst>
              </a:tr>
              <a:tr h="576000">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шке</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daughter-in-law</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шкым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е</a:t>
                      </a:r>
                      <a:r>
                        <a:rPr lang="az-Cyrl-AZ" sz="2400" b="0" i="0" u="none" strike="noStrike" dirty="0">
                          <a:effectLst/>
                          <a:latin typeface="+mn-lt"/>
                          <a:ea typeface="PMingLiU" panose="02020500000000000000" pitchFamily="18" charset="-120"/>
                          <a:cs typeface="Calibri" panose="020F0502020204030204" pitchFamily="34" charset="0"/>
                        </a:rPr>
                        <a:t>шкыч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шешк</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шешк</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т</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393890"/>
                  </a:ext>
                </a:extLst>
              </a:tr>
              <a:tr h="576000">
                <a:tc>
                  <a:txBody>
                    <a:bodyPr/>
                    <a:lstStyle/>
                    <a:p>
                      <a:pPr algn="just" fontAlgn="t">
                        <a:spcBef>
                          <a:spcPts val="0"/>
                        </a:spcBef>
                        <a:spcAft>
                          <a:spcPts val="0"/>
                        </a:spcAft>
                      </a:pPr>
                      <a:r>
                        <a:rPr lang="az-Cyrl-AZ" sz="2400" b="0" i="0" u="none" strike="noStrike">
                          <a:effectLst/>
                          <a:latin typeface="+mn-lt"/>
                          <a:ea typeface="PMingLiU" panose="02020500000000000000" pitchFamily="18" charset="-120"/>
                          <a:cs typeface="Calibri" panose="020F0502020204030204" pitchFamily="34" charset="0"/>
                        </a:rPr>
                        <a:t>ш</a:t>
                      </a:r>
                      <a:r>
                        <a:rPr lang="az-Cyrl-AZ" sz="2400" b="1" i="0" u="none" strike="noStrike">
                          <a:effectLst/>
                          <a:latin typeface="+mn-lt"/>
                          <a:ea typeface="PMingLiU" panose="02020500000000000000" pitchFamily="18" charset="-120"/>
                          <a:cs typeface="Calibri" panose="020F0502020204030204" pitchFamily="34" charset="0"/>
                        </a:rPr>
                        <a:t>о</a:t>
                      </a:r>
                      <a:r>
                        <a:rPr lang="az-Cyrl-AZ" sz="2400" b="0" i="0" u="none" strike="noStrike">
                          <a:effectLst/>
                          <a:latin typeface="+mn-lt"/>
                          <a:ea typeface="PMingLiU" panose="02020500000000000000" pitchFamily="18" charset="-120"/>
                          <a:cs typeface="Calibri" panose="020F0502020204030204" pitchFamily="34" charset="0"/>
                        </a:rPr>
                        <a:t>льо</a:t>
                      </a:r>
                      <a:endParaRPr lang="az-Cyrl-AZ" sz="2400" b="0" i="0" u="none" strike="noStrike">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(younger) brother</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о</a:t>
                      </a:r>
                      <a:r>
                        <a:rPr lang="az-Cyrl-AZ" sz="2400" b="0" i="0" u="none" strike="noStrike" dirty="0">
                          <a:effectLst/>
                          <a:latin typeface="+mn-lt"/>
                          <a:ea typeface="PMingLiU" panose="02020500000000000000" pitchFamily="18" charset="-120"/>
                          <a:cs typeface="Calibri" panose="020F0502020204030204" pitchFamily="34" charset="0"/>
                        </a:rPr>
                        <a:t>льым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a:t>
                      </a:r>
                      <a:r>
                        <a:rPr lang="az-Cyrl-AZ" sz="2400" b="1" i="0" u="none" strike="noStrike" dirty="0">
                          <a:effectLst/>
                          <a:latin typeface="+mn-lt"/>
                          <a:ea typeface="PMingLiU" panose="02020500000000000000" pitchFamily="18" charset="-120"/>
                          <a:cs typeface="Calibri" panose="020F0502020204030204" pitchFamily="34" charset="0"/>
                        </a:rPr>
                        <a:t>о</a:t>
                      </a:r>
                      <a:r>
                        <a:rPr lang="az-Cyrl-AZ" sz="2400" b="0" i="0" u="none" strike="noStrike" dirty="0">
                          <a:effectLst/>
                          <a:latin typeface="+mn-lt"/>
                          <a:ea typeface="PMingLiU" panose="02020500000000000000" pitchFamily="18" charset="-120"/>
                          <a:cs typeface="Calibri" panose="020F0502020204030204" pitchFamily="34" charset="0"/>
                        </a:rPr>
                        <a:t>льыч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шол</a:t>
                      </a:r>
                      <a:r>
                        <a:rPr lang="mi-NZ" sz="2400" b="0" i="0" u="none" strike="noStrike" dirty="0">
                          <a:effectLst/>
                          <a:latin typeface="+mn-lt"/>
                          <a:ea typeface="PMingLiU" panose="02020500000000000000" pitchFamily="18" charset="-120"/>
                          <a:cs typeface="Calibri" panose="020F0502020204030204" pitchFamily="34" charset="0"/>
                        </a:rPr>
                        <a:t>’</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шол</a:t>
                      </a:r>
                      <a:r>
                        <a:rPr lang="mi-NZ" sz="2400" b="0" i="0" u="none" strike="noStrike" dirty="0">
                          <a:effectLst/>
                          <a:latin typeface="+mn-lt"/>
                          <a:ea typeface="PMingLiU" panose="02020500000000000000" pitchFamily="18" charset="-120"/>
                          <a:cs typeface="Calibri" panose="020F0502020204030204" pitchFamily="34" charset="0"/>
                        </a:rPr>
                        <a:t>’</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т</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997108"/>
                  </a:ext>
                </a:extLst>
              </a:tr>
              <a:tr h="576000">
                <a:tc>
                  <a:txBody>
                    <a:bodyPr/>
                    <a:lstStyle/>
                    <a:p>
                      <a:pPr algn="just" fontAlgn="t">
                        <a:spcBef>
                          <a:spcPts val="0"/>
                        </a:spcBef>
                        <a:spcAft>
                          <a:spcPts val="0"/>
                        </a:spcAft>
                      </a:pPr>
                      <a:r>
                        <a:rPr lang="az-Cyrl-AZ" sz="2400" b="1" i="0" u="none" strike="noStrike" dirty="0">
                          <a:effectLst/>
                          <a:latin typeface="+mn-lt"/>
                          <a:ea typeface="PMingLiU" panose="02020500000000000000" pitchFamily="18" charset="-120"/>
                          <a:cs typeface="Calibri" panose="020F0502020204030204" pitchFamily="34" charset="0"/>
                        </a:rPr>
                        <a:t>э</a:t>
                      </a:r>
                      <a:r>
                        <a:rPr lang="az-Cyrl-AZ" sz="2400" b="0" i="0" u="none" strike="noStrike" dirty="0">
                          <a:effectLst/>
                          <a:latin typeface="+mn-lt"/>
                          <a:ea typeface="PMingLiU" panose="02020500000000000000" pitchFamily="18" charset="-120"/>
                          <a:cs typeface="Calibri" panose="020F0502020204030204" pitchFamily="34" charset="0"/>
                        </a:rPr>
                        <a:t>рге</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400" b="0" i="0" u="none" strike="noStrike" dirty="0">
                          <a:effectLst/>
                          <a:latin typeface="+mn-lt"/>
                          <a:ea typeface="PMingLiU" panose="02020500000000000000" pitchFamily="18" charset="-120"/>
                          <a:cs typeface="Calibri" panose="020F0502020204030204" pitchFamily="34" charset="0"/>
                        </a:rPr>
                        <a:t>son</a:t>
                      </a:r>
                      <a:endParaRPr lang="en-US"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400" b="1" i="0" u="none" strike="noStrike" dirty="0">
                          <a:effectLst/>
                          <a:latin typeface="+mn-lt"/>
                          <a:ea typeface="PMingLiU" panose="02020500000000000000" pitchFamily="18" charset="-120"/>
                          <a:cs typeface="Calibri" panose="020F0502020204030204" pitchFamily="34" charset="0"/>
                        </a:rPr>
                        <a:t>э</a:t>
                      </a:r>
                      <a:r>
                        <a:rPr lang="az-Cyrl-AZ" sz="2400" b="0" i="0" u="none" strike="noStrike" dirty="0">
                          <a:effectLst/>
                          <a:latin typeface="+mn-lt"/>
                          <a:ea typeface="PMingLiU" panose="02020500000000000000" pitchFamily="18" charset="-120"/>
                          <a:cs typeface="Calibri" panose="020F0502020204030204" pitchFamily="34" charset="0"/>
                        </a:rPr>
                        <a:t>ргым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400" b="1" i="0" u="none" strike="noStrike" dirty="0">
                          <a:effectLst/>
                          <a:latin typeface="+mn-lt"/>
                          <a:ea typeface="PMingLiU" panose="02020500000000000000" pitchFamily="18" charset="-120"/>
                          <a:cs typeface="Calibri" panose="020F0502020204030204" pitchFamily="34" charset="0"/>
                        </a:rPr>
                        <a:t>э</a:t>
                      </a:r>
                      <a:r>
                        <a:rPr lang="az-Cyrl-AZ" sz="2400" b="0" i="0" u="none" strike="noStrike" dirty="0">
                          <a:effectLst/>
                          <a:latin typeface="+mn-lt"/>
                          <a:ea typeface="PMingLiU" panose="02020500000000000000" pitchFamily="18" charset="-120"/>
                          <a:cs typeface="Calibri" panose="020F0502020204030204" pitchFamily="34" charset="0"/>
                        </a:rPr>
                        <a:t>ргыч</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эрг</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м</a:t>
                      </a:r>
                      <a:endParaRPr lang="az-Cyrl-AZ" sz="2400" b="0" i="0" u="none" strike="noStrike" dirty="0">
                        <a:effectLst/>
                        <a:latin typeface="+mn-lt"/>
                      </a:endParaRPr>
                    </a:p>
                  </a:txBody>
                  <a:tcPr marL="188595" marR="188595" marT="26194"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400" b="0" i="0" u="none" strike="noStrike" dirty="0">
                          <a:effectLst/>
                          <a:latin typeface="+mn-lt"/>
                          <a:ea typeface="PMingLiU" panose="02020500000000000000" pitchFamily="18" charset="-120"/>
                          <a:cs typeface="Calibri" panose="020F0502020204030204" pitchFamily="34" charset="0"/>
                        </a:rPr>
                        <a:t>эрг</a:t>
                      </a:r>
                      <a:r>
                        <a:rPr lang="mi-NZ" sz="2400" b="1" i="0" u="none" strike="noStrike" dirty="0">
                          <a:effectLst/>
                          <a:latin typeface="+mn-lt"/>
                          <a:ea typeface="PMingLiU" panose="02020500000000000000" pitchFamily="18" charset="-120"/>
                          <a:cs typeface="Calibri" panose="020F0502020204030204" pitchFamily="34" charset="0"/>
                        </a:rPr>
                        <a:t>е</a:t>
                      </a:r>
                      <a:r>
                        <a:rPr lang="mi-NZ" sz="2400" b="0" i="0" u="none" strike="noStrike" dirty="0">
                          <a:effectLst/>
                          <a:latin typeface="+mn-lt"/>
                          <a:ea typeface="PMingLiU" panose="02020500000000000000" pitchFamily="18" charset="-120"/>
                          <a:cs typeface="Calibri" panose="020F0502020204030204" pitchFamily="34" charset="0"/>
                        </a:rPr>
                        <a:t>т</a:t>
                      </a:r>
                      <a:endParaRPr lang="az-Cyrl-AZ" sz="24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4835"/>
                  </a:ext>
                </a:extLst>
              </a:tr>
            </a:tbl>
          </a:graphicData>
        </a:graphic>
      </p:graphicFrame>
      <p:sp>
        <p:nvSpPr>
          <p:cNvPr id="38" name="Content Placeholder 2">
            <a:extLst>
              <a:ext uri="{FF2B5EF4-FFF2-40B4-BE49-F238E27FC236}">
                <a16:creationId xmlns:a16="http://schemas.microsoft.com/office/drawing/2014/main" id="{F1941F3F-5AB4-4E5C-9F7D-E3518E6AC886}"/>
              </a:ext>
            </a:extLst>
          </p:cNvPr>
          <p:cNvSpPr>
            <a:spLocks noGrp="1"/>
          </p:cNvSpPr>
          <p:nvPr>
            <p:ph idx="1"/>
          </p:nvPr>
        </p:nvSpPr>
        <p:spPr>
          <a:xfrm>
            <a:off x="838200" y="1825625"/>
            <a:ext cx="10515600" cy="4351338"/>
          </a:xfrm>
        </p:spPr>
        <p:txBody>
          <a:bodyPr/>
          <a:lstStyle/>
          <a:p>
            <a:pPr marL="0" indent="0">
              <a:buNone/>
            </a:pPr>
            <a:r>
              <a:rPr lang="de-AT" dirty="0"/>
              <a:t>Kinship terms:</a:t>
            </a:r>
            <a:endParaRPr lang="en-GB" dirty="0"/>
          </a:p>
        </p:txBody>
      </p:sp>
    </p:spTree>
    <p:extLst>
      <p:ext uri="{BB962C8B-B14F-4D97-AF65-F5344CB8AC3E}">
        <p14:creationId xmlns:p14="http://schemas.microsoft.com/office/powerpoint/2010/main" val="339910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232992-5765-475F-B0B2-0631F9E38F86}"/>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C329BEC-71D5-49F7-9CC5-F90A7745DCD1}"/>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7" name="Title 1">
            <a:extLst>
              <a:ext uri="{FF2B5EF4-FFF2-40B4-BE49-F238E27FC236}">
                <a16:creationId xmlns:a16="http://schemas.microsoft.com/office/drawing/2014/main" id="{E9BA7394-6F36-4D91-BE3F-13075B7B26EC}"/>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US" sz="3600" u="sng">
                <a:latin typeface="Calibri" panose="020F0502020204030204" pitchFamily="34" charset="0"/>
                <a:ea typeface="Times New Roman" panose="02020603050405020304" pitchFamily="18" charset="0"/>
                <a:cs typeface="Calibri" panose="020F0502020204030204" pitchFamily="34" charset="0"/>
              </a:rPr>
              <a:t>Pronouns</a:t>
            </a:r>
            <a:endParaRPr lang="en-GB" sz="3600" dirty="0"/>
          </a:p>
        </p:txBody>
      </p:sp>
      <p:graphicFrame>
        <p:nvGraphicFramePr>
          <p:cNvPr id="11" name="Table 10">
            <a:extLst>
              <a:ext uri="{FF2B5EF4-FFF2-40B4-BE49-F238E27FC236}">
                <a16:creationId xmlns:a16="http://schemas.microsoft.com/office/drawing/2014/main" id="{0B693195-27EC-4E0B-BE6E-F099608BA9DA}"/>
              </a:ext>
            </a:extLst>
          </p:cNvPr>
          <p:cNvGraphicFramePr>
            <a:graphicFrameLocks noGrp="1"/>
          </p:cNvGraphicFramePr>
          <p:nvPr>
            <p:extLst>
              <p:ext uri="{D42A27DB-BD31-4B8C-83A1-F6EECF244321}">
                <p14:modId xmlns:p14="http://schemas.microsoft.com/office/powerpoint/2010/main" val="4232617009"/>
              </p:ext>
            </p:extLst>
          </p:nvPr>
        </p:nvGraphicFramePr>
        <p:xfrm>
          <a:off x="653253" y="1844299"/>
          <a:ext cx="10885493" cy="4185344"/>
        </p:xfrm>
        <a:graphic>
          <a:graphicData uri="http://schemas.openxmlformats.org/drawingml/2006/table">
            <a:tbl>
              <a:tblPr firstRow="1" firstCol="1" bandRow="1" bandCol="1"/>
              <a:tblGrid>
                <a:gridCol w="5444561">
                  <a:extLst>
                    <a:ext uri="{9D8B030D-6E8A-4147-A177-3AD203B41FA5}">
                      <a16:colId xmlns:a16="http://schemas.microsoft.com/office/drawing/2014/main" val="1818066172"/>
                    </a:ext>
                  </a:extLst>
                </a:gridCol>
                <a:gridCol w="5440932">
                  <a:extLst>
                    <a:ext uri="{9D8B030D-6E8A-4147-A177-3AD203B41FA5}">
                      <a16:colId xmlns:a16="http://schemas.microsoft.com/office/drawing/2014/main" val="680808303"/>
                    </a:ext>
                  </a:extLst>
                </a:gridCol>
              </a:tblGrid>
              <a:tr h="1046336">
                <a:tc>
                  <a:txBody>
                    <a:bodyPr/>
                    <a:lstStyle/>
                    <a:p>
                      <a:pPr algn="l" fontAlgn="ctr">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Тый</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што ил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т? ~</a:t>
                      </a:r>
                      <a:endParaRPr lang="az-Cyrl-AZ" sz="2800" b="0" i="0" u="none" strike="noStrike">
                        <a:effectLst/>
                        <a:latin typeface="Arial" panose="020B0604020202020204" pitchFamily="34" charset="0"/>
                      </a:endParaRPr>
                    </a:p>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што ил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800" b="0" i="0" u="none" strike="noStrike">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Where do you live?</a:t>
                      </a:r>
                      <a:endParaRPr lang="en-US" sz="28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629393"/>
                  </a:ext>
                </a:extLst>
              </a:tr>
              <a:tr h="1046336">
                <a:tc>
                  <a:txBody>
                    <a:bodyPr/>
                    <a:lstStyle/>
                    <a:p>
                      <a:pPr algn="l" fontAlgn="ctr">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Мый</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каст</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не тол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 ~</a:t>
                      </a:r>
                      <a:endParaRPr lang="az-Cyrl-AZ" sz="2800" b="0" i="0" u="none" strike="noStrike">
                        <a:effectLst/>
                        <a:latin typeface="Arial" panose="020B0604020202020204" pitchFamily="34" charset="0"/>
                      </a:endParaRPr>
                    </a:p>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Каст</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не тол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800" b="0" i="0" u="none" strike="noStrike">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a:effectLst/>
                          <a:latin typeface="Calibri" panose="020F0502020204030204" pitchFamily="34" charset="0"/>
                          <a:ea typeface="PMingLiU" panose="02020500000000000000" pitchFamily="18" charset="-120"/>
                          <a:cs typeface="Calibri" panose="020F0502020204030204" pitchFamily="34" charset="0"/>
                        </a:rPr>
                        <a:t>I will come in the evening.</a:t>
                      </a:r>
                      <a:endParaRPr lang="en-US" sz="2800" b="0" i="0" u="none" strike="noStrike">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398091"/>
                  </a:ext>
                </a:extLst>
              </a:tr>
              <a:tr h="1046336">
                <a:tc>
                  <a:txBody>
                    <a:bodyPr/>
                    <a:lstStyle/>
                    <a:p>
                      <a:pPr algn="l" fontAlgn="ctr">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до</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Йошк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р-Ол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ште ил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az-Cyrl-AZ" sz="2800" b="0" i="0" u="none" strike="noStrike">
                        <a:effectLst/>
                        <a:latin typeface="Arial" panose="020B0604020202020204" pitchFamily="34" charset="0"/>
                      </a:endParaRPr>
                    </a:p>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Йошк</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р-Ол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ште ил</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800" b="0" i="0" u="none" strike="noStrike">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(S)he lives in Yoshkar-Ola.</a:t>
                      </a:r>
                      <a:endParaRPr lang="en-US" sz="28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53767"/>
                  </a:ext>
                </a:extLst>
              </a:tr>
              <a:tr h="1046336">
                <a:tc>
                  <a:txBody>
                    <a:bodyPr/>
                    <a:lstStyle/>
                    <a:p>
                      <a:pPr algn="l" fontAlgn="ctr">
                        <a:spcBef>
                          <a:spcPts val="0"/>
                        </a:spcBef>
                        <a:spcAft>
                          <a:spcPts val="0"/>
                        </a:spcAft>
                      </a:pP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8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800" b="0" i="0" u="sng" strike="noStrike">
                          <a:effectLst/>
                          <a:latin typeface="Calibri" panose="020F0502020204030204" pitchFamily="34" charset="0"/>
                          <a:ea typeface="PMingLiU" panose="02020500000000000000" pitchFamily="18" charset="-120"/>
                          <a:cs typeface="Calibri" panose="020F0502020204030204" pitchFamily="34" charset="0"/>
                        </a:rPr>
                        <a:t>но</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 мар</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й й</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лмым тун</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мыт. ~</a:t>
                      </a:r>
                      <a:endParaRPr lang="az-Cyrl-AZ" sz="2800" b="0" i="0" u="none" strike="noStrike">
                        <a:effectLst/>
                        <a:latin typeface="Arial" panose="020B0604020202020204" pitchFamily="34" charset="0"/>
                      </a:endParaRPr>
                    </a:p>
                    <a:p>
                      <a:pPr algn="l" fontAlgn="ctr">
                        <a:spcBef>
                          <a:spcPts val="0"/>
                        </a:spcBef>
                        <a:spcAft>
                          <a:spcPts val="0"/>
                        </a:spcAft>
                      </a:pP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Мар</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й й</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лмым тун</a:t>
                      </a:r>
                      <a:r>
                        <a:rPr lang="az-Cyrl-AZ" sz="2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800" b="0" i="0" u="none" strike="noStrike">
                          <a:effectLst/>
                          <a:latin typeface="Calibri" panose="020F0502020204030204" pitchFamily="34" charset="0"/>
                          <a:ea typeface="PMingLiU" panose="02020500000000000000" pitchFamily="18" charset="-120"/>
                          <a:cs typeface="Calibri" panose="020F0502020204030204" pitchFamily="34" charset="0"/>
                        </a:rPr>
                        <a:t>мыт.</a:t>
                      </a:r>
                      <a:endParaRPr lang="az-Cyrl-AZ" sz="2800" b="0" i="0" u="none" strike="noStrike">
                        <a:effectLst/>
                        <a:latin typeface="Arial" panose="020B0604020202020204" pitchFamily="34" charset="0"/>
                      </a:endParaRPr>
                    </a:p>
                  </a:txBody>
                  <a:tcPr marL="130861" marR="130861" marT="181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800" b="0" i="0" u="none" strike="noStrike" dirty="0">
                          <a:effectLst/>
                          <a:latin typeface="Calibri" panose="020F0502020204030204" pitchFamily="34" charset="0"/>
                          <a:ea typeface="PMingLiU" panose="02020500000000000000" pitchFamily="18" charset="-120"/>
                          <a:cs typeface="Calibri" panose="020F0502020204030204" pitchFamily="34" charset="0"/>
                        </a:rPr>
                        <a:t>They are learning Mari.</a:t>
                      </a:r>
                      <a:endParaRPr lang="en-US" sz="2800" b="0" i="0" u="none" strike="noStrike" dirty="0">
                        <a:effectLst/>
                        <a:latin typeface="Arial" panose="020B0604020202020204" pitchFamily="34" charset="0"/>
                      </a:endParaRPr>
                    </a:p>
                  </a:txBody>
                  <a:tcPr marL="130861" marR="130861" marT="181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603334"/>
                  </a:ext>
                </a:extLst>
              </a:tr>
            </a:tbl>
          </a:graphicData>
        </a:graphic>
      </p:graphicFrame>
    </p:spTree>
    <p:extLst>
      <p:ext uri="{BB962C8B-B14F-4D97-AF65-F5344CB8AC3E}">
        <p14:creationId xmlns:p14="http://schemas.microsoft.com/office/powerpoint/2010/main" val="11402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116212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Kinship terminology</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27</a:t>
            </a:fld>
            <a:endParaRPr lang="en-GB"/>
          </a:p>
        </p:txBody>
      </p:sp>
      <p:pic>
        <p:nvPicPr>
          <p:cNvPr id="7" name="Grafik 17">
            <a:extLst>
              <a:ext uri="{FF2B5EF4-FFF2-40B4-BE49-F238E27FC236}">
                <a16:creationId xmlns:a16="http://schemas.microsoft.com/office/drawing/2014/main" id="{7539F144-A2C2-404E-B00C-E33C152FDE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7794" y="1826303"/>
            <a:ext cx="8656411" cy="4022954"/>
          </a:xfrm>
          <a:prstGeom prst="rect">
            <a:avLst/>
          </a:prstGeom>
          <a:noFill/>
          <a:ln>
            <a:noFill/>
          </a:ln>
        </p:spPr>
      </p:pic>
      <p:sp>
        <p:nvSpPr>
          <p:cNvPr id="8" name="TextBox 7">
            <a:extLst>
              <a:ext uri="{FF2B5EF4-FFF2-40B4-BE49-F238E27FC236}">
                <a16:creationId xmlns:a16="http://schemas.microsoft.com/office/drawing/2014/main" id="{B029846A-5CC2-4BF0-95A6-400E25766BF7}"/>
              </a:ext>
            </a:extLst>
          </p:cNvPr>
          <p:cNvSpPr txBox="1"/>
          <p:nvPr/>
        </p:nvSpPr>
        <p:spPr>
          <a:xfrm>
            <a:off x="1767794" y="5479925"/>
            <a:ext cx="1611086" cy="369332"/>
          </a:xfrm>
          <a:prstGeom prst="rect">
            <a:avLst/>
          </a:prstGeom>
          <a:noFill/>
        </p:spPr>
        <p:txBody>
          <a:bodyPr wrap="square">
            <a:spAutoFit/>
          </a:bodyPr>
          <a:lstStyle/>
          <a:p>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(core relatives)</a:t>
            </a:r>
            <a:endParaRPr lang="en-GB" dirty="0"/>
          </a:p>
        </p:txBody>
      </p:sp>
    </p:spTree>
    <p:extLst>
      <p:ext uri="{BB962C8B-B14F-4D97-AF65-F5344CB8AC3E}">
        <p14:creationId xmlns:p14="http://schemas.microsoft.com/office/powerpoint/2010/main" val="10489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Kinship terminology</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Picture 5">
            <a:extLst>
              <a:ext uri="{FF2B5EF4-FFF2-40B4-BE49-F238E27FC236}">
                <a16:creationId xmlns:a16="http://schemas.microsoft.com/office/drawing/2014/main" id="{1D6EB706-B83D-4CB5-BCBA-905BC90A3554}"/>
              </a:ext>
            </a:extLst>
          </p:cNvPr>
          <p:cNvPicPr/>
          <p:nvPr/>
        </p:nvPicPr>
        <p:blipFill>
          <a:blip r:embed="rId2" cstate="print"/>
          <a:srcRect/>
          <a:stretch>
            <a:fillRect/>
          </a:stretch>
        </p:blipFill>
        <p:spPr bwMode="auto">
          <a:xfrm rot="5400000">
            <a:off x="4162425" y="61913"/>
            <a:ext cx="3867150" cy="7124700"/>
          </a:xfrm>
          <a:prstGeom prst="rect">
            <a:avLst/>
          </a:prstGeom>
          <a:noFill/>
          <a:ln w="9525">
            <a:noFill/>
            <a:miter lim="800000"/>
            <a:headEnd/>
            <a:tailEnd/>
          </a:ln>
        </p:spPr>
      </p:pic>
      <p:sp>
        <p:nvSpPr>
          <p:cNvPr id="9" name="TextBox 8">
            <a:extLst>
              <a:ext uri="{FF2B5EF4-FFF2-40B4-BE49-F238E27FC236}">
                <a16:creationId xmlns:a16="http://schemas.microsoft.com/office/drawing/2014/main" id="{F5B848C3-3638-40E2-B6AD-34EE434322BC}"/>
              </a:ext>
            </a:extLst>
          </p:cNvPr>
          <p:cNvSpPr txBox="1"/>
          <p:nvPr/>
        </p:nvSpPr>
        <p:spPr>
          <a:xfrm>
            <a:off x="187570" y="5365449"/>
            <a:ext cx="4114800" cy="1173463"/>
          </a:xfrm>
          <a:prstGeom prst="rect">
            <a:avLst/>
          </a:prstGeom>
          <a:noFill/>
        </p:spPr>
        <p:txBody>
          <a:bodyPr wrap="square">
            <a:spAutoFit/>
          </a:bodyPr>
          <a:lstStyle/>
          <a:p>
            <a:pPr algn="just">
              <a:lnSpc>
                <a:spcPct val="107000"/>
              </a:lnSpc>
              <a:spcAft>
                <a:spcPts val="800"/>
              </a:spcAft>
              <a:tabLst>
                <a:tab pos="446088" algn="l"/>
              </a:tabLst>
            </a:pP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пел</a:t>
            </a:r>
            <a:r>
              <a:rPr lang="en-US" sz="1800" b="1" dirty="0" err="1">
                <a:effectLst/>
                <a:latin typeface="Calibri" panose="020F0502020204030204" pitchFamily="34" charset="0"/>
                <a:ea typeface="PMingLiU" panose="02020500000000000000" pitchFamily="18" charset="-120"/>
                <a:cs typeface="Lucida Grande"/>
              </a:rPr>
              <a:t>а</a:t>
            </a:r>
            <a:r>
              <a:rPr lang="en-US" sz="1800" dirty="0" err="1">
                <a:effectLst/>
                <a:latin typeface="Calibri" panose="020F0502020204030204" pitchFamily="34" charset="0"/>
                <a:ea typeface="PMingLiU" panose="02020500000000000000" pitchFamily="18" charset="-120"/>
                <a:cs typeface="Lucida Grande"/>
              </a:rPr>
              <a:t>ш</a:t>
            </a:r>
            <a:r>
              <a:rPr lang="en-US" sz="1800" dirty="0">
                <a:effectLst/>
                <a:latin typeface="Calibri" panose="020F0502020204030204" pitchFamily="34" charset="0"/>
                <a:ea typeface="PMingLiU" panose="02020500000000000000" pitchFamily="18" charset="-120"/>
                <a:cs typeface="Lucida Grande"/>
              </a:rPr>
              <a:t> ‘spouse’</a:t>
            </a:r>
          </a:p>
          <a:p>
            <a:pPr algn="just">
              <a:lnSpc>
                <a:spcPct val="107000"/>
              </a:lnSpc>
              <a:spcAft>
                <a:spcPts val="800"/>
              </a:spcAft>
              <a:tabLst>
                <a:tab pos="446088" algn="l"/>
              </a:tabLst>
            </a:pP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таҥ</a:t>
            </a:r>
            <a:r>
              <a:rPr lang="en-US" sz="1800" dirty="0">
                <a:effectLst/>
                <a:latin typeface="Calibri" panose="020F0502020204030204" pitchFamily="34" charset="0"/>
                <a:ea typeface="PMingLiU" panose="02020500000000000000" pitchFamily="18" charset="-120"/>
                <a:cs typeface="Lucida Grande"/>
              </a:rPr>
              <a:t> ‘(romantic) partner’</a:t>
            </a:r>
          </a:p>
          <a:p>
            <a:pPr algn="just">
              <a:lnSpc>
                <a:spcPct val="107000"/>
              </a:lnSpc>
              <a:spcAft>
                <a:spcPts val="800"/>
              </a:spcAft>
              <a:tabLst>
                <a:tab pos="446088" algn="l"/>
              </a:tabLst>
            </a:pP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Т</a:t>
            </a:r>
            <a:r>
              <a:rPr lang="en-US" sz="1800" b="1" dirty="0" err="1">
                <a:effectLst/>
                <a:latin typeface="Calibri" panose="020F0502020204030204" pitchFamily="34" charset="0"/>
                <a:ea typeface="PMingLiU" panose="02020500000000000000" pitchFamily="18" charset="-120"/>
                <a:cs typeface="Lucida Grande"/>
              </a:rPr>
              <a:t>и</a:t>
            </a:r>
            <a:r>
              <a:rPr lang="en-US" sz="1800" dirty="0" err="1">
                <a:effectLst/>
                <a:latin typeface="Calibri" panose="020F0502020204030204" pitchFamily="34" charset="0"/>
                <a:ea typeface="PMingLiU" panose="02020500000000000000" pitchFamily="18" charset="-120"/>
                <a:cs typeface="Lucida Grande"/>
              </a:rPr>
              <a:t>де</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н</a:t>
            </a:r>
            <a:r>
              <a:rPr lang="en-US" sz="1800" b="1" dirty="0" err="1">
                <a:effectLst/>
                <a:latin typeface="Calibri" panose="020F0502020204030204" pitchFamily="34" charset="0"/>
                <a:ea typeface="PMingLiU" panose="02020500000000000000" pitchFamily="18" charset="-120"/>
                <a:cs typeface="Lucida Grande"/>
              </a:rPr>
              <a:t>е</a:t>
            </a:r>
            <a:r>
              <a:rPr lang="en-US" sz="1800" dirty="0" err="1">
                <a:effectLst/>
                <a:latin typeface="Calibri" panose="020F0502020204030204" pitchFamily="34" charset="0"/>
                <a:ea typeface="PMingLiU" panose="02020500000000000000" pitchFamily="18" charset="-120"/>
                <a:cs typeface="Lucida Grande"/>
              </a:rPr>
              <a:t>ле</a:t>
            </a:r>
            <a:r>
              <a:rPr lang="en-US" sz="1800" dirty="0">
                <a:effectLst/>
                <a:latin typeface="Calibri" panose="020F0502020204030204" pitchFamily="34" charset="0"/>
                <a:ea typeface="PMingLiU" panose="02020500000000000000" pitchFamily="18" charset="-120"/>
                <a:cs typeface="Lucida Grande"/>
              </a:rPr>
              <a:t> </a:t>
            </a:r>
            <a:r>
              <a:rPr lang="en-US" sz="1800" dirty="0" err="1">
                <a:effectLst/>
                <a:latin typeface="Calibri" panose="020F0502020204030204" pitchFamily="34" charset="0"/>
                <a:ea typeface="PMingLiU" panose="02020500000000000000" pitchFamily="18" charset="-120"/>
                <a:cs typeface="Lucida Grande"/>
              </a:rPr>
              <a:t>й</a:t>
            </a:r>
            <a:r>
              <a:rPr lang="en-US" sz="1800" b="1" dirty="0" err="1">
                <a:effectLst/>
                <a:latin typeface="Calibri" panose="020F0502020204030204" pitchFamily="34" charset="0"/>
                <a:ea typeface="PMingLiU" panose="02020500000000000000" pitchFamily="18" charset="-120"/>
                <a:cs typeface="Lucida Grande"/>
              </a:rPr>
              <a:t>о</a:t>
            </a:r>
            <a:r>
              <a:rPr lang="en-US" sz="1800" dirty="0" err="1">
                <a:effectLst/>
                <a:latin typeface="Calibri" panose="020F0502020204030204" pitchFamily="34" charset="0"/>
                <a:ea typeface="PMingLiU" panose="02020500000000000000" pitchFamily="18" charset="-120"/>
                <a:cs typeface="Lucida Grande"/>
              </a:rPr>
              <a:t>дыш</a:t>
            </a:r>
            <a:r>
              <a:rPr lang="en-US" sz="1800" dirty="0">
                <a:effectLst/>
                <a:latin typeface="Calibri" panose="020F0502020204030204" pitchFamily="34" charset="0"/>
                <a:ea typeface="PMingLiU" panose="02020500000000000000" pitchFamily="18" charset="-120"/>
                <a:cs typeface="Lucida Grande"/>
              </a:rPr>
              <a:t> ‘It’s complicated’</a:t>
            </a:r>
          </a:p>
        </p:txBody>
      </p:sp>
    </p:spTree>
    <p:extLst>
      <p:ext uri="{BB962C8B-B14F-4D97-AF65-F5344CB8AC3E}">
        <p14:creationId xmlns:p14="http://schemas.microsoft.com/office/powerpoint/2010/main" val="20980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Kinship terminology</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7" name="Table 6">
            <a:extLst>
              <a:ext uri="{FF2B5EF4-FFF2-40B4-BE49-F238E27FC236}">
                <a16:creationId xmlns:a16="http://schemas.microsoft.com/office/drawing/2014/main" id="{12E47B60-A844-402F-8263-2178BD061611}"/>
              </a:ext>
            </a:extLst>
          </p:cNvPr>
          <p:cNvGraphicFramePr>
            <a:graphicFrameLocks noGrp="1"/>
          </p:cNvGraphicFramePr>
          <p:nvPr>
            <p:extLst>
              <p:ext uri="{D42A27DB-BD31-4B8C-83A1-F6EECF244321}">
                <p14:modId xmlns:p14="http://schemas.microsoft.com/office/powerpoint/2010/main" val="1836865332"/>
              </p:ext>
            </p:extLst>
          </p:nvPr>
        </p:nvGraphicFramePr>
        <p:xfrm>
          <a:off x="1575350" y="1523945"/>
          <a:ext cx="8406850" cy="4832405"/>
        </p:xfrm>
        <a:graphic>
          <a:graphicData uri="http://schemas.openxmlformats.org/drawingml/2006/table">
            <a:tbl>
              <a:tblPr firstRow="1" firstCol="1" bandRow="1" bandCol="1"/>
              <a:tblGrid>
                <a:gridCol w="1187993">
                  <a:extLst>
                    <a:ext uri="{9D8B030D-6E8A-4147-A177-3AD203B41FA5}">
                      <a16:colId xmlns:a16="http://schemas.microsoft.com/office/drawing/2014/main" val="2769310264"/>
                    </a:ext>
                  </a:extLst>
                </a:gridCol>
                <a:gridCol w="5401866">
                  <a:extLst>
                    <a:ext uri="{9D8B030D-6E8A-4147-A177-3AD203B41FA5}">
                      <a16:colId xmlns:a16="http://schemas.microsoft.com/office/drawing/2014/main" val="1124885094"/>
                    </a:ext>
                  </a:extLst>
                </a:gridCol>
                <a:gridCol w="1816991">
                  <a:extLst>
                    <a:ext uri="{9D8B030D-6E8A-4147-A177-3AD203B41FA5}">
                      <a16:colId xmlns:a16="http://schemas.microsoft.com/office/drawing/2014/main" val="428187963"/>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Nominative</a:t>
                      </a:r>
                      <a:endParaRPr lang="en-US" sz="3200" b="0" i="0" u="none" strike="noStrike" dirty="0">
                        <a:effectLst/>
                        <a:latin typeface="Arial" panose="020B0604020202020204" pitchFamily="34" charset="0"/>
                      </a:endParaRPr>
                    </a:p>
                  </a:txBody>
                  <a:tcPr marL="121355" marR="121355" marT="60677" marB="6067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Vocative</a:t>
                      </a:r>
                      <a:endParaRPr lang="en-US" sz="3200" b="0" i="0" u="none" strike="noStrike" dirty="0">
                        <a:effectLst/>
                        <a:latin typeface="Arial" panose="020B0604020202020204" pitchFamily="34" charset="0"/>
                      </a:endParaRPr>
                    </a:p>
                  </a:txBody>
                  <a:tcPr marL="91016" marR="91016" marT="12641"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490409"/>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mother</a:t>
                      </a:r>
                      <a:endParaRPr lang="en-US" sz="3200" b="0" i="0" u="none" strike="noStrike" dirty="0">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 ав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815289"/>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(elder) sister</a:t>
                      </a:r>
                      <a:endParaRPr lang="en-US" sz="3200" b="0" i="0" u="none" strike="noStrike" dirty="0">
                        <a:effectLst/>
                        <a:latin typeface="Arial" panose="020B0604020202020204" pitchFamily="34" charset="0"/>
                      </a:endParaRPr>
                    </a:p>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aunt (parent’s younger sister)</a:t>
                      </a:r>
                      <a:endParaRPr lang="en-US" sz="3200" b="0" i="0" u="none" strike="noStrike" dirty="0">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9348"/>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father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 ач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81448"/>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еҥг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sister-in-law (elder brother’s wife)</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еҥг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196974"/>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(elder) brother</a:t>
                      </a:r>
                      <a:endParaRPr lang="en-US" sz="3200" b="0" i="0" u="none" strike="noStrike">
                        <a:effectLst/>
                        <a:latin typeface="Arial" panose="020B0604020202020204" pitchFamily="34" charset="0"/>
                      </a:endParaRPr>
                    </a:p>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uncle (father’s younger brother)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253501"/>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grandmother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89371"/>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aunt (mother’s or father’s elder sister)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260399"/>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grandfather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608891"/>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кугыз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uncle (mother’s or father’s elder brother)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кугыз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31324"/>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курск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brother-in-law (elder sister’s husband)</a:t>
                      </a:r>
                      <a:endParaRPr lang="en-US" sz="3200" b="0" i="0" u="none" strike="noStrike">
                        <a:effectLst/>
                        <a:latin typeface="Arial" panose="020B0604020202020204" pitchFamily="34" charset="0"/>
                      </a:endParaRPr>
                    </a:p>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uncle (parent’s younger sister’s husband)</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курск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229304"/>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чӱч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ӱ</a:t>
                      </a:r>
                      <a:endParaRPr lang="az-Cyrl-AZ" sz="3200" b="0" i="0" u="none" strike="noStrike">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uncle (mother’s younger brother)</a:t>
                      </a:r>
                      <a:endParaRPr lang="en-US" sz="3200" b="0" i="0" u="none" strike="noStrike">
                        <a:effectLst/>
                        <a:latin typeface="Arial" panose="020B0604020202020204" pitchFamily="34" charset="0"/>
                      </a:endParaRPr>
                    </a:p>
                  </a:txBody>
                  <a:tcPr marL="91016" marR="91016" marT="1264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чӱч</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a:t>
                      </a:r>
                      <a:endParaRPr lang="az-Cyrl-AZ" sz="3200" b="0" i="0" u="none" strike="noStrike" dirty="0">
                        <a:effectLst/>
                        <a:latin typeface="Arial" panose="020B0604020202020204" pitchFamily="34" charset="0"/>
                      </a:endParaRPr>
                    </a:p>
                  </a:txBody>
                  <a:tcPr marL="91016" marR="91016" marT="1264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596594"/>
                  </a:ext>
                </a:extLst>
              </a:tr>
            </a:tbl>
          </a:graphicData>
        </a:graphic>
      </p:graphicFrame>
    </p:spTree>
    <p:extLst>
      <p:ext uri="{BB962C8B-B14F-4D97-AF65-F5344CB8AC3E}">
        <p14:creationId xmlns:p14="http://schemas.microsoft.com/office/powerpoint/2010/main" val="385736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0D29-D2AD-499C-B1CE-5B1029A55428}"/>
              </a:ext>
            </a:extLst>
          </p:cNvPr>
          <p:cNvSpPr>
            <a:spLocks noGrp="1"/>
          </p:cNvSpPr>
          <p:nvPr>
            <p:ph type="title"/>
          </p:nvPr>
        </p:nvSpPr>
        <p:spPr/>
        <p:txBody>
          <a:bodyPr/>
          <a:lstStyle/>
          <a:p>
            <a:r>
              <a:rPr lang="en-US" sz="4400" u="sng" dirty="0">
                <a:effectLst/>
                <a:latin typeface="Calibri" panose="020F0502020204030204" pitchFamily="34" charset="0"/>
                <a:ea typeface="Times New Roman" panose="02020603050405020304" pitchFamily="18" charset="0"/>
                <a:cs typeface="Calibri" panose="020F0502020204030204" pitchFamily="34" charset="0"/>
              </a:rPr>
              <a:t>1. </a:t>
            </a:r>
            <a:r>
              <a:rPr lang="de-AT" sz="4400" u="sng" dirty="0">
                <a:effectLst/>
                <a:latin typeface="Calibri" panose="020F0502020204030204" pitchFamily="34" charset="0"/>
                <a:ea typeface="Times New Roman" panose="02020603050405020304" pitchFamily="18" charset="0"/>
                <a:cs typeface="Calibri" panose="020F0502020204030204" pitchFamily="34" charset="0"/>
              </a:rPr>
              <a:t>Kinship terminology</a:t>
            </a:r>
            <a:endParaRPr lang="en-GB" dirty="0"/>
          </a:p>
        </p:txBody>
      </p:sp>
      <p:sp>
        <p:nvSpPr>
          <p:cNvPr id="3" name="Content Placeholder 2">
            <a:extLst>
              <a:ext uri="{FF2B5EF4-FFF2-40B4-BE49-F238E27FC236}">
                <a16:creationId xmlns:a16="http://schemas.microsoft.com/office/drawing/2014/main" id="{A8E9E383-EC6B-44B1-A982-17E744BE50E2}"/>
              </a:ext>
            </a:extLst>
          </p:cNvPr>
          <p:cNvSpPr>
            <a:spLocks noGrp="1"/>
          </p:cNvSpPr>
          <p:nvPr>
            <p:ph idx="1"/>
          </p:nvPr>
        </p:nvSpPr>
        <p:spPr/>
        <p:txBody>
          <a:bodyPr/>
          <a:lstStyle/>
          <a:p>
            <a:pPr marL="0" indent="0">
              <a:buNone/>
            </a:pPr>
            <a:r>
              <a:rPr lang="en-US" dirty="0"/>
              <a:t>NB!</a:t>
            </a:r>
          </a:p>
          <a:p>
            <a:pPr marL="0" indent="0">
              <a:buNone/>
            </a:pPr>
            <a:r>
              <a:rPr lang="en-US" dirty="0"/>
              <a:t>	</a:t>
            </a:r>
            <a:r>
              <a:rPr lang="en-US" dirty="0" err="1"/>
              <a:t>ач</a:t>
            </a:r>
            <a:r>
              <a:rPr lang="en-US" b="1" dirty="0" err="1"/>
              <a:t>а</a:t>
            </a:r>
            <a:r>
              <a:rPr lang="en-US" dirty="0"/>
              <a:t> ‘father’</a:t>
            </a:r>
          </a:p>
          <a:p>
            <a:pPr marL="0" indent="0">
              <a:buNone/>
            </a:pPr>
            <a:r>
              <a:rPr lang="en-US" dirty="0"/>
              <a:t>		</a:t>
            </a:r>
            <a:r>
              <a:rPr lang="en-US" dirty="0" err="1"/>
              <a:t>ач</a:t>
            </a:r>
            <a:r>
              <a:rPr lang="en-US" b="1" dirty="0" err="1"/>
              <a:t>а</a:t>
            </a:r>
            <a:r>
              <a:rPr lang="en-US" dirty="0" err="1"/>
              <a:t>м</a:t>
            </a:r>
            <a:r>
              <a:rPr lang="en-US" dirty="0"/>
              <a:t> ‘my father’</a:t>
            </a:r>
          </a:p>
          <a:p>
            <a:pPr marL="0" indent="0">
              <a:buNone/>
            </a:pPr>
            <a:r>
              <a:rPr lang="en-US" dirty="0"/>
              <a:t>		</a:t>
            </a:r>
            <a:r>
              <a:rPr lang="en-US" dirty="0" err="1"/>
              <a:t>ач</a:t>
            </a:r>
            <a:r>
              <a:rPr lang="en-US" b="1" dirty="0" err="1"/>
              <a:t>а</a:t>
            </a:r>
            <a:r>
              <a:rPr lang="en-US" dirty="0" err="1"/>
              <a:t>мын</a:t>
            </a:r>
            <a:r>
              <a:rPr lang="en-US" dirty="0"/>
              <a:t> ‘my father’s’</a:t>
            </a:r>
          </a:p>
          <a:p>
            <a:pPr marL="0" indent="0">
              <a:buNone/>
            </a:pPr>
            <a:r>
              <a:rPr lang="en-US" dirty="0"/>
              <a:t>	</a:t>
            </a:r>
            <a:r>
              <a:rPr lang="en-US" dirty="0" err="1"/>
              <a:t>ач</a:t>
            </a:r>
            <a:r>
              <a:rPr lang="en-US" b="1" dirty="0" err="1"/>
              <a:t>а</a:t>
            </a:r>
            <a:r>
              <a:rPr lang="en-US" dirty="0" err="1"/>
              <a:t>й</a:t>
            </a:r>
            <a:r>
              <a:rPr lang="en-US" dirty="0"/>
              <a:t> ‘dad’</a:t>
            </a:r>
          </a:p>
          <a:p>
            <a:pPr marL="0" indent="0">
              <a:buNone/>
            </a:pPr>
            <a:r>
              <a:rPr lang="en-US" dirty="0"/>
              <a:t>		</a:t>
            </a:r>
            <a:r>
              <a:rPr lang="en-US" dirty="0" err="1"/>
              <a:t>ача</a:t>
            </a:r>
            <a:r>
              <a:rPr lang="en-US" b="1" dirty="0" err="1"/>
              <a:t>е</a:t>
            </a:r>
            <a:r>
              <a:rPr lang="en-US" dirty="0" err="1"/>
              <a:t>м</a:t>
            </a:r>
            <a:r>
              <a:rPr lang="en-US" dirty="0"/>
              <a:t> ‘my dad’</a:t>
            </a:r>
          </a:p>
          <a:p>
            <a:pPr marL="0" indent="0">
              <a:buNone/>
            </a:pPr>
            <a:r>
              <a:rPr lang="en-US" dirty="0"/>
              <a:t>		</a:t>
            </a:r>
            <a:r>
              <a:rPr lang="en-US" dirty="0" err="1"/>
              <a:t>ача</a:t>
            </a:r>
            <a:r>
              <a:rPr lang="en-US" b="1" dirty="0" err="1"/>
              <a:t>е</a:t>
            </a:r>
            <a:r>
              <a:rPr lang="en-US" dirty="0" err="1"/>
              <a:t>мын</a:t>
            </a:r>
            <a:r>
              <a:rPr lang="en-US" dirty="0"/>
              <a:t> ‘my dad’s’</a:t>
            </a:r>
          </a:p>
        </p:txBody>
      </p:sp>
      <p:sp>
        <p:nvSpPr>
          <p:cNvPr id="4" name="Footer Placeholder 3">
            <a:extLst>
              <a:ext uri="{FF2B5EF4-FFF2-40B4-BE49-F238E27FC236}">
                <a16:creationId xmlns:a16="http://schemas.microsoft.com/office/drawing/2014/main" id="{C42DA796-1E2F-4E38-97D8-CB59409227A9}"/>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D1051908-35D9-4517-A251-ACF8CA3F17B9}"/>
              </a:ext>
            </a:extLst>
          </p:cNvPr>
          <p:cNvSpPr>
            <a:spLocks noGrp="1"/>
          </p:cNvSpPr>
          <p:nvPr>
            <p:ph type="sldNum" sz="quarter" idx="12"/>
          </p:nvPr>
        </p:nvSpPr>
        <p:spPr/>
        <p:txBody>
          <a:bodyPr/>
          <a:lstStyle/>
          <a:p>
            <a:fld id="{055DE2CD-379D-4002-80ED-F7724F598CF3}" type="slidenum">
              <a:rPr lang="en-GB" smtClean="0"/>
              <a:t>30</a:t>
            </a:fld>
            <a:endParaRPr lang="en-GB"/>
          </a:p>
        </p:txBody>
      </p:sp>
    </p:spTree>
    <p:extLst>
      <p:ext uri="{BB962C8B-B14F-4D97-AF65-F5344CB8AC3E}">
        <p14:creationId xmlns:p14="http://schemas.microsoft.com/office/powerpoint/2010/main" val="19547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Kinship terminology</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31</a:t>
            </a:fld>
            <a:endParaRPr lang="en-GB"/>
          </a:p>
        </p:txBody>
      </p:sp>
      <p:graphicFrame>
        <p:nvGraphicFramePr>
          <p:cNvPr id="6" name="Table 5">
            <a:extLst>
              <a:ext uri="{FF2B5EF4-FFF2-40B4-BE49-F238E27FC236}">
                <a16:creationId xmlns:a16="http://schemas.microsoft.com/office/drawing/2014/main" id="{B0637028-274A-4B0A-B037-7261820D785C}"/>
              </a:ext>
            </a:extLst>
          </p:cNvPr>
          <p:cNvGraphicFramePr>
            <a:graphicFrameLocks noGrp="1"/>
          </p:cNvGraphicFramePr>
          <p:nvPr>
            <p:extLst>
              <p:ext uri="{D42A27DB-BD31-4B8C-83A1-F6EECF244321}">
                <p14:modId xmlns:p14="http://schemas.microsoft.com/office/powerpoint/2010/main" val="715123293"/>
              </p:ext>
            </p:extLst>
          </p:nvPr>
        </p:nvGraphicFramePr>
        <p:xfrm>
          <a:off x="2228850" y="1690688"/>
          <a:ext cx="7734299" cy="4405310"/>
        </p:xfrm>
        <a:graphic>
          <a:graphicData uri="http://schemas.openxmlformats.org/drawingml/2006/table">
            <a:tbl>
              <a:tblPr firstRow="1" firstCol="1" bandRow="1" bandCol="1"/>
              <a:tblGrid>
                <a:gridCol w="1086868">
                  <a:extLst>
                    <a:ext uri="{9D8B030D-6E8A-4147-A177-3AD203B41FA5}">
                      <a16:colId xmlns:a16="http://schemas.microsoft.com/office/drawing/2014/main" val="666812844"/>
                    </a:ext>
                  </a:extLst>
                </a:gridCol>
                <a:gridCol w="4981478">
                  <a:extLst>
                    <a:ext uri="{9D8B030D-6E8A-4147-A177-3AD203B41FA5}">
                      <a16:colId xmlns:a16="http://schemas.microsoft.com/office/drawing/2014/main" val="2642652739"/>
                    </a:ext>
                  </a:extLst>
                </a:gridCol>
                <a:gridCol w="1665953">
                  <a:extLst>
                    <a:ext uri="{9D8B030D-6E8A-4147-A177-3AD203B41FA5}">
                      <a16:colId xmlns:a16="http://schemas.microsoft.com/office/drawing/2014/main" val="1606320238"/>
                    </a:ext>
                  </a:extLst>
                </a:gridCol>
              </a:tblGrid>
              <a:tr h="338870">
                <a:tc gridSpan="2">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Nominative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US" sz="2000" b="1">
                          <a:effectLst/>
                          <a:latin typeface="Calibri" panose="020F0502020204030204" pitchFamily="34" charset="0"/>
                          <a:ea typeface="PMingLiU" panose="02020500000000000000" pitchFamily="18" charset="-120"/>
                          <a:cs typeface="Calibri" panose="020F0502020204030204" pitchFamily="34" charset="0"/>
                        </a:rPr>
                        <a:t>Vocative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96367"/>
                  </a:ext>
                </a:extLst>
              </a:tr>
              <a:tr h="33887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wife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ват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576913"/>
                  </a:ext>
                </a:extLst>
              </a:tr>
              <a:tr h="67774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ҥе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son-in-law</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brother-in-law (younger sister’s husband)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в</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ҥым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993445"/>
                  </a:ext>
                </a:extLst>
              </a:tr>
              <a:tr h="33887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husband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мари</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20290"/>
                  </a:ext>
                </a:extLst>
              </a:tr>
              <a:tr h="67774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шке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daughter-in-law</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sister-in-law (younger brother’s wife)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шкым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925872"/>
                  </a:ext>
                </a:extLst>
              </a:tr>
              <a:tr h="33887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(younger) brother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615230"/>
                  </a:ext>
                </a:extLst>
              </a:tr>
              <a:tr h="33887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шӱж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(younger) sister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шӱжар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589627"/>
                  </a:ext>
                </a:extLst>
              </a:tr>
              <a:tr h="33887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унык</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grandchild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унык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701485"/>
                  </a:ext>
                </a:extLst>
              </a:tr>
              <a:tr h="338870">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дыр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daughter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ӱдыр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911535"/>
                  </a:ext>
                </a:extLst>
              </a:tr>
              <a:tr h="338870">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рге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son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ргым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723949"/>
                  </a:ext>
                </a:extLst>
              </a:tr>
              <a:tr h="33887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чӱч</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ньӧ</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aunt (mother’s younger brother’s wife)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чӱч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ньым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969843"/>
                  </a:ext>
                </a:extLst>
              </a:tr>
            </a:tbl>
          </a:graphicData>
        </a:graphic>
      </p:graphicFrame>
    </p:spTree>
    <p:extLst>
      <p:ext uri="{BB962C8B-B14F-4D97-AF65-F5344CB8AC3E}">
        <p14:creationId xmlns:p14="http://schemas.microsoft.com/office/powerpoint/2010/main" val="22206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7EA9-BDAF-44AE-B8B3-65DAE872FF61}"/>
              </a:ext>
            </a:extLst>
          </p:cNvPr>
          <p:cNvSpPr>
            <a:spLocks noGrp="1"/>
          </p:cNvSpPr>
          <p:nvPr>
            <p:ph type="title"/>
          </p:nvPr>
        </p:nvSpPr>
        <p:spPr/>
        <p:txBody>
          <a:bodyPr/>
          <a:lstStyle/>
          <a:p>
            <a:r>
              <a:rPr lang="en-US" sz="4400" u="sng" dirty="0">
                <a:effectLst/>
                <a:latin typeface="Calibri" panose="020F0502020204030204" pitchFamily="34" charset="0"/>
                <a:ea typeface="Times New Roman" panose="02020603050405020304" pitchFamily="18" charset="0"/>
                <a:cs typeface="Calibri" panose="020F0502020204030204" pitchFamily="34" charset="0"/>
              </a:rPr>
              <a:t>2. </a:t>
            </a:r>
            <a:r>
              <a:rPr lang="de-AT" sz="4400" u="sng" dirty="0">
                <a:effectLst/>
                <a:latin typeface="Calibri" panose="020F0502020204030204" pitchFamily="34" charset="0"/>
                <a:ea typeface="Times New Roman" panose="02020603050405020304" pitchFamily="18" charset="0"/>
                <a:cs typeface="Calibri" panose="020F0502020204030204" pitchFamily="34" charset="0"/>
              </a:rPr>
              <a:t>тый </a:t>
            </a:r>
            <a:r>
              <a:rPr lang="en-US" sz="4400" u="sng" dirty="0">
                <a:effectLst/>
                <a:latin typeface="Calibri" panose="020F0502020204030204" pitchFamily="34" charset="0"/>
                <a:ea typeface="Times New Roman" panose="02020603050405020304" pitchFamily="18" charset="0"/>
                <a:cs typeface="Calibri" panose="020F0502020204030204" pitchFamily="34" charset="0"/>
              </a:rPr>
              <a:t>‘you’</a:t>
            </a:r>
            <a:endParaRPr lang="en-GB" dirty="0"/>
          </a:p>
        </p:txBody>
      </p:sp>
      <p:sp>
        <p:nvSpPr>
          <p:cNvPr id="4" name="Footer Placeholder 3">
            <a:extLst>
              <a:ext uri="{FF2B5EF4-FFF2-40B4-BE49-F238E27FC236}">
                <a16:creationId xmlns:a16="http://schemas.microsoft.com/office/drawing/2014/main" id="{6F2E130D-0B85-4E92-B5CB-07007544E179}"/>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700D8B34-23D9-4C5A-9DBB-3B9FE00F1EEC}"/>
              </a:ext>
            </a:extLst>
          </p:cNvPr>
          <p:cNvSpPr>
            <a:spLocks noGrp="1"/>
          </p:cNvSpPr>
          <p:nvPr>
            <p:ph type="sldNum" sz="quarter" idx="12"/>
          </p:nvPr>
        </p:nvSpPr>
        <p:spPr/>
        <p:txBody>
          <a:bodyPr/>
          <a:lstStyle/>
          <a:p>
            <a:fld id="{055DE2CD-379D-4002-80ED-F7724F598CF3}" type="slidenum">
              <a:rPr lang="en-GB" smtClean="0"/>
              <a:t>32</a:t>
            </a:fld>
            <a:endParaRPr lang="en-GB"/>
          </a:p>
        </p:txBody>
      </p:sp>
      <p:graphicFrame>
        <p:nvGraphicFramePr>
          <p:cNvPr id="7" name="Table 7">
            <a:extLst>
              <a:ext uri="{FF2B5EF4-FFF2-40B4-BE49-F238E27FC236}">
                <a16:creationId xmlns:a16="http://schemas.microsoft.com/office/drawing/2014/main" id="{0F8F4DC1-3FC0-42C7-ACC1-C6242FD45E68}"/>
              </a:ext>
            </a:extLst>
          </p:cNvPr>
          <p:cNvGraphicFramePr>
            <a:graphicFrameLocks noGrp="1"/>
          </p:cNvGraphicFramePr>
          <p:nvPr>
            <p:extLst>
              <p:ext uri="{D42A27DB-BD31-4B8C-83A1-F6EECF244321}">
                <p14:modId xmlns:p14="http://schemas.microsoft.com/office/powerpoint/2010/main" val="3806925706"/>
              </p:ext>
            </p:extLst>
          </p:nvPr>
        </p:nvGraphicFramePr>
        <p:xfrm>
          <a:off x="838200" y="2872740"/>
          <a:ext cx="10414000" cy="1737360"/>
        </p:xfrm>
        <a:graphic>
          <a:graphicData uri="http://schemas.openxmlformats.org/drawingml/2006/table">
            <a:tbl>
              <a:tblPr firstRow="1" bandRow="1">
                <a:tableStyleId>{5940675A-B579-460E-94D1-54222C63F5DA}</a:tableStyleId>
              </a:tblPr>
              <a:tblGrid>
                <a:gridCol w="4406900">
                  <a:extLst>
                    <a:ext uri="{9D8B030D-6E8A-4147-A177-3AD203B41FA5}">
                      <a16:colId xmlns:a16="http://schemas.microsoft.com/office/drawing/2014/main" val="1692334380"/>
                    </a:ext>
                  </a:extLst>
                </a:gridCol>
                <a:gridCol w="3003550">
                  <a:extLst>
                    <a:ext uri="{9D8B030D-6E8A-4147-A177-3AD203B41FA5}">
                      <a16:colId xmlns:a16="http://schemas.microsoft.com/office/drawing/2014/main" val="2297592683"/>
                    </a:ext>
                  </a:extLst>
                </a:gridCol>
                <a:gridCol w="3003550">
                  <a:extLst>
                    <a:ext uri="{9D8B030D-6E8A-4147-A177-3AD203B41FA5}">
                      <a16:colId xmlns:a16="http://schemas.microsoft.com/office/drawing/2014/main" val="4170863858"/>
                    </a:ext>
                  </a:extLst>
                </a:gridCol>
              </a:tblGrid>
              <a:tr h="370840">
                <a:tc>
                  <a:txBody>
                    <a:bodyPr/>
                    <a:lstStyle/>
                    <a:p>
                      <a:endParaRPr lang="en-GB" sz="32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3200" b="1" dirty="0"/>
                        <a:t>Familiar</a:t>
                      </a:r>
                      <a:endParaRPr lang="en-GB" sz="32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3200" b="1" dirty="0"/>
                        <a:t>Formal</a:t>
                      </a:r>
                      <a:endParaRPr lang="en-GB" sz="32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216739"/>
                  </a:ext>
                </a:extLst>
              </a:tr>
              <a:tr h="370840">
                <a:tc>
                  <a:txBody>
                    <a:bodyPr/>
                    <a:lstStyle/>
                    <a:p>
                      <a:pPr algn="ctr"/>
                      <a:r>
                        <a:rPr lang="de-AT" sz="3200" b="1" dirty="0"/>
                        <a:t>Addressing 1 person</a:t>
                      </a:r>
                      <a:endParaRPr lang="en-GB" sz="3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de-AT" sz="3200" dirty="0"/>
                        <a:t>тый (2Sg)</a:t>
                      </a:r>
                      <a:endParaRPr lang="en-GB" sz="32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200" b="0" i="0" u="none" strike="noStrike" kern="1200" cap="none" spc="0" normalizeH="0" baseline="0" noProof="0" dirty="0">
                          <a:ln>
                            <a:noFill/>
                          </a:ln>
                          <a:solidFill>
                            <a:prstClr val="black"/>
                          </a:solidFill>
                          <a:effectLst/>
                          <a:uLnTx/>
                          <a:uFillTx/>
                          <a:latin typeface="Calibri" panose="020F0502020204030204"/>
                          <a:ea typeface="+mn-ea"/>
                          <a:cs typeface="+mn-cs"/>
                        </a:rPr>
                        <a:t>те (2Pl)</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4082644993"/>
                  </a:ext>
                </a:extLst>
              </a:tr>
              <a:tr h="370840">
                <a:tc>
                  <a:txBody>
                    <a:bodyPr/>
                    <a:lstStyle/>
                    <a:p>
                      <a:pPr algn="ctr"/>
                      <a:r>
                        <a:rPr lang="de-AT" sz="3200" b="1" dirty="0"/>
                        <a:t>Addressing 2+ people</a:t>
                      </a:r>
                      <a:endParaRPr lang="en-GB" sz="3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de-AT" sz="3200" dirty="0"/>
                        <a:t>те (2Pl)</a:t>
                      </a:r>
                      <a:endParaRPr lang="en-GB" sz="32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200" b="0" i="0" u="none" strike="noStrike" kern="1200" cap="none" spc="0" normalizeH="0" baseline="0" noProof="0" dirty="0">
                          <a:ln>
                            <a:noFill/>
                          </a:ln>
                          <a:solidFill>
                            <a:prstClr val="black"/>
                          </a:solidFill>
                          <a:effectLst/>
                          <a:uLnTx/>
                          <a:uFillTx/>
                          <a:latin typeface="Calibri" panose="020F0502020204030204"/>
                          <a:ea typeface="+mn-ea"/>
                          <a:cs typeface="+mn-cs"/>
                        </a:rPr>
                        <a:t>те (2Pl)</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3189718"/>
                  </a:ext>
                </a:extLst>
              </a:tr>
            </a:tbl>
          </a:graphicData>
        </a:graphic>
      </p:graphicFrame>
    </p:spTree>
    <p:extLst>
      <p:ext uri="{BB962C8B-B14F-4D97-AF65-F5344CB8AC3E}">
        <p14:creationId xmlns:p14="http://schemas.microsoft.com/office/powerpoint/2010/main" val="22535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7EA9-BDAF-44AE-B8B3-65DAE872FF61}"/>
              </a:ext>
            </a:extLst>
          </p:cNvPr>
          <p:cNvSpPr>
            <a:spLocks noGrp="1"/>
          </p:cNvSpPr>
          <p:nvPr>
            <p:ph type="title"/>
          </p:nvPr>
        </p:nvSpPr>
        <p:spPr/>
        <p:txBody>
          <a:bodyPr/>
          <a:lstStyle/>
          <a:p>
            <a:r>
              <a:rPr lang="en-US" sz="4400" u="sng" dirty="0">
                <a:effectLst/>
                <a:latin typeface="Calibri" panose="020F0502020204030204" pitchFamily="34" charset="0"/>
                <a:ea typeface="Times New Roman" panose="02020603050405020304" pitchFamily="18" charset="0"/>
                <a:cs typeface="Calibri" panose="020F0502020204030204" pitchFamily="34" charset="0"/>
              </a:rPr>
              <a:t>3. </a:t>
            </a:r>
            <a:r>
              <a:rPr lang="mi-NZ" u="sng" dirty="0">
                <a:latin typeface="Calibri" panose="020F0502020204030204" pitchFamily="34" charset="0"/>
                <a:ea typeface="Times New Roman" panose="02020603050405020304" pitchFamily="18" charset="0"/>
                <a:cs typeface="Calibri" panose="020F0502020204030204" pitchFamily="34" charset="0"/>
              </a:rPr>
              <a:t>л</a:t>
            </a:r>
            <a:r>
              <a:rPr lang="mi-NZ" b="1" u="sng" dirty="0">
                <a:latin typeface="Calibri" panose="020F0502020204030204" pitchFamily="34" charset="0"/>
                <a:ea typeface="Times New Roman" panose="02020603050405020304" pitchFamily="18" charset="0"/>
                <a:cs typeface="Calibri" panose="020F0502020204030204" pitchFamily="34" charset="0"/>
              </a:rPr>
              <a:t>и</a:t>
            </a:r>
            <a:r>
              <a:rPr lang="mi-NZ" u="sng" dirty="0">
                <a:latin typeface="Calibri" panose="020F0502020204030204" pitchFamily="34" charset="0"/>
                <a:ea typeface="Times New Roman" panose="02020603050405020304" pitchFamily="18" charset="0"/>
                <a:cs typeface="Calibri" panose="020F0502020204030204" pitchFamily="34" charset="0"/>
              </a:rPr>
              <a:t>йже</a:t>
            </a:r>
            <a:endParaRPr lang="en-GB" dirty="0"/>
          </a:p>
        </p:txBody>
      </p:sp>
      <p:sp>
        <p:nvSpPr>
          <p:cNvPr id="4" name="Footer Placeholder 3">
            <a:extLst>
              <a:ext uri="{FF2B5EF4-FFF2-40B4-BE49-F238E27FC236}">
                <a16:creationId xmlns:a16="http://schemas.microsoft.com/office/drawing/2014/main" id="{6F2E130D-0B85-4E92-B5CB-07007544E179}"/>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700D8B34-23D9-4C5A-9DBB-3B9FE00F1EEC}"/>
              </a:ext>
            </a:extLst>
          </p:cNvPr>
          <p:cNvSpPr>
            <a:spLocks noGrp="1"/>
          </p:cNvSpPr>
          <p:nvPr>
            <p:ph type="sldNum" sz="quarter" idx="12"/>
          </p:nvPr>
        </p:nvSpPr>
        <p:spPr/>
        <p:txBody>
          <a:bodyPr/>
          <a:lstStyle/>
          <a:p>
            <a:fld id="{055DE2CD-379D-4002-80ED-F7724F598CF3}" type="slidenum">
              <a:rPr lang="en-GB" smtClean="0"/>
              <a:t>33</a:t>
            </a:fld>
            <a:endParaRPr lang="en-GB"/>
          </a:p>
        </p:txBody>
      </p:sp>
      <p:sp>
        <p:nvSpPr>
          <p:cNvPr id="6" name="Content Placeholder 2">
            <a:extLst>
              <a:ext uri="{FF2B5EF4-FFF2-40B4-BE49-F238E27FC236}">
                <a16:creationId xmlns:a16="http://schemas.microsoft.com/office/drawing/2014/main" id="{5A6C9839-087D-4F47-98FA-37366ADF4D41}"/>
              </a:ext>
            </a:extLst>
          </p:cNvPr>
          <p:cNvSpPr>
            <a:spLocks noGrp="1"/>
          </p:cNvSpPr>
          <p:nvPr>
            <p:ph idx="1"/>
          </p:nvPr>
        </p:nvSpPr>
        <p:spPr>
          <a:xfrm>
            <a:off x="838200" y="1825625"/>
            <a:ext cx="10515600" cy="4351338"/>
          </a:xfrm>
        </p:spPr>
        <p:txBody>
          <a:bodyPr>
            <a:normAutofit/>
          </a:bodyPr>
          <a:lstStyle/>
          <a:p>
            <a:pPr marL="0" indent="0">
              <a:buNone/>
            </a:pPr>
            <a:r>
              <a:rPr lang="mi-NZ" dirty="0"/>
              <a:t>П</a:t>
            </a:r>
            <a:r>
              <a:rPr lang="mi-NZ" b="1" dirty="0"/>
              <a:t>о</a:t>
            </a:r>
            <a:r>
              <a:rPr lang="mi-NZ" dirty="0"/>
              <a:t>ро к</a:t>
            </a:r>
            <a:r>
              <a:rPr lang="mi-NZ" b="1" dirty="0"/>
              <a:t>е</a:t>
            </a:r>
            <a:r>
              <a:rPr lang="mi-NZ" dirty="0"/>
              <a:t>че л</a:t>
            </a:r>
            <a:r>
              <a:rPr lang="mi-NZ" b="1" dirty="0"/>
              <a:t>и</a:t>
            </a:r>
            <a:r>
              <a:rPr lang="mi-NZ" dirty="0"/>
              <a:t>йже!</a:t>
            </a:r>
          </a:p>
          <a:p>
            <a:pPr marL="0" indent="0">
              <a:buNone/>
            </a:pPr>
            <a:endParaRPr lang="mi-NZ" dirty="0"/>
          </a:p>
          <a:p>
            <a:pPr marL="0" indent="0">
              <a:buNone/>
            </a:pPr>
            <a:endParaRPr lang="mi-NZ" dirty="0"/>
          </a:p>
          <a:p>
            <a:pPr marL="0" indent="0">
              <a:buNone/>
            </a:pPr>
            <a:r>
              <a:rPr lang="mi-NZ" dirty="0"/>
              <a:t>		Imperative:</a:t>
            </a:r>
            <a:endParaRPr lang="en-GB" dirty="0"/>
          </a:p>
        </p:txBody>
      </p:sp>
      <p:graphicFrame>
        <p:nvGraphicFramePr>
          <p:cNvPr id="8" name="Table 12">
            <a:extLst>
              <a:ext uri="{FF2B5EF4-FFF2-40B4-BE49-F238E27FC236}">
                <a16:creationId xmlns:a16="http://schemas.microsoft.com/office/drawing/2014/main" id="{D73EBF33-743B-493E-AD09-330A0A95698D}"/>
              </a:ext>
            </a:extLst>
          </p:cNvPr>
          <p:cNvGraphicFramePr>
            <a:graphicFrameLocks noGrp="1"/>
          </p:cNvGraphicFramePr>
          <p:nvPr>
            <p:extLst>
              <p:ext uri="{D42A27DB-BD31-4B8C-83A1-F6EECF244321}">
                <p14:modId xmlns:p14="http://schemas.microsoft.com/office/powerpoint/2010/main" val="1062891192"/>
              </p:ext>
            </p:extLst>
          </p:nvPr>
        </p:nvGraphicFramePr>
        <p:xfrm>
          <a:off x="5068276" y="1873250"/>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solidFill>
                            <a:schemeClr val="tx1"/>
                          </a:solidFill>
                        </a:rPr>
                        <a:t>I: </a:t>
                      </a:r>
                      <a:r>
                        <a:rPr lang="mi-NZ" sz="2800" dirty="0">
                          <a:solidFill>
                            <a:schemeClr val="tx1"/>
                          </a:solidFill>
                        </a:rPr>
                        <a:t>лий- ‘to be(come)’ &gt;</a:t>
                      </a:r>
                    </a:p>
                    <a:p>
                      <a:r>
                        <a:rPr lang="mi-NZ" sz="2800" dirty="0">
                          <a:solidFill>
                            <a:schemeClr val="tx1"/>
                          </a:solidFill>
                        </a:rPr>
                        <a:t>ли</a:t>
                      </a:r>
                      <a:r>
                        <a:rPr lang="mi-NZ" sz="2800" b="1" dirty="0">
                          <a:solidFill>
                            <a:schemeClr val="tx1"/>
                          </a:solidFill>
                        </a:rPr>
                        <a:t>я</a:t>
                      </a:r>
                      <a:r>
                        <a:rPr lang="mi-NZ" sz="2800" dirty="0">
                          <a:solidFill>
                            <a:schemeClr val="tx1"/>
                          </a:solidFill>
                        </a:rPr>
                        <a:t>ш</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solidFill>
                            <a:schemeClr val="tx1"/>
                          </a:solidFill>
                        </a:rPr>
                        <a:t>-</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de-AT" sz="2800" dirty="0">
                          <a:solidFill>
                            <a:schemeClr val="tx1"/>
                          </a:solidFill>
                        </a:rPr>
                        <a:t>-</a:t>
                      </a:r>
                      <a:endParaRPr lang="en-GB" sz="28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de-AT" sz="2800" dirty="0">
                          <a:solidFill>
                            <a:schemeClr val="tx1"/>
                          </a:solidFill>
                        </a:rPr>
                        <a:t>-∅</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solidFill>
                            <a:schemeClr val="tx1"/>
                          </a:solidFill>
                        </a:rPr>
                        <a:t>лий</a:t>
                      </a:r>
                      <a:endParaRPr lang="en-GB" sz="28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de-AT" sz="2800" dirty="0">
                          <a:solidFill>
                            <a:schemeClr val="tx1"/>
                          </a:solidFill>
                        </a:rPr>
                        <a:t>-ЖЕ</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solidFill>
                            <a:schemeClr val="tx1"/>
                          </a:solidFill>
                        </a:rPr>
                        <a:t>л</a:t>
                      </a:r>
                      <a:r>
                        <a:rPr lang="mi-NZ" sz="2800" b="1" dirty="0">
                          <a:solidFill>
                            <a:schemeClr val="tx1"/>
                          </a:solidFill>
                        </a:rPr>
                        <a:t>и</a:t>
                      </a:r>
                      <a:r>
                        <a:rPr lang="mi-NZ" sz="2800" dirty="0">
                          <a:solidFill>
                            <a:schemeClr val="tx1"/>
                          </a:solidFill>
                        </a:rPr>
                        <a:t>йже</a:t>
                      </a:r>
                      <a:endParaRPr lang="en-GB" sz="28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de-AT" sz="2800" dirty="0">
                          <a:solidFill>
                            <a:schemeClr val="tx1"/>
                          </a:solidFill>
                        </a:rPr>
                        <a:t>-</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de-AT" sz="2800" dirty="0">
                          <a:solidFill>
                            <a:schemeClr val="tx1"/>
                          </a:solidFill>
                        </a:rPr>
                        <a:t>-</a:t>
                      </a:r>
                      <a:endParaRPr lang="en-GB" sz="28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67867158"/>
                  </a:ext>
                </a:extLst>
              </a:tr>
              <a:tr h="359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2800" dirty="0">
                          <a:solidFill>
                            <a:schemeClr val="tx1"/>
                          </a:solidFill>
                        </a:rPr>
                        <a:t>-За</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solidFill>
                            <a:schemeClr val="tx1"/>
                          </a:solidFill>
                        </a:rPr>
                        <a:t>л</a:t>
                      </a:r>
                      <a:r>
                        <a:rPr lang="mi-NZ" sz="2800" b="1" dirty="0">
                          <a:solidFill>
                            <a:schemeClr val="tx1"/>
                          </a:solidFill>
                        </a:rPr>
                        <a:t>и</a:t>
                      </a:r>
                      <a:r>
                        <a:rPr lang="mi-NZ" sz="2800" dirty="0">
                          <a:solidFill>
                            <a:schemeClr val="tx1"/>
                          </a:solidFill>
                        </a:rPr>
                        <a:t>йза</a:t>
                      </a:r>
                      <a:endParaRPr lang="en-GB" sz="28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609753058"/>
                  </a:ext>
                </a:extLst>
              </a:tr>
              <a:tr h="359625">
                <a:tc>
                  <a:txBody>
                    <a:bodyPr/>
                    <a:lstStyle/>
                    <a:p>
                      <a:r>
                        <a:rPr lang="mi-NZ" sz="2800" dirty="0">
                          <a:solidFill>
                            <a:schemeClr val="tx1"/>
                          </a:solidFill>
                        </a:rPr>
                        <a:t>-ышт</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mi-NZ" sz="2800" dirty="0">
                          <a:solidFill>
                            <a:schemeClr val="tx1"/>
                          </a:solidFill>
                        </a:rPr>
                        <a:t>л</a:t>
                      </a:r>
                      <a:r>
                        <a:rPr lang="mi-NZ" sz="2800" b="1" dirty="0">
                          <a:solidFill>
                            <a:schemeClr val="tx1"/>
                          </a:solidFill>
                        </a:rPr>
                        <a:t>и</a:t>
                      </a:r>
                      <a:r>
                        <a:rPr lang="mi-NZ" sz="2800" dirty="0">
                          <a:solidFill>
                            <a:schemeClr val="tx1"/>
                          </a:solidFill>
                        </a:rPr>
                        <a:t>йыт</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27394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7EA9-BDAF-44AE-B8B3-65DAE872FF61}"/>
              </a:ext>
            </a:extLst>
          </p:cNvPr>
          <p:cNvSpPr>
            <a:spLocks noGrp="1"/>
          </p:cNvSpPr>
          <p:nvPr>
            <p:ph type="title"/>
          </p:nvPr>
        </p:nvSpPr>
        <p:spPr/>
        <p:txBody>
          <a:bodyPr/>
          <a:lstStyle/>
          <a:p>
            <a:r>
              <a:rPr lang="en-US" sz="4400" u="sng" dirty="0">
                <a:effectLst/>
                <a:latin typeface="Calibri" panose="020F0502020204030204" pitchFamily="34" charset="0"/>
                <a:ea typeface="Times New Roman" panose="02020603050405020304" pitchFamily="18" charset="0"/>
                <a:cs typeface="Calibri" panose="020F0502020204030204" pitchFamily="34" charset="0"/>
              </a:rPr>
              <a:t>3. </a:t>
            </a:r>
            <a:r>
              <a:rPr lang="mi-NZ" u="sng" dirty="0">
                <a:latin typeface="Calibri" panose="020F0502020204030204" pitchFamily="34" charset="0"/>
                <a:ea typeface="Times New Roman" panose="02020603050405020304" pitchFamily="18" charset="0"/>
                <a:cs typeface="Calibri" panose="020F0502020204030204" pitchFamily="34" charset="0"/>
              </a:rPr>
              <a:t>л</a:t>
            </a:r>
            <a:r>
              <a:rPr lang="mi-NZ" b="1" u="sng" dirty="0">
                <a:latin typeface="Calibri" panose="020F0502020204030204" pitchFamily="34" charset="0"/>
                <a:ea typeface="Times New Roman" panose="02020603050405020304" pitchFamily="18" charset="0"/>
                <a:cs typeface="Calibri" panose="020F0502020204030204" pitchFamily="34" charset="0"/>
              </a:rPr>
              <a:t>и</a:t>
            </a:r>
            <a:r>
              <a:rPr lang="mi-NZ" u="sng" dirty="0">
                <a:latin typeface="Calibri" panose="020F0502020204030204" pitchFamily="34" charset="0"/>
                <a:ea typeface="Times New Roman" panose="02020603050405020304" pitchFamily="18" charset="0"/>
                <a:cs typeface="Calibri" panose="020F0502020204030204" pitchFamily="34" charset="0"/>
              </a:rPr>
              <a:t>йже</a:t>
            </a:r>
            <a:endParaRPr lang="en-GB" dirty="0"/>
          </a:p>
        </p:txBody>
      </p:sp>
      <p:sp>
        <p:nvSpPr>
          <p:cNvPr id="4" name="Footer Placeholder 3">
            <a:extLst>
              <a:ext uri="{FF2B5EF4-FFF2-40B4-BE49-F238E27FC236}">
                <a16:creationId xmlns:a16="http://schemas.microsoft.com/office/drawing/2014/main" id="{6F2E130D-0B85-4E92-B5CB-07007544E179}"/>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700D8B34-23D9-4C5A-9DBB-3B9FE00F1EEC}"/>
              </a:ext>
            </a:extLst>
          </p:cNvPr>
          <p:cNvSpPr>
            <a:spLocks noGrp="1"/>
          </p:cNvSpPr>
          <p:nvPr>
            <p:ph type="sldNum" sz="quarter" idx="12"/>
          </p:nvPr>
        </p:nvSpPr>
        <p:spPr/>
        <p:txBody>
          <a:bodyPr/>
          <a:lstStyle/>
          <a:p>
            <a:fld id="{055DE2CD-379D-4002-80ED-F7724F598CF3}" type="slidenum">
              <a:rPr lang="en-GB" smtClean="0"/>
              <a:t>34</a:t>
            </a:fld>
            <a:endParaRPr lang="en-GB"/>
          </a:p>
        </p:txBody>
      </p:sp>
      <p:sp>
        <p:nvSpPr>
          <p:cNvPr id="6" name="Content Placeholder 2">
            <a:extLst>
              <a:ext uri="{FF2B5EF4-FFF2-40B4-BE49-F238E27FC236}">
                <a16:creationId xmlns:a16="http://schemas.microsoft.com/office/drawing/2014/main" id="{5A6C9839-087D-4F47-98FA-37366ADF4D41}"/>
              </a:ext>
            </a:extLst>
          </p:cNvPr>
          <p:cNvSpPr>
            <a:spLocks noGrp="1"/>
          </p:cNvSpPr>
          <p:nvPr>
            <p:ph idx="1"/>
          </p:nvPr>
        </p:nvSpPr>
        <p:spPr>
          <a:xfrm>
            <a:off x="838200" y="1825625"/>
            <a:ext cx="10515600" cy="4351338"/>
          </a:xfrm>
        </p:spPr>
        <p:txBody>
          <a:bodyPr>
            <a:normAutofit/>
          </a:bodyPr>
          <a:lstStyle/>
          <a:p>
            <a:pPr marL="0" indent="0">
              <a:buNone/>
            </a:pPr>
            <a:r>
              <a:rPr lang="mi-NZ" dirty="0"/>
              <a:t>П</a:t>
            </a:r>
            <a:r>
              <a:rPr lang="mi-NZ" b="1" dirty="0"/>
              <a:t>о</a:t>
            </a:r>
            <a:r>
              <a:rPr lang="mi-NZ" dirty="0"/>
              <a:t>ро к</a:t>
            </a:r>
            <a:r>
              <a:rPr lang="mi-NZ" b="1" dirty="0"/>
              <a:t>е</a:t>
            </a:r>
            <a:r>
              <a:rPr lang="mi-NZ" dirty="0"/>
              <a:t>че л</a:t>
            </a:r>
            <a:r>
              <a:rPr lang="mi-NZ" b="1" dirty="0"/>
              <a:t>и</a:t>
            </a:r>
            <a:r>
              <a:rPr lang="mi-NZ" dirty="0"/>
              <a:t>йже!</a:t>
            </a:r>
          </a:p>
          <a:p>
            <a:pPr marL="0" indent="0">
              <a:buNone/>
            </a:pPr>
            <a:endParaRPr lang="mi-NZ" dirty="0"/>
          </a:p>
          <a:p>
            <a:pPr marL="0" indent="0">
              <a:buNone/>
            </a:pPr>
            <a:endParaRPr lang="mi-NZ" dirty="0"/>
          </a:p>
          <a:p>
            <a:pPr marL="0" indent="0">
              <a:buNone/>
            </a:pPr>
            <a:r>
              <a:rPr lang="mi-NZ" dirty="0"/>
              <a:t>		Imperative:</a:t>
            </a:r>
            <a:endParaRPr lang="en-GB" dirty="0"/>
          </a:p>
        </p:txBody>
      </p:sp>
      <p:graphicFrame>
        <p:nvGraphicFramePr>
          <p:cNvPr id="8" name="Table 12">
            <a:extLst>
              <a:ext uri="{FF2B5EF4-FFF2-40B4-BE49-F238E27FC236}">
                <a16:creationId xmlns:a16="http://schemas.microsoft.com/office/drawing/2014/main" id="{D73EBF33-743B-493E-AD09-330A0A95698D}"/>
              </a:ext>
            </a:extLst>
          </p:cNvPr>
          <p:cNvGraphicFramePr>
            <a:graphicFrameLocks noGrp="1"/>
          </p:cNvGraphicFramePr>
          <p:nvPr>
            <p:extLst>
              <p:ext uri="{D42A27DB-BD31-4B8C-83A1-F6EECF244321}">
                <p14:modId xmlns:p14="http://schemas.microsoft.com/office/powerpoint/2010/main" val="1514070003"/>
              </p:ext>
            </p:extLst>
          </p:nvPr>
        </p:nvGraphicFramePr>
        <p:xfrm>
          <a:off x="5068276" y="1873250"/>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solidFill>
                            <a:schemeClr val="tx1"/>
                          </a:solidFill>
                        </a:rPr>
                        <a:t>I: </a:t>
                      </a:r>
                      <a:r>
                        <a:rPr lang="mi-NZ" sz="2800" dirty="0">
                          <a:solidFill>
                            <a:schemeClr val="tx1"/>
                          </a:solidFill>
                        </a:rPr>
                        <a:t>лий- ‘to be(come)’ &gt;</a:t>
                      </a:r>
                    </a:p>
                    <a:p>
                      <a:r>
                        <a:rPr lang="mi-NZ" sz="2800" dirty="0">
                          <a:solidFill>
                            <a:schemeClr val="tx1"/>
                          </a:solidFill>
                        </a:rPr>
                        <a:t>ли</a:t>
                      </a:r>
                      <a:r>
                        <a:rPr lang="mi-NZ" sz="2800" b="1" dirty="0">
                          <a:solidFill>
                            <a:schemeClr val="tx1"/>
                          </a:solidFill>
                        </a:rPr>
                        <a:t>я</a:t>
                      </a:r>
                      <a:r>
                        <a:rPr lang="mi-NZ" sz="2800" dirty="0">
                          <a:solidFill>
                            <a:schemeClr val="tx1"/>
                          </a:solidFill>
                        </a:rPr>
                        <a:t>ш</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solidFill>
                            <a:schemeClr val="tx1"/>
                          </a:solidFill>
                        </a:rPr>
                        <a:t>-</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de-AT" sz="2800" dirty="0">
                          <a:solidFill>
                            <a:schemeClr val="tx1"/>
                          </a:solidFill>
                        </a:rPr>
                        <a:t>-</a:t>
                      </a:r>
                      <a:endParaRPr lang="en-GB" sz="28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de-AT" sz="2800" dirty="0">
                          <a:solidFill>
                            <a:schemeClr val="tx1"/>
                          </a:solidFill>
                        </a:rPr>
                        <a:t>-∅</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bg1">
                        <a:lumMod val="85000"/>
                      </a:schemeClr>
                    </a:solidFill>
                  </a:tcPr>
                </a:tc>
                <a:tc>
                  <a:txBody>
                    <a:bodyPr/>
                    <a:lstStyle/>
                    <a:p>
                      <a:r>
                        <a:rPr lang="mi-NZ" sz="2800" dirty="0">
                          <a:solidFill>
                            <a:schemeClr val="tx1"/>
                          </a:solidFill>
                        </a:rPr>
                        <a:t>лий</a:t>
                      </a:r>
                      <a:endParaRPr lang="en-GB" sz="28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3258023"/>
                  </a:ext>
                </a:extLst>
              </a:tr>
              <a:tr h="359625">
                <a:tc>
                  <a:txBody>
                    <a:bodyPr/>
                    <a:lstStyle/>
                    <a:p>
                      <a:r>
                        <a:rPr lang="de-AT" sz="2800" dirty="0">
                          <a:solidFill>
                            <a:schemeClr val="tx1"/>
                          </a:solidFill>
                        </a:rPr>
                        <a:t>-ЖЕ</a:t>
                      </a:r>
                      <a:endParaRPr lang="en-GB" sz="28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lumMod val="85000"/>
                      </a:schemeClr>
                    </a:solidFill>
                  </a:tcPr>
                </a:tc>
                <a:tc>
                  <a:txBody>
                    <a:bodyPr/>
                    <a:lstStyle/>
                    <a:p>
                      <a:r>
                        <a:rPr lang="mi-NZ" sz="2800" dirty="0">
                          <a:solidFill>
                            <a:schemeClr val="tx1"/>
                          </a:solidFill>
                        </a:rPr>
                        <a:t>л</a:t>
                      </a:r>
                      <a:r>
                        <a:rPr lang="mi-NZ" sz="2800" b="1" dirty="0">
                          <a:solidFill>
                            <a:schemeClr val="tx1"/>
                          </a:solidFill>
                        </a:rPr>
                        <a:t>и</a:t>
                      </a:r>
                      <a:r>
                        <a:rPr lang="mi-NZ" sz="2800" dirty="0">
                          <a:solidFill>
                            <a:schemeClr val="tx1"/>
                          </a:solidFill>
                        </a:rPr>
                        <a:t>йже</a:t>
                      </a:r>
                      <a:endParaRPr lang="en-GB" sz="28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2323688"/>
                  </a:ext>
                </a:extLst>
              </a:tr>
              <a:tr h="359625">
                <a:tc>
                  <a:txBody>
                    <a:bodyPr/>
                    <a:lstStyle/>
                    <a:p>
                      <a:r>
                        <a:rPr lang="de-AT" sz="2800" dirty="0">
                          <a:solidFill>
                            <a:schemeClr val="tx1"/>
                          </a:solidFill>
                        </a:rPr>
                        <a:t>-</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bg1">
                        <a:lumMod val="85000"/>
                      </a:schemeClr>
                    </a:solidFill>
                  </a:tcPr>
                </a:tc>
                <a:tc>
                  <a:txBody>
                    <a:bodyPr/>
                    <a:lstStyle/>
                    <a:p>
                      <a:r>
                        <a:rPr lang="de-AT" sz="2800" dirty="0">
                          <a:solidFill>
                            <a:schemeClr val="tx1"/>
                          </a:solidFill>
                        </a:rPr>
                        <a:t>-</a:t>
                      </a:r>
                      <a:endParaRPr lang="en-GB" sz="28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367867158"/>
                  </a:ext>
                </a:extLst>
              </a:tr>
              <a:tr h="359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2800" dirty="0">
                          <a:solidFill>
                            <a:schemeClr val="tx1"/>
                          </a:solidFill>
                        </a:rPr>
                        <a:t>-За</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solidFill>
                            <a:schemeClr val="tx1"/>
                          </a:solidFill>
                        </a:rPr>
                        <a:t>л</a:t>
                      </a:r>
                      <a:r>
                        <a:rPr lang="mi-NZ" sz="2800" b="1" dirty="0">
                          <a:solidFill>
                            <a:schemeClr val="tx1"/>
                          </a:solidFill>
                        </a:rPr>
                        <a:t>и</a:t>
                      </a:r>
                      <a:r>
                        <a:rPr lang="mi-NZ" sz="2800" dirty="0">
                          <a:solidFill>
                            <a:schemeClr val="tx1"/>
                          </a:solidFill>
                        </a:rPr>
                        <a:t>йза</a:t>
                      </a:r>
                      <a:endParaRPr lang="en-GB" sz="28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609753058"/>
                  </a:ext>
                </a:extLst>
              </a:tr>
              <a:tr h="359625">
                <a:tc>
                  <a:txBody>
                    <a:bodyPr/>
                    <a:lstStyle/>
                    <a:p>
                      <a:r>
                        <a:rPr lang="mi-NZ" sz="2800" dirty="0">
                          <a:solidFill>
                            <a:schemeClr val="tx1"/>
                          </a:solidFill>
                        </a:rPr>
                        <a:t>-ышт</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mi-NZ" sz="2800" dirty="0">
                          <a:solidFill>
                            <a:schemeClr val="tx1"/>
                          </a:solidFill>
                        </a:rPr>
                        <a:t>л</a:t>
                      </a:r>
                      <a:r>
                        <a:rPr lang="mi-NZ" sz="2800" b="1" dirty="0">
                          <a:solidFill>
                            <a:schemeClr val="tx1"/>
                          </a:solidFill>
                        </a:rPr>
                        <a:t>и</a:t>
                      </a:r>
                      <a:r>
                        <a:rPr lang="mi-NZ" sz="2800" dirty="0">
                          <a:solidFill>
                            <a:schemeClr val="tx1"/>
                          </a:solidFill>
                        </a:rPr>
                        <a:t>йыт</a:t>
                      </a:r>
                      <a:endParaRPr lang="en-GB" sz="280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3320497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7EA9-BDAF-44AE-B8B3-65DAE872FF61}"/>
              </a:ext>
            </a:extLst>
          </p:cNvPr>
          <p:cNvSpPr>
            <a:spLocks noGrp="1"/>
          </p:cNvSpPr>
          <p:nvPr>
            <p:ph type="title"/>
          </p:nvPr>
        </p:nvSpPr>
        <p:spPr/>
        <p:txBody>
          <a:bodyPr/>
          <a:lstStyle/>
          <a:p>
            <a:r>
              <a:rPr lang="en-US" sz="4400" u="sng" dirty="0">
                <a:effectLst/>
                <a:latin typeface="Calibri" panose="020F0502020204030204" pitchFamily="34" charset="0"/>
                <a:ea typeface="Times New Roman" panose="02020603050405020304" pitchFamily="18" charset="0"/>
                <a:cs typeface="Calibri" panose="020F0502020204030204" pitchFamily="34" charset="0"/>
              </a:rPr>
              <a:t>4. </a:t>
            </a:r>
            <a:r>
              <a:rPr lang="mi-NZ" u="sng" dirty="0">
                <a:latin typeface="Calibri" panose="020F0502020204030204" pitchFamily="34" charset="0"/>
                <a:ea typeface="Times New Roman" panose="02020603050405020304" pitchFamily="18" charset="0"/>
                <a:cs typeface="Calibri" panose="020F0502020204030204" pitchFamily="34" charset="0"/>
              </a:rPr>
              <a:t>Reduplication</a:t>
            </a:r>
            <a:endParaRPr lang="en-GB" dirty="0"/>
          </a:p>
        </p:txBody>
      </p:sp>
      <p:sp>
        <p:nvSpPr>
          <p:cNvPr id="4" name="Footer Placeholder 3">
            <a:extLst>
              <a:ext uri="{FF2B5EF4-FFF2-40B4-BE49-F238E27FC236}">
                <a16:creationId xmlns:a16="http://schemas.microsoft.com/office/drawing/2014/main" id="{6F2E130D-0B85-4E92-B5CB-07007544E179}"/>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700D8B34-23D9-4C5A-9DBB-3B9FE00F1EEC}"/>
              </a:ext>
            </a:extLst>
          </p:cNvPr>
          <p:cNvSpPr>
            <a:spLocks noGrp="1"/>
          </p:cNvSpPr>
          <p:nvPr>
            <p:ph type="sldNum" sz="quarter" idx="12"/>
          </p:nvPr>
        </p:nvSpPr>
        <p:spPr/>
        <p:txBody>
          <a:bodyPr/>
          <a:lstStyle/>
          <a:p>
            <a:fld id="{055DE2CD-379D-4002-80ED-F7724F598CF3}" type="slidenum">
              <a:rPr lang="en-GB" smtClean="0"/>
              <a:t>35</a:t>
            </a:fld>
            <a:endParaRPr lang="en-GB"/>
          </a:p>
        </p:txBody>
      </p:sp>
      <p:sp>
        <p:nvSpPr>
          <p:cNvPr id="6" name="Content Placeholder 2">
            <a:extLst>
              <a:ext uri="{FF2B5EF4-FFF2-40B4-BE49-F238E27FC236}">
                <a16:creationId xmlns:a16="http://schemas.microsoft.com/office/drawing/2014/main" id="{5A6C9839-087D-4F47-98FA-37366ADF4D41}"/>
              </a:ext>
            </a:extLst>
          </p:cNvPr>
          <p:cNvSpPr>
            <a:spLocks noGrp="1"/>
          </p:cNvSpPr>
          <p:nvPr>
            <p:ph idx="1"/>
          </p:nvPr>
        </p:nvSpPr>
        <p:spPr>
          <a:xfrm>
            <a:off x="838200" y="1825625"/>
            <a:ext cx="10515600" cy="4351338"/>
          </a:xfrm>
        </p:spPr>
        <p:txBody>
          <a:bodyPr>
            <a:normAutofit/>
          </a:bodyPr>
          <a:lstStyle/>
          <a:p>
            <a:pPr marL="0" indent="0">
              <a:buNone/>
            </a:pPr>
            <a:r>
              <a:rPr lang="mi-NZ" dirty="0"/>
              <a:t>п</a:t>
            </a:r>
            <a:r>
              <a:rPr lang="mi-NZ" b="1" dirty="0"/>
              <a:t>о</a:t>
            </a:r>
            <a:r>
              <a:rPr lang="mi-NZ" dirty="0"/>
              <a:t>ро ‘good’</a:t>
            </a:r>
          </a:p>
          <a:p>
            <a:pPr marL="0" indent="0">
              <a:buNone/>
            </a:pPr>
            <a:r>
              <a:rPr lang="mi-NZ" dirty="0"/>
              <a:t>	&gt; п</a:t>
            </a:r>
            <a:r>
              <a:rPr lang="mi-NZ" b="1" dirty="0"/>
              <a:t>о</a:t>
            </a:r>
            <a:r>
              <a:rPr lang="mi-NZ" dirty="0"/>
              <a:t>ро-п</a:t>
            </a:r>
            <a:r>
              <a:rPr lang="mi-NZ" b="1" dirty="0"/>
              <a:t>о</a:t>
            </a:r>
            <a:r>
              <a:rPr lang="mi-NZ" dirty="0"/>
              <a:t>ро</a:t>
            </a:r>
          </a:p>
          <a:p>
            <a:pPr marL="0" indent="0">
              <a:buNone/>
            </a:pPr>
            <a:r>
              <a:rPr lang="mi-NZ" b="1" dirty="0"/>
              <a:t>э</a:t>
            </a:r>
            <a:r>
              <a:rPr lang="mi-NZ" dirty="0"/>
              <a:t>ркын</a:t>
            </a:r>
            <a:r>
              <a:rPr lang="de-AT" dirty="0"/>
              <a:t> </a:t>
            </a:r>
            <a:r>
              <a:rPr lang="mi-NZ" dirty="0"/>
              <a:t>‘slowly’</a:t>
            </a:r>
          </a:p>
          <a:p>
            <a:pPr marL="0" indent="0">
              <a:buNone/>
            </a:pPr>
            <a:r>
              <a:rPr lang="mi-NZ" dirty="0"/>
              <a:t>	&gt; </a:t>
            </a:r>
            <a:r>
              <a:rPr lang="mi-NZ" b="1" dirty="0"/>
              <a:t>э</a:t>
            </a:r>
            <a:r>
              <a:rPr lang="mi-NZ" dirty="0"/>
              <a:t>ркын-</a:t>
            </a:r>
            <a:r>
              <a:rPr lang="mi-NZ" b="1" dirty="0"/>
              <a:t>э</a:t>
            </a:r>
            <a:r>
              <a:rPr lang="mi-NZ" dirty="0"/>
              <a:t>ркын</a:t>
            </a:r>
          </a:p>
          <a:p>
            <a:pPr marL="0" indent="0">
              <a:buNone/>
            </a:pPr>
            <a:endParaRPr lang="mi-NZ" dirty="0"/>
          </a:p>
          <a:p>
            <a:pPr marL="0" indent="0">
              <a:buNone/>
            </a:pPr>
            <a:endParaRPr lang="mi-NZ" dirty="0"/>
          </a:p>
          <a:p>
            <a:pPr marL="0" indent="0">
              <a:buNone/>
            </a:pPr>
            <a:endParaRPr lang="mi-NZ" dirty="0"/>
          </a:p>
        </p:txBody>
      </p:sp>
    </p:spTree>
    <p:extLst>
      <p:ext uri="{BB962C8B-B14F-4D97-AF65-F5344CB8AC3E}">
        <p14:creationId xmlns:p14="http://schemas.microsoft.com/office/powerpoint/2010/main" val="9726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4079993640"/>
              </p:ext>
            </p:extLst>
          </p:nvPr>
        </p:nvGraphicFramePr>
        <p:xfrm>
          <a:off x="2568245" y="1683205"/>
          <a:ext cx="5122606" cy="4351340"/>
        </p:xfrm>
        <a:graphic>
          <a:graphicData uri="http://schemas.openxmlformats.org/drawingml/2006/table">
            <a:tbl>
              <a:tblPr firstRow="1" firstCol="1" bandRow="1" bandCol="1">
                <a:tableStyleId>{7E9639D4-E3E2-4D34-9284-5A2195B3D0D7}</a:tableStyleId>
              </a:tblPr>
              <a:tblGrid>
                <a:gridCol w="1257706">
                  <a:extLst>
                    <a:ext uri="{9D8B030D-6E8A-4147-A177-3AD203B41FA5}">
                      <a16:colId xmlns:a16="http://schemas.microsoft.com/office/drawing/2014/main" val="1170087263"/>
                    </a:ext>
                  </a:extLst>
                </a:gridCol>
                <a:gridCol w="1931996">
                  <a:extLst>
                    <a:ext uri="{9D8B030D-6E8A-4147-A177-3AD203B41FA5}">
                      <a16:colId xmlns:a16="http://schemas.microsoft.com/office/drawing/2014/main" val="2590972637"/>
                    </a:ext>
                  </a:extLst>
                </a:gridCol>
                <a:gridCol w="1932904">
                  <a:extLst>
                    <a:ext uri="{9D8B030D-6E8A-4147-A177-3AD203B41FA5}">
                      <a16:colId xmlns:a16="http://schemas.microsoft.com/office/drawing/2014/main" val="3069319273"/>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a:txBody>
                    <a:bodyPr/>
                    <a:lstStyle/>
                    <a:p>
                      <a:pPr algn="ctr"/>
                      <a:r>
                        <a:rPr lang="mi-NZ" sz="1800" dirty="0">
                          <a:effectLst/>
                          <a:latin typeface="+mn-lt"/>
                          <a:ea typeface="PMingLiU" panose="02020500000000000000" pitchFamily="18" charset="-120"/>
                          <a:cs typeface="Lucida Grande"/>
                        </a:rPr>
                        <a:t>Clitic -ат </a:t>
                      </a:r>
                      <a:r>
                        <a:rPr lang="en-US" sz="1800" dirty="0">
                          <a:effectLst/>
                          <a:latin typeface="+mn-lt"/>
                        </a:rPr>
                        <a:t>‘and’</a:t>
                      </a:r>
                      <a:endParaRPr lang="en-GB" sz="1800" dirty="0">
                        <a:effectLst/>
                        <a:latin typeface="+mn-lt"/>
                        <a:ea typeface="PMingLiU" panose="02020500000000000000" pitchFamily="18" charset="-120"/>
                        <a:cs typeface="Lucida Grande"/>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solidFill>
                            <a:schemeClr val="tx1"/>
                          </a:solidFill>
                          <a:effectLst/>
                          <a:latin typeface="+mn-lt"/>
                        </a:rPr>
                        <a:t>ол</a:t>
                      </a:r>
                      <a:r>
                        <a:rPr lang="en-US" sz="1800" b="1" dirty="0" err="1">
                          <a:solidFill>
                            <a:schemeClr val="tx1"/>
                          </a:solidFill>
                          <a:effectLst/>
                          <a:latin typeface="+mn-lt"/>
                        </a:rPr>
                        <a:t>а</a:t>
                      </a:r>
                      <a:r>
                        <a:rPr lang="az-Cyrl-AZ" sz="1800" b="0" dirty="0">
                          <a:solidFill>
                            <a:schemeClr val="tx1"/>
                          </a:solidFill>
                          <a:effectLst/>
                          <a:latin typeface="+mn-lt"/>
                        </a:rPr>
                        <a:t>т</a:t>
                      </a:r>
                      <a:endParaRPr lang="en-GB" sz="1800" b="0" dirty="0">
                        <a:solidFill>
                          <a:schemeClr val="tx1"/>
                        </a:solidFill>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algn="just"/>
                      <a:r>
                        <a:rPr lang="en-US" sz="1800" b="0" dirty="0" err="1">
                          <a:effectLst/>
                          <a:latin typeface="+mn-lt"/>
                        </a:rPr>
                        <a:t>теҥге</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пасу</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rPr>
                        <a:t>кӱтӱ</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сад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вер</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кид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мут</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пӧрт</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вӱд</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кеч</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tcP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тум</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just"/>
                      <a:r>
                        <a:rPr lang="en-US" sz="1800" dirty="0">
                          <a:effectLst/>
                          <a:latin typeface="+mn-lt"/>
                          <a:ea typeface="PMingLiU" panose="02020500000000000000" pitchFamily="18" charset="-120"/>
                          <a:cs typeface="Calibri" panose="020F0502020204030204" pitchFamily="34" charset="0"/>
                        </a:rPr>
                        <a:t>(the) inside</a:t>
                      </a:r>
                      <a:endParaRPr lang="en-GB" sz="1800" dirty="0">
                        <a:effectLst/>
                        <a:latin typeface="+mn-lt"/>
                        <a:ea typeface="PMingLiU" panose="02020500000000000000" pitchFamily="18" charset="-120"/>
                        <a:cs typeface="Lucida Grande"/>
                      </a:endParaRPr>
                    </a:p>
                  </a:txBody>
                  <a:tcPr marL="68580" marR="68580" marT="0" marB="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err="1">
                          <a:effectLst/>
                          <a:latin typeface="+mn-lt"/>
                          <a:ea typeface="PMingLiU" panose="02020500000000000000" pitchFamily="18" charset="-120"/>
                          <a:cs typeface="Calibri" panose="020F0502020204030204" pitchFamily="34" charset="0"/>
                        </a:rPr>
                        <a:t>кӧрг</a:t>
                      </a:r>
                      <a:r>
                        <a:rPr lang="en-US" sz="1800" b="1" dirty="0" err="1">
                          <a:effectLst/>
                          <a:latin typeface="+mn-lt"/>
                        </a:rPr>
                        <a:t>а</a:t>
                      </a:r>
                      <a:r>
                        <a:rPr lang="az-Cyrl-AZ" sz="1800" b="0" dirty="0">
                          <a:effectLst/>
                          <a:latin typeface="+mn-lt"/>
                        </a:rPr>
                        <a:t>т</a:t>
                      </a:r>
                      <a:endParaRPr lang="en-GB" sz="1800" b="0" dirty="0">
                        <a:effectLst/>
                        <a:latin typeface="+mn-lt"/>
                        <a:ea typeface="PMingLiU" panose="02020500000000000000" pitchFamily="18" charset="-120"/>
                        <a:cs typeface="Lucida Grande"/>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9980"/>
                  </a:ext>
                </a:extLst>
              </a:tr>
            </a:tbl>
          </a:graphicData>
        </a:graphic>
      </p:graphicFrame>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36</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ат ‘</a:t>
            </a:r>
            <a:r>
              <a:rPr lang="en-US" sz="3600" u="sng" dirty="0">
                <a:latin typeface="Calibri" panose="020F0502020204030204" pitchFamily="34" charset="0"/>
                <a:ea typeface="Times New Roman" panose="02020603050405020304" pitchFamily="18" charset="0"/>
                <a:cs typeface="Calibri" panose="020F0502020204030204" pitchFamily="34" charset="0"/>
              </a:rPr>
              <a:t>and’</a:t>
            </a:r>
            <a:endParaRPr lang="en-GB" sz="3600" dirty="0"/>
          </a:p>
        </p:txBody>
      </p:sp>
    </p:spTree>
    <p:extLst>
      <p:ext uri="{BB962C8B-B14F-4D97-AF65-F5344CB8AC3E}">
        <p14:creationId xmlns:p14="http://schemas.microsoft.com/office/powerpoint/2010/main" val="778315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37</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кӧ</a:t>
            </a:r>
            <a:r>
              <a:rPr lang="az-Cyrl-AZ" sz="3600" u="sng" dirty="0">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who’</a:t>
            </a:r>
            <a:endParaRPr lang="en-GB" sz="3600" dirty="0"/>
          </a:p>
        </p:txBody>
      </p:sp>
      <p:graphicFrame>
        <p:nvGraphicFramePr>
          <p:cNvPr id="2" name="Table 1">
            <a:extLst>
              <a:ext uri="{FF2B5EF4-FFF2-40B4-BE49-F238E27FC236}">
                <a16:creationId xmlns:a16="http://schemas.microsoft.com/office/drawing/2014/main" id="{9A17BA1E-F806-4A38-B790-06932F9D37B2}"/>
              </a:ext>
            </a:extLst>
          </p:cNvPr>
          <p:cNvGraphicFramePr>
            <a:graphicFrameLocks noGrp="1"/>
          </p:cNvGraphicFramePr>
          <p:nvPr>
            <p:extLst>
              <p:ext uri="{D42A27DB-BD31-4B8C-83A1-F6EECF244321}">
                <p14:modId xmlns:p14="http://schemas.microsoft.com/office/powerpoint/2010/main" val="3784903958"/>
              </p:ext>
            </p:extLst>
          </p:nvPr>
        </p:nvGraphicFramePr>
        <p:xfrm>
          <a:off x="990600" y="3098800"/>
          <a:ext cx="9194800" cy="975360"/>
        </p:xfrm>
        <a:graphic>
          <a:graphicData uri="http://schemas.openxmlformats.org/drawingml/2006/table">
            <a:tbl>
              <a:tblPr firstRow="1" firstCol="1" bandRow="1" bandCol="1">
                <a:tableStyleId>{5940675A-B579-460E-94D1-54222C63F5DA}</a:tableStyleId>
              </a:tblPr>
              <a:tblGrid>
                <a:gridCol w="4213867">
                  <a:extLst>
                    <a:ext uri="{9D8B030D-6E8A-4147-A177-3AD203B41FA5}">
                      <a16:colId xmlns:a16="http://schemas.microsoft.com/office/drawing/2014/main" val="3472129103"/>
                    </a:ext>
                  </a:extLst>
                </a:gridCol>
                <a:gridCol w="4980933">
                  <a:extLst>
                    <a:ext uri="{9D8B030D-6E8A-4147-A177-3AD203B41FA5}">
                      <a16:colId xmlns:a16="http://schemas.microsoft.com/office/drawing/2014/main" val="2054502228"/>
                    </a:ext>
                  </a:extLst>
                </a:gridCol>
              </a:tblGrid>
              <a:tr h="698500">
                <a:tc>
                  <a:txBody>
                    <a:bodyPr/>
                    <a:lstStyle/>
                    <a:p>
                      <a:pPr algn="just"/>
                      <a:r>
                        <a:rPr lang="en-US" sz="3200" dirty="0">
                          <a:effectLst/>
                        </a:rPr>
                        <a:t>– </a:t>
                      </a:r>
                      <a:r>
                        <a:rPr lang="en-US" sz="3200" dirty="0" err="1">
                          <a:effectLst/>
                        </a:rPr>
                        <a:t>Эчан</a:t>
                      </a:r>
                      <a:r>
                        <a:rPr lang="en-US" sz="3200" dirty="0">
                          <a:effectLst/>
                        </a:rPr>
                        <a:t> </a:t>
                      </a:r>
                      <a:r>
                        <a:rPr lang="en-US" sz="3200" u="sng" dirty="0" err="1">
                          <a:effectLst/>
                        </a:rPr>
                        <a:t>кӧ</a:t>
                      </a:r>
                      <a:r>
                        <a:rPr lang="en-US" sz="3200" dirty="0">
                          <a:effectLst/>
                        </a:rPr>
                        <a:t>?</a:t>
                      </a:r>
                      <a:endParaRPr lang="en-GB" sz="3200" dirty="0">
                        <a:effectLst/>
                      </a:endParaRPr>
                    </a:p>
                    <a:p>
                      <a:pPr algn="just"/>
                      <a:r>
                        <a:rPr lang="en-US" sz="3200" dirty="0">
                          <a:effectLst/>
                        </a:rPr>
                        <a:t>– </a:t>
                      </a:r>
                      <a:r>
                        <a:rPr lang="en-US" sz="3200" dirty="0" err="1">
                          <a:effectLst/>
                        </a:rPr>
                        <a:t>Эчан</a:t>
                      </a:r>
                      <a:r>
                        <a:rPr lang="en-US" sz="3200" dirty="0">
                          <a:effectLst/>
                        </a:rPr>
                        <a:t> </a:t>
                      </a:r>
                      <a:r>
                        <a:rPr lang="en-US" sz="3200" dirty="0" err="1">
                          <a:effectLst/>
                        </a:rPr>
                        <a:t>туныктышо</a:t>
                      </a:r>
                      <a:r>
                        <a:rPr lang="en-US" sz="3200" dirty="0">
                          <a:effectLst/>
                        </a:rPr>
                        <a:t>.</a:t>
                      </a:r>
                      <a:endParaRPr lang="en-GB" sz="32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3200" dirty="0">
                          <a:effectLst/>
                        </a:rPr>
                        <a:t>– What (lit. who) is </a:t>
                      </a:r>
                      <a:r>
                        <a:rPr lang="en-US" sz="3200" dirty="0" err="1">
                          <a:effectLst/>
                        </a:rPr>
                        <a:t>Echan</a:t>
                      </a:r>
                      <a:r>
                        <a:rPr lang="en-US" sz="3200" dirty="0">
                          <a:effectLst/>
                        </a:rPr>
                        <a:t>?</a:t>
                      </a:r>
                      <a:endParaRPr lang="en-GB" sz="3200" dirty="0">
                        <a:effectLst/>
                      </a:endParaRPr>
                    </a:p>
                    <a:p>
                      <a:pPr algn="just"/>
                      <a:r>
                        <a:rPr lang="en-US" sz="3200" dirty="0">
                          <a:effectLst/>
                        </a:rPr>
                        <a:t>– </a:t>
                      </a:r>
                      <a:r>
                        <a:rPr lang="en-US" sz="3200" dirty="0" err="1">
                          <a:effectLst/>
                        </a:rPr>
                        <a:t>Echan</a:t>
                      </a:r>
                      <a:r>
                        <a:rPr lang="en-US" sz="3200" dirty="0">
                          <a:effectLst/>
                        </a:rPr>
                        <a:t> is a teacher.</a:t>
                      </a:r>
                      <a:endParaRPr lang="en-GB" sz="32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171226120"/>
                  </a:ext>
                </a:extLst>
              </a:tr>
            </a:tbl>
          </a:graphicData>
        </a:graphic>
      </p:graphicFrame>
    </p:spTree>
    <p:extLst>
      <p:ext uri="{BB962C8B-B14F-4D97-AF65-F5344CB8AC3E}">
        <p14:creationId xmlns:p14="http://schemas.microsoft.com/office/powerpoint/2010/main" val="212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8264331-2840-441E-96A7-6D65AD610A46}"/>
              </a:ext>
            </a:extLst>
          </p:cNvPr>
          <p:cNvSpPr txBox="1"/>
          <p:nvPr/>
        </p:nvSpPr>
        <p:spPr>
          <a:xfrm>
            <a:off x="5981700" y="1789169"/>
            <a:ext cx="5511800" cy="1569660"/>
          </a:xfrm>
          <a:prstGeom prst="rect">
            <a:avLst/>
          </a:prstGeom>
          <a:noFill/>
        </p:spPr>
        <p:txBody>
          <a:bodyPr wrap="square">
            <a:spAutoFit/>
          </a:bodyPr>
          <a:lstStyle/>
          <a:p>
            <a:pPr algn="ctr"/>
            <a:r>
              <a:rPr lang="en-GB" sz="9600" dirty="0"/>
              <a:t>🏫   🏠</a:t>
            </a:r>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38</a:t>
            </a:fld>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7</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ка</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я</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ем), кошт</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ам)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to go’</a:t>
            </a:r>
            <a:endParaRPr lang="en-GB" sz="3600" dirty="0"/>
          </a:p>
        </p:txBody>
      </p:sp>
      <p:graphicFrame>
        <p:nvGraphicFramePr>
          <p:cNvPr id="3" name="Table 2">
            <a:extLst>
              <a:ext uri="{FF2B5EF4-FFF2-40B4-BE49-F238E27FC236}">
                <a16:creationId xmlns:a16="http://schemas.microsoft.com/office/drawing/2014/main" id="{333BE9AE-16E9-4861-884D-FDD2031DE048}"/>
              </a:ext>
            </a:extLst>
          </p:cNvPr>
          <p:cNvGraphicFramePr>
            <a:graphicFrameLocks noGrp="1"/>
          </p:cNvGraphicFramePr>
          <p:nvPr>
            <p:extLst>
              <p:ext uri="{D42A27DB-BD31-4B8C-83A1-F6EECF244321}">
                <p14:modId xmlns:p14="http://schemas.microsoft.com/office/powerpoint/2010/main" val="2147060927"/>
              </p:ext>
            </p:extLst>
          </p:nvPr>
        </p:nvGraphicFramePr>
        <p:xfrm>
          <a:off x="1638300" y="4509294"/>
          <a:ext cx="8915400" cy="1524000"/>
        </p:xfrm>
        <a:graphic>
          <a:graphicData uri="http://schemas.openxmlformats.org/drawingml/2006/table">
            <a:tbl>
              <a:tblPr firstRow="1" firstCol="1" bandRow="1" bandCol="1">
                <a:tableStyleId>{5940675A-B579-460E-94D1-54222C63F5DA}</a:tableStyleId>
              </a:tblPr>
              <a:tblGrid>
                <a:gridCol w="4457700">
                  <a:extLst>
                    <a:ext uri="{9D8B030D-6E8A-4147-A177-3AD203B41FA5}">
                      <a16:colId xmlns:a16="http://schemas.microsoft.com/office/drawing/2014/main" val="851375"/>
                    </a:ext>
                  </a:extLst>
                </a:gridCol>
                <a:gridCol w="4457700">
                  <a:extLst>
                    <a:ext uri="{9D8B030D-6E8A-4147-A177-3AD203B41FA5}">
                      <a16:colId xmlns:a16="http://schemas.microsoft.com/office/drawing/2014/main" val="3164412277"/>
                    </a:ext>
                  </a:extLst>
                </a:gridCol>
              </a:tblGrid>
              <a:tr h="0">
                <a:tc>
                  <a:txBody>
                    <a:bodyPr/>
                    <a:lstStyle/>
                    <a:p>
                      <a:pPr algn="l"/>
                      <a:r>
                        <a:rPr lang="en-US" sz="2000" dirty="0" err="1">
                          <a:effectLst/>
                        </a:rPr>
                        <a:t>Т</a:t>
                      </a:r>
                      <a:r>
                        <a:rPr lang="en-US" sz="2000" b="1" dirty="0" err="1">
                          <a:effectLst/>
                        </a:rPr>
                        <a:t>у</a:t>
                      </a:r>
                      <a:r>
                        <a:rPr lang="en-US" sz="2000" dirty="0" err="1">
                          <a:effectLst/>
                        </a:rPr>
                        <a:t>до</a:t>
                      </a:r>
                      <a:r>
                        <a:rPr lang="en-US" sz="2000" dirty="0">
                          <a:effectLst/>
                        </a:rPr>
                        <a:t> </a:t>
                      </a:r>
                      <a:r>
                        <a:rPr lang="en-US" sz="2000" dirty="0" err="1">
                          <a:effectLst/>
                        </a:rPr>
                        <a:t>канд</a:t>
                      </a:r>
                      <a:r>
                        <a:rPr lang="en-US" sz="2000" b="1" dirty="0" err="1">
                          <a:effectLst/>
                        </a:rPr>
                        <a:t>а</a:t>
                      </a:r>
                      <a:r>
                        <a:rPr lang="en-US" sz="2000" dirty="0" err="1">
                          <a:effectLst/>
                        </a:rPr>
                        <a:t>ш</a:t>
                      </a:r>
                      <a:r>
                        <a:rPr lang="en-US" sz="2000" dirty="0">
                          <a:effectLst/>
                        </a:rPr>
                        <a:t> </a:t>
                      </a:r>
                      <a:r>
                        <a:rPr lang="en-US" sz="2000" dirty="0" err="1">
                          <a:effectLst/>
                        </a:rPr>
                        <a:t>шагатл</a:t>
                      </a:r>
                      <a:r>
                        <a:rPr lang="en-US" sz="2000" b="1" dirty="0" err="1">
                          <a:effectLst/>
                        </a:rPr>
                        <a:t>а</a:t>
                      </a:r>
                      <a:r>
                        <a:rPr lang="en-US" sz="2000" dirty="0" err="1">
                          <a:effectLst/>
                        </a:rPr>
                        <a:t>н</a:t>
                      </a:r>
                      <a:r>
                        <a:rPr lang="en-US" sz="2000" dirty="0">
                          <a:effectLst/>
                        </a:rPr>
                        <a:t> </a:t>
                      </a:r>
                      <a:r>
                        <a:rPr lang="en-US" sz="2000" dirty="0" err="1">
                          <a:effectLst/>
                        </a:rPr>
                        <a:t>шк</a:t>
                      </a:r>
                      <a:r>
                        <a:rPr lang="en-US" sz="2000" b="1" dirty="0" err="1">
                          <a:effectLst/>
                        </a:rPr>
                        <a:t>о</a:t>
                      </a:r>
                      <a:r>
                        <a:rPr lang="en-US" sz="2000" dirty="0" err="1">
                          <a:effectLst/>
                        </a:rPr>
                        <a:t>лыш</a:t>
                      </a:r>
                      <a:r>
                        <a:rPr lang="en-US" sz="2000" dirty="0">
                          <a:effectLst/>
                        </a:rPr>
                        <a:t> </a:t>
                      </a:r>
                      <a:r>
                        <a:rPr lang="en-US" sz="2000" u="sng" dirty="0" err="1">
                          <a:effectLst/>
                        </a:rPr>
                        <a:t>ка</a:t>
                      </a:r>
                      <a:r>
                        <a:rPr lang="en-US" sz="2000" b="1" u="sng" dirty="0" err="1">
                          <a:effectLst/>
                        </a:rPr>
                        <a:t>я</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rPr>
                        <a:t>(S)he’s going to school at eight o’clock.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49411537"/>
                  </a:ext>
                </a:extLst>
              </a:tr>
              <a:tr h="0">
                <a:tc>
                  <a:txBody>
                    <a:bodyPr/>
                    <a:lstStyle/>
                    <a:p>
                      <a:pPr algn="l"/>
                      <a:r>
                        <a:rPr lang="en-US" sz="2000" dirty="0" err="1">
                          <a:effectLst/>
                        </a:rPr>
                        <a:t>Мый</a:t>
                      </a:r>
                      <a:r>
                        <a:rPr lang="en-US" sz="2000" dirty="0">
                          <a:effectLst/>
                        </a:rPr>
                        <a:t> </a:t>
                      </a:r>
                      <a:r>
                        <a:rPr lang="en-US" sz="2000" dirty="0" err="1">
                          <a:effectLst/>
                        </a:rPr>
                        <a:t>к</a:t>
                      </a:r>
                      <a:r>
                        <a:rPr lang="en-US" sz="2000" b="1" dirty="0" err="1">
                          <a:effectLst/>
                        </a:rPr>
                        <a:t>а</a:t>
                      </a:r>
                      <a:r>
                        <a:rPr lang="en-US" sz="2000" dirty="0" err="1">
                          <a:effectLst/>
                        </a:rPr>
                        <a:t>жне</a:t>
                      </a:r>
                      <a:r>
                        <a:rPr lang="en-US" sz="2000" dirty="0">
                          <a:effectLst/>
                        </a:rPr>
                        <a:t> </a:t>
                      </a:r>
                      <a:r>
                        <a:rPr lang="en-US" sz="2000" dirty="0" err="1">
                          <a:effectLst/>
                        </a:rPr>
                        <a:t>к</a:t>
                      </a:r>
                      <a:r>
                        <a:rPr lang="en-US" sz="2000" b="1" dirty="0" err="1">
                          <a:effectLst/>
                        </a:rPr>
                        <a:t>е</a:t>
                      </a:r>
                      <a:r>
                        <a:rPr lang="en-US" sz="2000" dirty="0" err="1">
                          <a:effectLst/>
                        </a:rPr>
                        <a:t>чын</a:t>
                      </a:r>
                      <a:r>
                        <a:rPr lang="en-US" sz="2000" dirty="0">
                          <a:effectLst/>
                        </a:rPr>
                        <a:t> </a:t>
                      </a:r>
                      <a:r>
                        <a:rPr lang="en-US" sz="2000" dirty="0" err="1">
                          <a:effectLst/>
                        </a:rPr>
                        <a:t>канд</a:t>
                      </a:r>
                      <a:r>
                        <a:rPr lang="en-US" sz="2000" b="1" dirty="0" err="1">
                          <a:effectLst/>
                        </a:rPr>
                        <a:t>а</a:t>
                      </a:r>
                      <a:r>
                        <a:rPr lang="en-US" sz="2000" dirty="0" err="1">
                          <a:effectLst/>
                        </a:rPr>
                        <a:t>ш</a:t>
                      </a:r>
                      <a:r>
                        <a:rPr lang="en-US" sz="2000" dirty="0">
                          <a:effectLst/>
                        </a:rPr>
                        <a:t> </a:t>
                      </a:r>
                      <a:r>
                        <a:rPr lang="en-US" sz="2000" dirty="0" err="1">
                          <a:effectLst/>
                        </a:rPr>
                        <a:t>шагатл</a:t>
                      </a:r>
                      <a:r>
                        <a:rPr lang="en-US" sz="2000" b="1" dirty="0" err="1">
                          <a:effectLst/>
                        </a:rPr>
                        <a:t>а</a:t>
                      </a:r>
                      <a:r>
                        <a:rPr lang="en-US" sz="2000" dirty="0" err="1">
                          <a:effectLst/>
                        </a:rPr>
                        <a:t>н</a:t>
                      </a:r>
                      <a:r>
                        <a:rPr lang="en-US" sz="2000" dirty="0">
                          <a:effectLst/>
                        </a:rPr>
                        <a:t> </a:t>
                      </a:r>
                      <a:r>
                        <a:rPr lang="en-US" sz="2000" dirty="0" err="1">
                          <a:effectLst/>
                        </a:rPr>
                        <a:t>шк</a:t>
                      </a:r>
                      <a:r>
                        <a:rPr lang="en-US" sz="2000" b="1" dirty="0" err="1">
                          <a:effectLst/>
                        </a:rPr>
                        <a:t>о</a:t>
                      </a:r>
                      <a:r>
                        <a:rPr lang="en-US" sz="2000" dirty="0" err="1">
                          <a:effectLst/>
                        </a:rPr>
                        <a:t>лыш</a:t>
                      </a:r>
                      <a:r>
                        <a:rPr lang="en-US" sz="2000" dirty="0">
                          <a:effectLst/>
                        </a:rPr>
                        <a:t> </a:t>
                      </a:r>
                      <a:r>
                        <a:rPr lang="en-US" sz="2000" u="sng" dirty="0" err="1">
                          <a:effectLst/>
                        </a:rPr>
                        <a:t>кошт</a:t>
                      </a:r>
                      <a:r>
                        <a:rPr lang="en-US" sz="2000" b="1" u="sng" dirty="0" err="1">
                          <a:effectLst/>
                        </a:rPr>
                        <a:t>а</a:t>
                      </a:r>
                      <a:r>
                        <a:rPr lang="en-US" sz="2000" u="sng" dirty="0" err="1">
                          <a:effectLst/>
                        </a:rPr>
                        <a:t>м</a:t>
                      </a:r>
                      <a:r>
                        <a:rPr lang="en-US" sz="2000" dirty="0">
                          <a:effectLst/>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rPr>
                        <a:t>I go to school at eight o’clock every day.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28259944"/>
                  </a:ext>
                </a:extLst>
              </a:tr>
              <a:tr h="0">
                <a:tc>
                  <a:txBody>
                    <a:bodyPr/>
                    <a:lstStyle/>
                    <a:p>
                      <a:pPr algn="l"/>
                      <a:r>
                        <a:rPr lang="en-US" sz="2000" dirty="0" err="1">
                          <a:effectLst/>
                        </a:rPr>
                        <a:t>М</a:t>
                      </a:r>
                      <a:r>
                        <a:rPr lang="en-US" sz="2000" b="1" dirty="0" err="1">
                          <a:effectLst/>
                        </a:rPr>
                        <a:t>ы</a:t>
                      </a:r>
                      <a:r>
                        <a:rPr lang="en-US" sz="2000" dirty="0" err="1">
                          <a:effectLst/>
                        </a:rPr>
                        <a:t>йын</a:t>
                      </a:r>
                      <a:r>
                        <a:rPr lang="en-US" sz="2000" dirty="0">
                          <a:effectLst/>
                        </a:rPr>
                        <a:t> </a:t>
                      </a:r>
                      <a:r>
                        <a:rPr lang="en-US" sz="2000" dirty="0" err="1">
                          <a:effectLst/>
                        </a:rPr>
                        <a:t>йоч</a:t>
                      </a:r>
                      <a:r>
                        <a:rPr lang="en-US" sz="2000" b="1" dirty="0" err="1">
                          <a:effectLst/>
                        </a:rPr>
                        <a:t>а</a:t>
                      </a:r>
                      <a:r>
                        <a:rPr lang="en-US" sz="2000" dirty="0" err="1">
                          <a:effectLst/>
                        </a:rPr>
                        <a:t>м</a:t>
                      </a:r>
                      <a:r>
                        <a:rPr lang="en-US" sz="2000" dirty="0">
                          <a:effectLst/>
                        </a:rPr>
                        <a:t> </a:t>
                      </a:r>
                      <a:r>
                        <a:rPr lang="en-US" sz="2000" b="1" dirty="0" err="1">
                          <a:effectLst/>
                        </a:rPr>
                        <a:t>ы</a:t>
                      </a:r>
                      <a:r>
                        <a:rPr lang="en-US" sz="2000" dirty="0" err="1">
                          <a:effectLst/>
                        </a:rPr>
                        <a:t>нде</a:t>
                      </a:r>
                      <a:r>
                        <a:rPr lang="en-US" sz="2000" dirty="0">
                          <a:effectLst/>
                        </a:rPr>
                        <a:t> </a:t>
                      </a:r>
                      <a:r>
                        <a:rPr lang="en-US" sz="2000" dirty="0" err="1">
                          <a:effectLst/>
                        </a:rPr>
                        <a:t>шк</a:t>
                      </a:r>
                      <a:r>
                        <a:rPr lang="en-US" sz="2000" b="1" dirty="0" err="1">
                          <a:effectLst/>
                        </a:rPr>
                        <a:t>о</a:t>
                      </a:r>
                      <a:r>
                        <a:rPr lang="en-US" sz="2000" dirty="0" err="1">
                          <a:effectLst/>
                        </a:rPr>
                        <a:t>лыш</a:t>
                      </a:r>
                      <a:r>
                        <a:rPr lang="en-US" sz="2000" dirty="0">
                          <a:effectLst/>
                        </a:rPr>
                        <a:t> </a:t>
                      </a:r>
                      <a:r>
                        <a:rPr lang="en-US" sz="2000" u="sng" dirty="0" err="1">
                          <a:effectLst/>
                        </a:rPr>
                        <a:t>кошт</a:t>
                      </a:r>
                      <a:r>
                        <a:rPr lang="en-US" sz="2000" b="1" u="sng" dirty="0" err="1">
                          <a:effectLst/>
                        </a:rPr>
                        <a:t>е</a:t>
                      </a:r>
                      <a:r>
                        <a:rPr lang="en-US" sz="2000" u="sng" dirty="0" err="1">
                          <a:effectLst/>
                        </a:rPr>
                        <a:t>ш</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rPr>
                        <a:t>My child already goes to school.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11181538"/>
                  </a:ext>
                </a:extLst>
              </a:tr>
              <a:tr h="0">
                <a:tc>
                  <a:txBody>
                    <a:bodyPr/>
                    <a:lstStyle/>
                    <a:p>
                      <a:pPr algn="l"/>
                      <a:r>
                        <a:rPr lang="en-US" sz="2000" dirty="0" err="1">
                          <a:effectLst/>
                        </a:rPr>
                        <a:t>Тенд</a:t>
                      </a:r>
                      <a:r>
                        <a:rPr lang="en-US" sz="2000" b="1" dirty="0" err="1">
                          <a:effectLst/>
                        </a:rPr>
                        <a:t>а</a:t>
                      </a:r>
                      <a:r>
                        <a:rPr lang="en-US" sz="2000" dirty="0" err="1">
                          <a:effectLst/>
                        </a:rPr>
                        <a:t>н</a:t>
                      </a:r>
                      <a:r>
                        <a:rPr lang="en-US" sz="2000" dirty="0">
                          <a:effectLst/>
                        </a:rPr>
                        <a:t> </a:t>
                      </a:r>
                      <a:r>
                        <a:rPr lang="en-US" sz="2000" dirty="0" err="1">
                          <a:effectLst/>
                        </a:rPr>
                        <a:t>йочад</a:t>
                      </a:r>
                      <a:r>
                        <a:rPr lang="en-US" sz="2000" b="1" dirty="0" err="1">
                          <a:effectLst/>
                        </a:rPr>
                        <a:t>а</a:t>
                      </a:r>
                      <a:r>
                        <a:rPr lang="en-US" sz="2000" dirty="0">
                          <a:effectLst/>
                        </a:rPr>
                        <a:t> </a:t>
                      </a:r>
                      <a:r>
                        <a:rPr lang="en-US" sz="2000" u="sng" dirty="0" err="1">
                          <a:effectLst/>
                        </a:rPr>
                        <a:t>кошт</a:t>
                      </a:r>
                      <a:r>
                        <a:rPr lang="en-US" sz="2000" b="1" u="sng" dirty="0" err="1">
                          <a:effectLst/>
                        </a:rPr>
                        <a:t>е</a:t>
                      </a:r>
                      <a:r>
                        <a:rPr lang="en-US" sz="2000" u="sng" dirty="0" err="1">
                          <a:effectLst/>
                        </a:rPr>
                        <a:t>ш</a:t>
                      </a:r>
                      <a:r>
                        <a:rPr lang="en-US"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rPr>
                        <a:t>Is your child (already) walking?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95603154"/>
                  </a:ext>
                </a:extLst>
              </a:tr>
            </a:tbl>
          </a:graphicData>
        </a:graphic>
      </p:graphicFrame>
      <p:sp>
        <p:nvSpPr>
          <p:cNvPr id="8" name="TextBox 7">
            <a:extLst>
              <a:ext uri="{FF2B5EF4-FFF2-40B4-BE49-F238E27FC236}">
                <a16:creationId xmlns:a16="http://schemas.microsoft.com/office/drawing/2014/main" id="{A037F2D1-25D2-4139-86CD-3F32AC334A78}"/>
              </a:ext>
            </a:extLst>
          </p:cNvPr>
          <p:cNvSpPr txBox="1"/>
          <p:nvPr/>
        </p:nvSpPr>
        <p:spPr>
          <a:xfrm>
            <a:off x="469900" y="1831748"/>
            <a:ext cx="5511800" cy="1569660"/>
          </a:xfrm>
          <a:prstGeom prst="rect">
            <a:avLst/>
          </a:prstGeom>
          <a:noFill/>
        </p:spPr>
        <p:txBody>
          <a:bodyPr wrap="square">
            <a:spAutoFit/>
          </a:bodyPr>
          <a:lstStyle/>
          <a:p>
            <a:pPr algn="ctr"/>
            <a:r>
              <a:rPr lang="en-GB" sz="9600" dirty="0"/>
              <a:t>🏫🚶🏠</a:t>
            </a:r>
          </a:p>
        </p:txBody>
      </p:sp>
      <p:sp>
        <p:nvSpPr>
          <p:cNvPr id="9" name="TextBox 8">
            <a:extLst>
              <a:ext uri="{FF2B5EF4-FFF2-40B4-BE49-F238E27FC236}">
                <a16:creationId xmlns:a16="http://schemas.microsoft.com/office/drawing/2014/main" id="{91C864C1-A458-4C02-BC78-791EF8308B20}"/>
              </a:ext>
            </a:extLst>
          </p:cNvPr>
          <p:cNvSpPr txBox="1"/>
          <p:nvPr/>
        </p:nvSpPr>
        <p:spPr>
          <a:xfrm>
            <a:off x="6210302" y="2749424"/>
            <a:ext cx="4978398" cy="707886"/>
          </a:xfrm>
          <a:prstGeom prst="rect">
            <a:avLst/>
          </a:prstGeom>
          <a:noFill/>
          <a:scene3d>
            <a:camera prst="orthographicFront">
              <a:rot lat="0" lon="10800000" rev="0"/>
            </a:camera>
            <a:lightRig rig="threePt" dir="t"/>
          </a:scene3d>
        </p:spPr>
        <p:txBody>
          <a:bodyPr wrap="square">
            <a:spAutoFit/>
          </a:bodyPr>
          <a:lstStyle/>
          <a:p>
            <a:pPr algn="ctr"/>
            <a:r>
              <a:rPr lang="en-GB" sz="4000" dirty="0"/>
              <a:t>🚶</a:t>
            </a:r>
          </a:p>
        </p:txBody>
      </p:sp>
      <p:sp>
        <p:nvSpPr>
          <p:cNvPr id="12" name="TextBox 11">
            <a:extLst>
              <a:ext uri="{FF2B5EF4-FFF2-40B4-BE49-F238E27FC236}">
                <a16:creationId xmlns:a16="http://schemas.microsoft.com/office/drawing/2014/main" id="{CF2DFAA2-E38F-465A-956D-584D73C590A6}"/>
              </a:ext>
            </a:extLst>
          </p:cNvPr>
          <p:cNvSpPr txBox="1"/>
          <p:nvPr/>
        </p:nvSpPr>
        <p:spPr>
          <a:xfrm>
            <a:off x="8394700" y="1945577"/>
            <a:ext cx="685800" cy="707886"/>
          </a:xfrm>
          <a:prstGeom prst="rect">
            <a:avLst/>
          </a:prstGeom>
          <a:noFill/>
        </p:spPr>
        <p:txBody>
          <a:bodyPr wrap="square">
            <a:spAutoFit/>
          </a:bodyPr>
          <a:lstStyle/>
          <a:p>
            <a:r>
              <a:rPr lang="en-GB" sz="4000" dirty="0"/>
              <a:t>🚶</a:t>
            </a:r>
          </a:p>
        </p:txBody>
      </p:sp>
      <p:sp>
        <p:nvSpPr>
          <p:cNvPr id="14" name="TextBox 13">
            <a:extLst>
              <a:ext uri="{FF2B5EF4-FFF2-40B4-BE49-F238E27FC236}">
                <a16:creationId xmlns:a16="http://schemas.microsoft.com/office/drawing/2014/main" id="{AD4D9314-8981-4C79-8BDC-5CDD2DA9465B}"/>
              </a:ext>
            </a:extLst>
          </p:cNvPr>
          <p:cNvSpPr txBox="1"/>
          <p:nvPr/>
        </p:nvSpPr>
        <p:spPr>
          <a:xfrm>
            <a:off x="1454150" y="3690915"/>
            <a:ext cx="3543300" cy="584775"/>
          </a:xfrm>
          <a:prstGeom prst="rect">
            <a:avLst/>
          </a:prstGeom>
          <a:noFill/>
        </p:spPr>
        <p:txBody>
          <a:bodyPr wrap="square">
            <a:spAutoFit/>
          </a:bodyPr>
          <a:lstStyle/>
          <a:p>
            <a:pPr marL="0" indent="0" algn="ctr">
              <a:buNone/>
            </a:pPr>
            <a:r>
              <a:rPr lang="mi-NZ" sz="3200" dirty="0"/>
              <a:t>Эч</a:t>
            </a:r>
            <a:r>
              <a:rPr lang="mi-NZ" sz="3200" b="1" dirty="0"/>
              <a:t>а</a:t>
            </a:r>
            <a:r>
              <a:rPr lang="mi-NZ" sz="3200" dirty="0"/>
              <a:t>н шк</a:t>
            </a:r>
            <a:r>
              <a:rPr lang="mi-NZ" sz="3200" b="1" dirty="0"/>
              <a:t>о</a:t>
            </a:r>
            <a:r>
              <a:rPr lang="mi-NZ" sz="3200" dirty="0"/>
              <a:t>лыш ка</a:t>
            </a:r>
            <a:r>
              <a:rPr lang="mi-NZ" sz="3200" b="1" dirty="0"/>
              <a:t>я</a:t>
            </a:r>
            <a:r>
              <a:rPr lang="mi-NZ" sz="3200" dirty="0"/>
              <a:t>.</a:t>
            </a:r>
          </a:p>
        </p:txBody>
      </p:sp>
      <p:sp>
        <p:nvSpPr>
          <p:cNvPr id="15" name="TextBox 14">
            <a:extLst>
              <a:ext uri="{FF2B5EF4-FFF2-40B4-BE49-F238E27FC236}">
                <a16:creationId xmlns:a16="http://schemas.microsoft.com/office/drawing/2014/main" id="{B6AB861F-445D-4020-B4CC-77F258C77F80}"/>
              </a:ext>
            </a:extLst>
          </p:cNvPr>
          <p:cNvSpPr txBox="1"/>
          <p:nvPr/>
        </p:nvSpPr>
        <p:spPr>
          <a:xfrm>
            <a:off x="6638925" y="3690915"/>
            <a:ext cx="4197349" cy="584775"/>
          </a:xfrm>
          <a:prstGeom prst="rect">
            <a:avLst/>
          </a:prstGeom>
          <a:noFill/>
        </p:spPr>
        <p:txBody>
          <a:bodyPr wrap="square">
            <a:spAutoFit/>
          </a:bodyPr>
          <a:lstStyle/>
          <a:p>
            <a:pPr marL="0" indent="0" algn="ctr">
              <a:buNone/>
            </a:pPr>
            <a:r>
              <a:rPr lang="mi-NZ" sz="3200" dirty="0"/>
              <a:t>Эч</a:t>
            </a:r>
            <a:r>
              <a:rPr lang="mi-NZ" sz="3200" b="1" dirty="0"/>
              <a:t>а</a:t>
            </a:r>
            <a:r>
              <a:rPr lang="mi-NZ" sz="3200" dirty="0"/>
              <a:t>н шк</a:t>
            </a:r>
            <a:r>
              <a:rPr lang="mi-NZ" sz="3200" b="1" dirty="0"/>
              <a:t>о</a:t>
            </a:r>
            <a:r>
              <a:rPr lang="mi-NZ" sz="3200" dirty="0"/>
              <a:t>лыш кошт</a:t>
            </a:r>
            <a:r>
              <a:rPr lang="mi-NZ" sz="3200" b="1" dirty="0"/>
              <a:t>е</a:t>
            </a:r>
            <a:r>
              <a:rPr lang="mi-NZ" sz="3200" dirty="0"/>
              <a:t>ш.</a:t>
            </a:r>
          </a:p>
        </p:txBody>
      </p:sp>
    </p:spTree>
    <p:extLst>
      <p:ext uri="{BB962C8B-B14F-4D97-AF65-F5344CB8AC3E}">
        <p14:creationId xmlns:p14="http://schemas.microsoft.com/office/powerpoint/2010/main" val="290140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2"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39</a:t>
            </a:fld>
            <a:endParaRPr lang="en-GB"/>
          </a:p>
        </p:txBody>
      </p:sp>
    </p:spTree>
    <p:extLst>
      <p:ext uri="{BB962C8B-B14F-4D97-AF65-F5344CB8AC3E}">
        <p14:creationId xmlns:p14="http://schemas.microsoft.com/office/powerpoint/2010/main" val="224009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Conjugation: present tense, 1SG &amp; 2SG</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2222121177"/>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 </a:t>
                      </a:r>
                      <a:r>
                        <a:rPr lang="mi-NZ" sz="2800" dirty="0"/>
                        <a:t>шинч- ‘to sit down’ &gt;</a:t>
                      </a:r>
                    </a:p>
                    <a:p>
                      <a:r>
                        <a:rPr lang="mi-NZ" sz="2800" dirty="0"/>
                        <a:t>ш</a:t>
                      </a:r>
                      <a:r>
                        <a:rPr lang="de-AT" sz="2800" dirty="0"/>
                        <a:t>инч</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шинч</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шинч</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az-Cyrl-AZ" sz="2800" dirty="0"/>
                        <a:t>ш</a:t>
                      </a:r>
                      <a:r>
                        <a:rPr lang="mi-NZ" sz="2800" dirty="0"/>
                        <a:t>инч</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ш</a:t>
                      </a:r>
                      <a:r>
                        <a:rPr lang="mi-NZ" sz="2800" b="1" dirty="0"/>
                        <a:t>и</a:t>
                      </a:r>
                      <a:r>
                        <a:rPr lang="mi-NZ" sz="2800" dirty="0"/>
                        <a:t>нчыт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891717071"/>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II: </a:t>
                      </a:r>
                      <a:r>
                        <a:rPr lang="mi-NZ" sz="2800" dirty="0"/>
                        <a:t>шинче- ‘to sit’ &gt;</a:t>
                      </a:r>
                    </a:p>
                    <a:p>
                      <a:r>
                        <a:rPr lang="mi-NZ" sz="2800" dirty="0"/>
                        <a:t>ш</a:t>
                      </a:r>
                      <a:r>
                        <a:rPr lang="de-AT" sz="2800" dirty="0"/>
                        <a:t>инч</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az-Cyrl-AZ" sz="2800" dirty="0"/>
                        <a:t>ш</a:t>
                      </a:r>
                      <a:r>
                        <a:rPr lang="mi-NZ" sz="2800" dirty="0"/>
                        <a:t>инч</a:t>
                      </a:r>
                      <a:r>
                        <a:rPr lang="mi-NZ" sz="2800" b="1" dirty="0"/>
                        <a:t>е</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az-Cyrl-AZ" sz="2800" dirty="0"/>
                        <a:t>ш</a:t>
                      </a:r>
                      <a:r>
                        <a:rPr lang="mi-NZ" sz="2800" dirty="0"/>
                        <a:t>инч</a:t>
                      </a:r>
                      <a:r>
                        <a:rPr lang="mi-NZ" sz="2800" b="1" dirty="0"/>
                        <a:t>е</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az-Cyrl-AZ" sz="2800" dirty="0"/>
                        <a:t>ш</a:t>
                      </a:r>
                      <a:r>
                        <a:rPr lang="mi-NZ" sz="2800" dirty="0"/>
                        <a:t>инч</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инчен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инчед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шинч</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2331966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B0D393-1C48-42D6-9E18-CB91B65C07CC}"/>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B5C751C0-DC69-420B-B54B-A65CC4C27560}"/>
              </a:ext>
            </a:extLst>
          </p:cNvPr>
          <p:cNvSpPr>
            <a:spLocks noGrp="1"/>
          </p:cNvSpPr>
          <p:nvPr>
            <p:ph type="sldNum" sz="quarter" idx="12"/>
          </p:nvPr>
        </p:nvSpPr>
        <p:spPr/>
        <p:txBody>
          <a:bodyPr/>
          <a:lstStyle/>
          <a:p>
            <a:fld id="{055DE2CD-379D-4002-80ED-F7724F598CF3}" type="slidenum">
              <a:rPr lang="en-GB" smtClean="0"/>
              <a:t>40</a:t>
            </a:fld>
            <a:endParaRPr lang="en-GB"/>
          </a:p>
        </p:txBody>
      </p:sp>
      <p:pic>
        <p:nvPicPr>
          <p:cNvPr id="3" name="Picture 2">
            <a:extLst>
              <a:ext uri="{FF2B5EF4-FFF2-40B4-BE49-F238E27FC236}">
                <a16:creationId xmlns:a16="http://schemas.microsoft.com/office/drawing/2014/main" id="{6506275D-C8C1-4AB4-8C27-E49B131D2210}"/>
              </a:ext>
            </a:extLst>
          </p:cNvPr>
          <p:cNvPicPr>
            <a:picLocks noChangeAspect="1"/>
          </p:cNvPicPr>
          <p:nvPr/>
        </p:nvPicPr>
        <p:blipFill>
          <a:blip r:embed="rId4"/>
          <a:stretch>
            <a:fillRect/>
          </a:stretch>
        </p:blipFill>
        <p:spPr>
          <a:xfrm>
            <a:off x="1383034" y="323850"/>
            <a:ext cx="9425932" cy="5864225"/>
          </a:xfrm>
          <a:prstGeom prst="rect">
            <a:avLst/>
          </a:prstGeom>
        </p:spPr>
      </p:pic>
      <p:pic>
        <p:nvPicPr>
          <p:cNvPr id="6" name="omj_03_1">
            <a:hlinkClick r:id="" action="ppaction://media"/>
            <a:extLst>
              <a:ext uri="{FF2B5EF4-FFF2-40B4-BE49-F238E27FC236}">
                <a16:creationId xmlns:a16="http://schemas.microsoft.com/office/drawing/2014/main" id="{B553AB46-25A1-49E3-BB8D-D7C2A8B6F1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3034" y="5092700"/>
            <a:ext cx="609600" cy="609600"/>
          </a:xfrm>
          <a:prstGeom prst="rect">
            <a:avLst/>
          </a:prstGeom>
        </p:spPr>
      </p:pic>
    </p:spTree>
    <p:extLst>
      <p:ext uri="{BB962C8B-B14F-4D97-AF65-F5344CB8AC3E}">
        <p14:creationId xmlns:p14="http://schemas.microsoft.com/office/powerpoint/2010/main" val="16067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41</a:t>
            </a:fld>
            <a:endParaRPr lang="en-GB"/>
          </a:p>
        </p:txBody>
      </p:sp>
    </p:spTree>
    <p:extLst>
      <p:ext uri="{BB962C8B-B14F-4D97-AF65-F5344CB8AC3E}">
        <p14:creationId xmlns:p14="http://schemas.microsoft.com/office/powerpoint/2010/main" val="161806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8BD5E-F9C1-4C7E-BD94-1E526A756ED7}"/>
              </a:ext>
            </a:extLst>
          </p:cNvPr>
          <p:cNvSpPr>
            <a:spLocks noGrp="1"/>
          </p:cNvSpPr>
          <p:nvPr>
            <p:ph idx="1"/>
          </p:nvPr>
        </p:nvSpPr>
        <p:spPr>
          <a:xfrm>
            <a:off x="838199" y="365125"/>
            <a:ext cx="11084169" cy="5811838"/>
          </a:xfrm>
        </p:spPr>
        <p:txBody>
          <a:bodyPr>
            <a:normAutofit/>
          </a:bodyPr>
          <a:lstStyle/>
          <a:p>
            <a:pPr marL="0" indent="0">
              <a:buNone/>
            </a:pPr>
            <a:r>
              <a:rPr lang="en-GB" b="1" dirty="0"/>
              <a:t>16.</a:t>
            </a:r>
          </a:p>
          <a:p>
            <a:pPr marL="0" indent="0">
              <a:buNone/>
            </a:pPr>
            <a:endParaRPr lang="en-GB" dirty="0"/>
          </a:p>
          <a:p>
            <a:pPr marL="0" indent="0">
              <a:buNone/>
            </a:pPr>
            <a:r>
              <a:rPr lang="en-US" dirty="0" err="1"/>
              <a:t>Эв</a:t>
            </a:r>
            <a:r>
              <a:rPr lang="en-US" b="1" dirty="0" err="1"/>
              <a:t>а</a:t>
            </a:r>
            <a:r>
              <a:rPr lang="en-US" dirty="0" err="1"/>
              <a:t>й</a:t>
            </a:r>
            <a:r>
              <a:rPr lang="en-US" dirty="0"/>
              <a:t> </a:t>
            </a:r>
            <a:r>
              <a:rPr lang="en-US" dirty="0" err="1"/>
              <a:t>Эч</a:t>
            </a:r>
            <a:r>
              <a:rPr lang="en-US" b="1" dirty="0" err="1"/>
              <a:t>а</a:t>
            </a:r>
            <a:r>
              <a:rPr lang="en-US" dirty="0" err="1"/>
              <a:t>нын</a:t>
            </a:r>
            <a:r>
              <a:rPr lang="en-US" dirty="0"/>
              <a:t> </a:t>
            </a:r>
            <a:r>
              <a:rPr lang="en-US" dirty="0" err="1"/>
              <a:t>коч</a:t>
            </a:r>
            <a:r>
              <a:rPr lang="en-US" b="1" dirty="0" err="1"/>
              <a:t>а</a:t>
            </a:r>
            <a:r>
              <a:rPr lang="en-US" dirty="0" err="1"/>
              <a:t>же</a:t>
            </a:r>
            <a:r>
              <a:rPr lang="en-US" dirty="0"/>
              <a:t>.</a:t>
            </a:r>
          </a:p>
          <a:p>
            <a:pPr marL="0" indent="0">
              <a:buNone/>
            </a:pPr>
            <a:r>
              <a:rPr lang="en-US" dirty="0" err="1"/>
              <a:t>Т</a:t>
            </a:r>
            <a:r>
              <a:rPr lang="en-US" b="1" dirty="0" err="1"/>
              <a:t>у</a:t>
            </a:r>
            <a:r>
              <a:rPr lang="en-US" dirty="0" err="1"/>
              <a:t>до</a:t>
            </a:r>
            <a:r>
              <a:rPr lang="en-US" dirty="0"/>
              <a:t> </a:t>
            </a:r>
            <a:r>
              <a:rPr lang="en-US" b="1" dirty="0" err="1"/>
              <a:t>я</a:t>
            </a:r>
            <a:r>
              <a:rPr lang="en-US" dirty="0" err="1"/>
              <a:t>лыште</a:t>
            </a:r>
            <a:r>
              <a:rPr lang="en-US" dirty="0"/>
              <a:t> </a:t>
            </a:r>
            <a:r>
              <a:rPr lang="en-US" dirty="0" err="1"/>
              <a:t>ил</a:t>
            </a:r>
            <a:r>
              <a:rPr lang="en-US" b="1" dirty="0" err="1"/>
              <a:t>а</a:t>
            </a:r>
            <a:r>
              <a:rPr lang="en-US" dirty="0"/>
              <a:t>.</a:t>
            </a:r>
          </a:p>
          <a:p>
            <a:pPr marL="0" indent="0">
              <a:buNone/>
            </a:pPr>
            <a:r>
              <a:rPr lang="en-US" dirty="0" err="1"/>
              <a:t>Т</a:t>
            </a:r>
            <a:r>
              <a:rPr lang="en-US" b="1" dirty="0" err="1"/>
              <a:t>у</a:t>
            </a:r>
            <a:r>
              <a:rPr lang="en-US" dirty="0" err="1"/>
              <a:t>до</a:t>
            </a:r>
            <a:r>
              <a:rPr lang="en-US" dirty="0"/>
              <a:t> </a:t>
            </a:r>
            <a:r>
              <a:rPr lang="en-US" dirty="0" err="1"/>
              <a:t>в</a:t>
            </a:r>
            <a:r>
              <a:rPr lang="en-US" b="1" dirty="0" err="1"/>
              <a:t>и</a:t>
            </a:r>
            <a:r>
              <a:rPr lang="en-US" dirty="0" err="1"/>
              <a:t>тле</a:t>
            </a:r>
            <a:r>
              <a:rPr lang="en-US" dirty="0"/>
              <a:t> </a:t>
            </a:r>
            <a:r>
              <a:rPr lang="en-US" dirty="0" err="1"/>
              <a:t>инд</a:t>
            </a:r>
            <a:r>
              <a:rPr lang="en-US" b="1" dirty="0" err="1"/>
              <a:t>е</a:t>
            </a:r>
            <a:r>
              <a:rPr lang="en-US" dirty="0" err="1"/>
              <a:t>ш</a:t>
            </a:r>
            <a:r>
              <a:rPr lang="en-US" dirty="0"/>
              <a:t> </a:t>
            </a:r>
            <a:r>
              <a:rPr lang="en-US" dirty="0" err="1"/>
              <a:t>и</a:t>
            </a:r>
            <a:r>
              <a:rPr lang="en-US" b="1" dirty="0" err="1"/>
              <a:t>я</a:t>
            </a:r>
            <a:r>
              <a:rPr lang="en-US" dirty="0" err="1"/>
              <a:t>ш</a:t>
            </a:r>
            <a:r>
              <a:rPr lang="en-US" dirty="0"/>
              <a:t>.</a:t>
            </a:r>
          </a:p>
          <a:p>
            <a:pPr marL="0" indent="0">
              <a:buNone/>
            </a:pPr>
            <a:r>
              <a:rPr lang="en-US" dirty="0" err="1"/>
              <a:t>Т</a:t>
            </a:r>
            <a:r>
              <a:rPr lang="en-US" b="1" dirty="0" err="1"/>
              <a:t>у</a:t>
            </a:r>
            <a:r>
              <a:rPr lang="en-US" dirty="0" err="1"/>
              <a:t>дын</a:t>
            </a:r>
            <a:r>
              <a:rPr lang="en-US" dirty="0"/>
              <a:t> </a:t>
            </a:r>
            <a:r>
              <a:rPr lang="en-US" b="1" dirty="0" err="1"/>
              <a:t>ӱ</a:t>
            </a:r>
            <a:r>
              <a:rPr lang="en-US" dirty="0" err="1"/>
              <a:t>дыржӧ</a:t>
            </a:r>
            <a:r>
              <a:rPr lang="en-US" dirty="0"/>
              <a:t> – </a:t>
            </a:r>
            <a:r>
              <a:rPr lang="en-US" dirty="0" err="1"/>
              <a:t>Ел</a:t>
            </a:r>
            <a:r>
              <a:rPr lang="en-US" b="1" dirty="0" err="1"/>
              <a:t>у</a:t>
            </a:r>
            <a:r>
              <a:rPr lang="en-US" dirty="0"/>
              <a:t>, </a:t>
            </a:r>
            <a:r>
              <a:rPr lang="en-US" dirty="0" err="1"/>
              <a:t>Эч</a:t>
            </a:r>
            <a:r>
              <a:rPr lang="en-US" b="1" dirty="0" err="1"/>
              <a:t>а</a:t>
            </a:r>
            <a:r>
              <a:rPr lang="en-US" dirty="0" err="1"/>
              <a:t>нын</a:t>
            </a:r>
            <a:r>
              <a:rPr lang="en-US" dirty="0"/>
              <a:t> </a:t>
            </a:r>
            <a:r>
              <a:rPr lang="en-US" dirty="0" err="1"/>
              <a:t>ав</a:t>
            </a:r>
            <a:r>
              <a:rPr lang="en-US" b="1" dirty="0" err="1"/>
              <a:t>а</a:t>
            </a:r>
            <a:r>
              <a:rPr lang="en-US" dirty="0" err="1"/>
              <a:t>же</a:t>
            </a:r>
            <a:r>
              <a:rPr lang="en-US" dirty="0"/>
              <a:t>.</a:t>
            </a:r>
          </a:p>
          <a:p>
            <a:pPr marL="0" indent="0">
              <a:buNone/>
            </a:pPr>
            <a:r>
              <a:rPr lang="en-US" dirty="0" err="1"/>
              <a:t>Н</a:t>
            </a:r>
            <a:r>
              <a:rPr lang="en-US" b="1" dirty="0" err="1"/>
              <a:t>у</a:t>
            </a:r>
            <a:r>
              <a:rPr lang="en-US" dirty="0" err="1"/>
              <a:t>но</a:t>
            </a:r>
            <a:r>
              <a:rPr lang="en-US" dirty="0"/>
              <a:t> </a:t>
            </a:r>
            <a:r>
              <a:rPr lang="en-US" dirty="0" err="1"/>
              <a:t>ол</a:t>
            </a:r>
            <a:r>
              <a:rPr lang="en-US" b="1" dirty="0" err="1"/>
              <a:t>а</a:t>
            </a:r>
            <a:r>
              <a:rPr lang="en-US" dirty="0" err="1"/>
              <a:t>ште</a:t>
            </a:r>
            <a:r>
              <a:rPr lang="en-US" dirty="0"/>
              <a:t> </a:t>
            </a:r>
            <a:r>
              <a:rPr lang="en-US" dirty="0" err="1"/>
              <a:t>ил</a:t>
            </a:r>
            <a:r>
              <a:rPr lang="en-US" b="1" dirty="0" err="1"/>
              <a:t>а</a:t>
            </a:r>
            <a:r>
              <a:rPr lang="en-US" dirty="0" err="1"/>
              <a:t>т</a:t>
            </a:r>
            <a:r>
              <a:rPr lang="en-US" dirty="0"/>
              <a:t>.</a:t>
            </a:r>
          </a:p>
          <a:p>
            <a:pPr marL="0" indent="0">
              <a:buNone/>
            </a:pPr>
            <a:r>
              <a:rPr lang="en-US" dirty="0"/>
              <a:t>А </a:t>
            </a:r>
            <a:r>
              <a:rPr lang="en-US" dirty="0" err="1"/>
              <a:t>т</a:t>
            </a:r>
            <a:r>
              <a:rPr lang="en-US" b="1" dirty="0" err="1"/>
              <a:t>а</a:t>
            </a:r>
            <a:r>
              <a:rPr lang="en-US" dirty="0" err="1"/>
              <a:t>че</a:t>
            </a:r>
            <a:r>
              <a:rPr lang="en-US" dirty="0"/>
              <a:t> </a:t>
            </a:r>
            <a:r>
              <a:rPr lang="en-US" dirty="0" err="1"/>
              <a:t>Эв</a:t>
            </a:r>
            <a:r>
              <a:rPr lang="en-US" b="1" dirty="0" err="1"/>
              <a:t>а</a:t>
            </a:r>
            <a:r>
              <a:rPr lang="en-US" dirty="0" err="1"/>
              <a:t>й</a:t>
            </a:r>
            <a:r>
              <a:rPr lang="en-US" dirty="0"/>
              <a:t> </a:t>
            </a:r>
            <a:r>
              <a:rPr lang="en-US" dirty="0" err="1"/>
              <a:t>Йошк</a:t>
            </a:r>
            <a:r>
              <a:rPr lang="en-US" b="1" dirty="0" err="1"/>
              <a:t>а</a:t>
            </a:r>
            <a:r>
              <a:rPr lang="en-US" dirty="0" err="1"/>
              <a:t>р-Ол</a:t>
            </a:r>
            <a:r>
              <a:rPr lang="en-US" b="1" dirty="0" err="1"/>
              <a:t>а</a:t>
            </a:r>
            <a:r>
              <a:rPr lang="en-US" dirty="0" err="1"/>
              <a:t>ш</a:t>
            </a:r>
            <a:r>
              <a:rPr lang="en-US" dirty="0"/>
              <a:t> </a:t>
            </a:r>
            <a:r>
              <a:rPr lang="en-US" dirty="0" err="1"/>
              <a:t>тол</a:t>
            </a:r>
            <a:r>
              <a:rPr lang="en-US" b="1" dirty="0" err="1"/>
              <a:t>е</a:t>
            </a:r>
            <a:r>
              <a:rPr lang="en-US" dirty="0" err="1"/>
              <a:t>ш</a:t>
            </a:r>
            <a:r>
              <a:rPr lang="en-US" dirty="0"/>
              <a:t>.</a:t>
            </a:r>
          </a:p>
          <a:p>
            <a:pPr marL="0" indent="0">
              <a:buNone/>
            </a:pPr>
            <a:r>
              <a:rPr lang="en-US" dirty="0" err="1"/>
              <a:t>Каст</a:t>
            </a:r>
            <a:r>
              <a:rPr lang="en-US" b="1" dirty="0" err="1"/>
              <a:t>е</a:t>
            </a:r>
            <a:r>
              <a:rPr lang="en-US" dirty="0" err="1"/>
              <a:t>не</a:t>
            </a:r>
            <a:r>
              <a:rPr lang="en-US" dirty="0"/>
              <a:t> </a:t>
            </a:r>
            <a:r>
              <a:rPr lang="en-US" dirty="0" err="1"/>
              <a:t>Эв</a:t>
            </a:r>
            <a:r>
              <a:rPr lang="en-US" b="1" dirty="0" err="1"/>
              <a:t>а</a:t>
            </a:r>
            <a:r>
              <a:rPr lang="en-US" dirty="0" err="1"/>
              <a:t>й</a:t>
            </a:r>
            <a:r>
              <a:rPr lang="en-US" dirty="0"/>
              <a:t> </a:t>
            </a:r>
            <a:r>
              <a:rPr lang="en-US" dirty="0" err="1"/>
              <a:t>ден</a:t>
            </a:r>
            <a:r>
              <a:rPr lang="en-US" dirty="0"/>
              <a:t> </a:t>
            </a:r>
            <a:r>
              <a:rPr lang="en-US" dirty="0" err="1"/>
              <a:t>Эч</a:t>
            </a:r>
            <a:r>
              <a:rPr lang="en-US" b="1" dirty="0" err="1"/>
              <a:t>а</a:t>
            </a:r>
            <a:r>
              <a:rPr lang="en-US" dirty="0" err="1"/>
              <a:t>н</a:t>
            </a:r>
            <a:r>
              <a:rPr lang="en-US" dirty="0"/>
              <a:t> </a:t>
            </a:r>
            <a:r>
              <a:rPr lang="en-US" dirty="0" err="1"/>
              <a:t>кин</a:t>
            </a:r>
            <a:r>
              <a:rPr lang="en-US" b="1" dirty="0" err="1"/>
              <a:t>о</a:t>
            </a:r>
            <a:r>
              <a:rPr lang="en-US" dirty="0" err="1"/>
              <a:t>ш</a:t>
            </a:r>
            <a:r>
              <a:rPr lang="en-US" dirty="0"/>
              <a:t> </a:t>
            </a:r>
            <a:r>
              <a:rPr lang="en-US" dirty="0" err="1"/>
              <a:t>ка</a:t>
            </a:r>
            <a:r>
              <a:rPr lang="en-US" b="1" dirty="0" err="1"/>
              <a:t>я</a:t>
            </a:r>
            <a:r>
              <a:rPr lang="en-US" dirty="0" err="1"/>
              <a:t>т</a:t>
            </a:r>
            <a:r>
              <a:rPr lang="en-US" dirty="0"/>
              <a:t>.</a:t>
            </a:r>
          </a:p>
          <a:p>
            <a:pPr marL="0" indent="0">
              <a:buNone/>
            </a:pPr>
            <a:r>
              <a:rPr lang="en-US" dirty="0"/>
              <a:t>А </a:t>
            </a:r>
            <a:r>
              <a:rPr lang="en-US" dirty="0" err="1"/>
              <a:t>Ел</a:t>
            </a:r>
            <a:r>
              <a:rPr lang="en-US" b="1" dirty="0" err="1"/>
              <a:t>у</a:t>
            </a:r>
            <a:r>
              <a:rPr lang="en-US" dirty="0"/>
              <a:t> </a:t>
            </a:r>
            <a:r>
              <a:rPr lang="en-US" dirty="0" err="1"/>
              <a:t>каст</a:t>
            </a:r>
            <a:r>
              <a:rPr lang="en-US" b="1" dirty="0" err="1"/>
              <a:t>е</a:t>
            </a:r>
            <a:r>
              <a:rPr lang="en-US" dirty="0" err="1"/>
              <a:t>не</a:t>
            </a:r>
            <a:r>
              <a:rPr lang="en-US" dirty="0"/>
              <a:t> </a:t>
            </a:r>
            <a:r>
              <a:rPr lang="en-US" dirty="0" err="1"/>
              <a:t>паш</a:t>
            </a:r>
            <a:r>
              <a:rPr lang="en-US" b="1" dirty="0" err="1"/>
              <a:t>а</a:t>
            </a:r>
            <a:r>
              <a:rPr lang="en-US" dirty="0" err="1"/>
              <a:t>м</a:t>
            </a:r>
            <a:r>
              <a:rPr lang="en-US" dirty="0"/>
              <a:t> </a:t>
            </a:r>
            <a:r>
              <a:rPr lang="en-US" dirty="0" err="1"/>
              <a:t>ышт</a:t>
            </a:r>
            <a:r>
              <a:rPr lang="en-US" b="1" dirty="0" err="1"/>
              <a:t>а</a:t>
            </a:r>
            <a:r>
              <a:rPr lang="en-US" dirty="0"/>
              <a:t>.</a:t>
            </a:r>
            <a:endParaRPr lang="en-GB" dirty="0"/>
          </a:p>
        </p:txBody>
      </p:sp>
      <p:sp>
        <p:nvSpPr>
          <p:cNvPr id="4" name="Footer Placeholder 3">
            <a:extLst>
              <a:ext uri="{FF2B5EF4-FFF2-40B4-BE49-F238E27FC236}">
                <a16:creationId xmlns:a16="http://schemas.microsoft.com/office/drawing/2014/main" id="{DC1B13D0-0DE7-46F0-8BC0-19676711D54C}"/>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99768C87-C6AD-4489-9084-81F2E308E960}"/>
              </a:ext>
            </a:extLst>
          </p:cNvPr>
          <p:cNvSpPr>
            <a:spLocks noGrp="1"/>
          </p:cNvSpPr>
          <p:nvPr>
            <p:ph type="sldNum" sz="quarter" idx="12"/>
          </p:nvPr>
        </p:nvSpPr>
        <p:spPr/>
        <p:txBody>
          <a:bodyPr/>
          <a:lstStyle/>
          <a:p>
            <a:fld id="{055DE2CD-379D-4002-80ED-F7724F598CF3}" type="slidenum">
              <a:rPr lang="en-GB" smtClean="0"/>
              <a:t>42</a:t>
            </a:fld>
            <a:endParaRPr lang="en-GB"/>
          </a:p>
        </p:txBody>
      </p:sp>
      <p:pic>
        <p:nvPicPr>
          <p:cNvPr id="6" name="omj_02_2">
            <a:hlinkClick r:id="" action="ppaction://media"/>
            <a:extLst>
              <a:ext uri="{FF2B5EF4-FFF2-40B4-BE49-F238E27FC236}">
                <a16:creationId xmlns:a16="http://schemas.microsoft.com/office/drawing/2014/main" id="{B5835BD7-FFEC-4FBB-9EBF-28F5CC23E3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90604" y="365125"/>
            <a:ext cx="609600" cy="609600"/>
          </a:xfrm>
          <a:prstGeom prst="rect">
            <a:avLst/>
          </a:prstGeom>
        </p:spPr>
      </p:pic>
    </p:spTree>
    <p:extLst>
      <p:ext uri="{BB962C8B-B14F-4D97-AF65-F5344CB8AC3E}">
        <p14:creationId xmlns:p14="http://schemas.microsoft.com/office/powerpoint/2010/main" val="12832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5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Conjugation: present tense, 1SG &amp; 2SG</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1998055923"/>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 </a:t>
                      </a:r>
                      <a:r>
                        <a:rPr lang="mi-NZ" sz="2800" dirty="0"/>
                        <a:t>šinč́- ‘to sit down’ &gt;</a:t>
                      </a:r>
                    </a:p>
                    <a:p>
                      <a:r>
                        <a:rPr lang="mi-NZ" sz="2800" dirty="0"/>
                        <a:t>šinč́</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a:t>šinč́</a:t>
                      </a:r>
                      <a:r>
                        <a:rPr lang="mi-NZ" sz="2800" b="1"/>
                        <a:t>a</a:t>
                      </a:r>
                      <a:r>
                        <a:rPr lang="mi-NZ" sz="2800"/>
                        <a:t>m</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šinč́</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en-GB" sz="2800"/>
                        <a:t>šinč́</a:t>
                      </a:r>
                      <a:r>
                        <a:rPr lang="en-GB" sz="2800" b="1"/>
                        <a:t>e</a:t>
                      </a:r>
                      <a:r>
                        <a:rPr lang="en-GB" sz="280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šinč́ə</a:t>
                      </a:r>
                      <a:r>
                        <a:rPr lang="en-GB" sz="2800" dirty="0" err="1"/>
                        <a:t>̑</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šinč́ə</a:t>
                      </a:r>
                      <a:r>
                        <a:rPr lang="en-GB" sz="2800" dirty="0" err="1"/>
                        <a:t>̑d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š</a:t>
                      </a:r>
                      <a:r>
                        <a:rPr lang="mi-NZ" sz="2800" b="1" dirty="0"/>
                        <a:t>i</a:t>
                      </a:r>
                      <a:r>
                        <a:rPr lang="mi-NZ" sz="2800" dirty="0"/>
                        <a:t>nč́ə̑t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996535429"/>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II</a:t>
                      </a:r>
                      <a:r>
                        <a:rPr lang="de-AT" sz="2800"/>
                        <a:t>: </a:t>
                      </a:r>
                      <a:r>
                        <a:rPr lang="en-GB" sz="2800"/>
                        <a:t>šinč́e</a:t>
                      </a:r>
                      <a:r>
                        <a:rPr lang="mi-NZ" sz="2800" dirty="0"/>
                        <a:t>- ‘to sit’ &gt;</a:t>
                      </a:r>
                    </a:p>
                    <a:p>
                      <a:r>
                        <a:rPr lang="mi-NZ" sz="2800"/>
                        <a:t>šinč́</a:t>
                      </a:r>
                      <a:r>
                        <a:rPr lang="mi-NZ" sz="2800" b="1"/>
                        <a:t>a</a:t>
                      </a:r>
                      <a:r>
                        <a:rPr lang="mi-NZ" sz="280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a:t>šinč́</a:t>
                      </a:r>
                      <a:r>
                        <a:rPr lang="en-GB" sz="2800" b="1"/>
                        <a:t>e</a:t>
                      </a:r>
                      <a:r>
                        <a:rPr lang="en-GB" sz="2800"/>
                        <a:t>m</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šinč́</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a:t>šinč́</a:t>
                      </a:r>
                      <a:r>
                        <a:rPr lang="mi-NZ"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šinč́en</a:t>
                      </a:r>
                      <a:r>
                        <a:rPr lang="en-GB"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šinč́ed</a:t>
                      </a:r>
                      <a:r>
                        <a:rPr lang="en-GB"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šinč́</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396674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Conjugation: present tense, 1SG &amp; 2SG</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388670655"/>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 </a:t>
                      </a:r>
                      <a:r>
                        <a:rPr lang="mi-NZ" sz="2800" dirty="0"/>
                        <a:t>лий- ‘to be(come)’ &gt;</a:t>
                      </a:r>
                    </a:p>
                    <a:p>
                      <a:r>
                        <a:rPr lang="mi-NZ" sz="2800" dirty="0"/>
                        <a:t>ли</a:t>
                      </a:r>
                      <a:r>
                        <a:rPr lang="mi-NZ" sz="2800" b="1" dirty="0">
                          <a:solidFill>
                            <a:srgbClr val="FF0000"/>
                          </a:solidFill>
                        </a:rPr>
                        <a:t>я</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ли</a:t>
                      </a:r>
                      <a:r>
                        <a:rPr lang="mi-NZ" sz="2800" b="1" dirty="0">
                          <a:solidFill>
                            <a:srgbClr val="FF0000"/>
                          </a:solidFill>
                        </a:rPr>
                        <a:t>я</a:t>
                      </a:r>
                      <a:r>
                        <a:rPr lang="mi-NZ" sz="2800" b="0" dirty="0"/>
                        <a:t>м</a:t>
                      </a:r>
                      <a:endParaRPr lang="en-GB" sz="2800" b="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ли</a:t>
                      </a:r>
                      <a:r>
                        <a:rPr lang="mi-NZ" sz="2800" b="1" dirty="0">
                          <a:solidFill>
                            <a:srgbClr val="FF0000"/>
                          </a:solidFill>
                        </a:rPr>
                        <a:t>я</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dirty="0"/>
                        <a:t>ли</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ли</a:t>
                      </a:r>
                      <a:r>
                        <a:rPr lang="mi-NZ" sz="2800" dirty="0">
                          <a:solidFill>
                            <a:srgbClr val="FF0000"/>
                          </a:solidFill>
                        </a:rPr>
                        <a:t>й</a:t>
                      </a:r>
                      <a:r>
                        <a:rPr lang="mi-NZ" sz="2800" dirty="0"/>
                        <a:t>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ли</a:t>
                      </a:r>
                      <a:r>
                        <a:rPr lang="mi-NZ" sz="2800" dirty="0">
                          <a:solidFill>
                            <a:srgbClr val="FF0000"/>
                          </a:solidFill>
                        </a:rPr>
                        <a:t>й</a:t>
                      </a:r>
                      <a:r>
                        <a:rPr lang="mi-NZ" sz="2800" dirty="0"/>
                        <a:t>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л</a:t>
                      </a:r>
                      <a:r>
                        <a:rPr lang="mi-NZ" sz="2800" b="1" dirty="0"/>
                        <a:t>и</a:t>
                      </a:r>
                      <a:r>
                        <a:rPr lang="mi-NZ" sz="2800" dirty="0">
                          <a:solidFill>
                            <a:srgbClr val="FF0000"/>
                          </a:solidFill>
                        </a:rPr>
                        <a:t>й</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849249812"/>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II: </a:t>
                      </a:r>
                      <a:r>
                        <a:rPr lang="mi-NZ" sz="2800" dirty="0"/>
                        <a:t>кае- ‘to go’ &gt;</a:t>
                      </a:r>
                    </a:p>
                    <a:p>
                      <a:r>
                        <a:rPr lang="mi-NZ" sz="2800" dirty="0"/>
                        <a:t>ка</a:t>
                      </a:r>
                      <a:r>
                        <a:rPr lang="mi-NZ" sz="2800" b="1" dirty="0">
                          <a:solidFill>
                            <a:srgbClr val="FF0000"/>
                          </a:solidFill>
                        </a:rPr>
                        <a:t>я</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ка</a:t>
                      </a:r>
                      <a:r>
                        <a:rPr lang="mi-NZ" sz="2800" b="1" dirty="0"/>
                        <a:t>е</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ка</a:t>
                      </a:r>
                      <a:r>
                        <a:rPr lang="mi-NZ" sz="2800" b="1" dirty="0"/>
                        <a:t>е</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dirty="0"/>
                        <a:t>ка</a:t>
                      </a:r>
                      <a:r>
                        <a:rPr lang="mi-NZ" sz="2800" b="1" dirty="0">
                          <a:solidFill>
                            <a:srgbClr val="FF0000"/>
                          </a:solidFill>
                        </a:rPr>
                        <a:t>я</a:t>
                      </a:r>
                      <a:endParaRPr lang="en-GB" sz="2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каен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каед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ка</a:t>
                      </a:r>
                      <a:r>
                        <a:rPr lang="mi-NZ" sz="2800" b="1" dirty="0">
                          <a:solidFill>
                            <a:srgbClr val="FF0000"/>
                          </a:solidFill>
                        </a:rPr>
                        <a:t>я</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47303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Conjugation: present tense, 1SG &amp; 2SG</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682512062"/>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 </a:t>
                      </a:r>
                      <a:r>
                        <a:rPr lang="mi-NZ" sz="2800" dirty="0"/>
                        <a:t>lij</a:t>
                      </a:r>
                      <a:r>
                        <a:rPr lang="mi-NZ" sz="2800" b="1" dirty="0"/>
                        <a:t>-</a:t>
                      </a:r>
                      <a:r>
                        <a:rPr lang="mi-NZ" sz="2800" dirty="0"/>
                        <a:t> ‘to be(come)’ &gt;</a:t>
                      </a:r>
                    </a:p>
                    <a:p>
                      <a:r>
                        <a:rPr lang="mi-NZ" sz="2800" dirty="0"/>
                        <a:t>lij</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lij</a:t>
                      </a:r>
                      <a:r>
                        <a:rPr lang="mi-NZ" sz="2800" b="1" dirty="0"/>
                        <a:t>a</a:t>
                      </a:r>
                      <a:r>
                        <a:rPr lang="mi-NZ" sz="2800" dirty="0"/>
                        <a:t>m</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lij</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en-GB" sz="2800" dirty="0" err="1"/>
                        <a:t>lij</a:t>
                      </a:r>
                      <a:r>
                        <a:rPr lang="en-GB" sz="2800" b="1" dirty="0" err="1"/>
                        <a:t>e</a:t>
                      </a:r>
                      <a:r>
                        <a:rPr lang="en-GB" sz="2800" dirty="0" err="1"/>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lijə̑</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lijə̑d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l</a:t>
                      </a:r>
                      <a:r>
                        <a:rPr lang="mi-NZ" sz="2800" b="1" dirty="0"/>
                        <a:t>i</a:t>
                      </a:r>
                      <a:r>
                        <a:rPr lang="mi-NZ" sz="2800" dirty="0"/>
                        <a:t>jə̑t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3976475871"/>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II: </a:t>
                      </a:r>
                      <a:r>
                        <a:rPr lang="mi-NZ" sz="2800" dirty="0"/>
                        <a:t>kaj</a:t>
                      </a:r>
                      <a:r>
                        <a:rPr lang="mi-NZ" sz="2800" b="0" dirty="0"/>
                        <a:t>е-</a:t>
                      </a:r>
                      <a:r>
                        <a:rPr lang="mi-NZ" sz="2800" dirty="0"/>
                        <a:t> ‘to go’ &gt;</a:t>
                      </a:r>
                    </a:p>
                    <a:p>
                      <a:r>
                        <a:rPr lang="mi-NZ" sz="2800" dirty="0"/>
                        <a:t>kaj</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dirty="0" err="1"/>
                        <a:t>kaj</a:t>
                      </a:r>
                      <a:r>
                        <a:rPr lang="en-GB" sz="2800" b="1" dirty="0" err="1"/>
                        <a:t>e</a:t>
                      </a:r>
                      <a:r>
                        <a:rPr lang="en-GB" sz="2800" dirty="0" err="1"/>
                        <a:t>m</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kaj</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dirty="0"/>
                        <a:t>kaj</a:t>
                      </a:r>
                      <a:r>
                        <a:rPr lang="mi-NZ" sz="2800" b="1" dirty="0"/>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kajen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kajed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kaj</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332589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Conjugation: present tense, 1SG &amp; 2SG</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1563101829"/>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 </a:t>
                      </a:r>
                      <a:r>
                        <a:rPr lang="mi-NZ" sz="2800" dirty="0"/>
                        <a:t>шу- ‘to arrive’ &gt;</a:t>
                      </a:r>
                    </a:p>
                    <a:p>
                      <a:r>
                        <a:rPr lang="mi-NZ" sz="2800" dirty="0"/>
                        <a:t>шу</a:t>
                      </a:r>
                      <a:r>
                        <a:rPr lang="mi-NZ" sz="2800" b="1" dirty="0"/>
                        <a:t>а</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шу</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шу</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dirty="0"/>
                        <a:t>шу</a:t>
                      </a:r>
                      <a:r>
                        <a:rPr lang="de-AT" sz="2800" b="1" dirty="0">
                          <a:solidFill>
                            <a:srgbClr val="FF0000"/>
                          </a:solidFill>
                        </a:rPr>
                        <a:t>э</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шуын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шуыд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ш</a:t>
                      </a:r>
                      <a:r>
                        <a:rPr lang="mi-NZ" sz="2800" b="1" dirty="0"/>
                        <a:t>у</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2070151136"/>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II: </a:t>
                      </a:r>
                      <a:r>
                        <a:rPr lang="mi-NZ" sz="2800" dirty="0"/>
                        <a:t>пуо- ‘to give’ &gt;</a:t>
                      </a:r>
                    </a:p>
                    <a:p>
                      <a:r>
                        <a:rPr lang="mi-NZ" sz="2800" dirty="0"/>
                        <a:t>пу</a:t>
                      </a:r>
                      <a:r>
                        <a:rPr lang="mi-NZ" sz="2800" b="1" dirty="0"/>
                        <a:t>а</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пу</a:t>
                      </a:r>
                      <a:r>
                        <a:rPr lang="mi-NZ" sz="2800" b="1" dirty="0">
                          <a:solidFill>
                            <a:srgbClr val="FF0000"/>
                          </a:solidFill>
                        </a:rPr>
                        <a:t>э</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пу</a:t>
                      </a:r>
                      <a:r>
                        <a:rPr lang="mi-NZ" sz="2800" b="1" dirty="0">
                          <a:solidFill>
                            <a:srgbClr val="FF0000"/>
                          </a:solidFill>
                        </a:rPr>
                        <a:t>э</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dirty="0"/>
                        <a:t>пу</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пу</a:t>
                      </a:r>
                      <a:r>
                        <a:rPr lang="mi-NZ" sz="2800" b="0" dirty="0">
                          <a:solidFill>
                            <a:srgbClr val="FF0000"/>
                          </a:solidFill>
                        </a:rPr>
                        <a:t>э</a:t>
                      </a:r>
                      <a:r>
                        <a:rPr lang="mi-NZ" sz="2800" dirty="0"/>
                        <a:t>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пу</a:t>
                      </a:r>
                      <a:r>
                        <a:rPr lang="mi-NZ" sz="2800" b="0" dirty="0">
                          <a:solidFill>
                            <a:srgbClr val="FF0000"/>
                          </a:solidFill>
                        </a:rPr>
                        <a:t>э</a:t>
                      </a:r>
                      <a:r>
                        <a:rPr lang="mi-NZ" sz="2800" dirty="0"/>
                        <a:t>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пу</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153778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Conjugation: present tense, 1SG &amp; 2SG</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03</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233096609"/>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 </a:t>
                      </a:r>
                      <a:r>
                        <a:rPr lang="mi-NZ" sz="2800" dirty="0"/>
                        <a:t>šu</a:t>
                      </a:r>
                      <a:r>
                        <a:rPr lang="mi-NZ" sz="2800" b="1" dirty="0"/>
                        <a:t>-</a:t>
                      </a:r>
                      <a:r>
                        <a:rPr lang="mi-NZ" sz="2800" dirty="0"/>
                        <a:t> ‘to arrive’ &gt;</a:t>
                      </a:r>
                    </a:p>
                    <a:p>
                      <a:r>
                        <a:rPr lang="mi-NZ" sz="2800" dirty="0"/>
                        <a:t>šu</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mi-NZ" sz="2800" dirty="0"/>
                        <a:t>šu</a:t>
                      </a:r>
                      <a:r>
                        <a:rPr lang="mi-NZ" sz="2800" b="1" dirty="0"/>
                        <a:t>a</a:t>
                      </a:r>
                      <a:r>
                        <a:rPr lang="mi-NZ" sz="2800" dirty="0"/>
                        <a:t>m</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mi-NZ" sz="2800" dirty="0"/>
                        <a:t>šu</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en-GB" sz="2800" dirty="0" err="1"/>
                        <a:t>šu</a:t>
                      </a:r>
                      <a:r>
                        <a:rPr lang="en-GB" sz="2800" b="1" dirty="0" err="1"/>
                        <a:t>e</a:t>
                      </a:r>
                      <a:r>
                        <a:rPr lang="en-GB" sz="2800" dirty="0" err="1"/>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šuə̑</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šuə̑d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šuə̑t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546022437"/>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de-AT" sz="2800" dirty="0"/>
                        <a:t>II: </a:t>
                      </a:r>
                      <a:r>
                        <a:rPr lang="mi-NZ" sz="2800"/>
                        <a:t>pu</a:t>
                      </a:r>
                      <a:r>
                        <a:rPr lang="mi-NZ" sz="2800" b="0" dirty="0"/>
                        <a:t>o</a:t>
                      </a:r>
                      <a:r>
                        <a:rPr lang="mi-NZ" sz="2800" b="0"/>
                        <a:t>-</a:t>
                      </a:r>
                      <a:r>
                        <a:rPr lang="mi-NZ" sz="2800"/>
                        <a:t> </a:t>
                      </a:r>
                      <a:r>
                        <a:rPr lang="mi-NZ" sz="2800" dirty="0"/>
                        <a:t>‘to give’ &gt;</a:t>
                      </a:r>
                    </a:p>
                    <a:p>
                      <a:r>
                        <a:rPr lang="mi-NZ" sz="2800" dirty="0"/>
                        <a:t>pu</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tc>
                  <a:txBody>
                    <a:bodyPr/>
                    <a:lstStyle/>
                    <a:p>
                      <a:r>
                        <a:rPr lang="en-GB" sz="2800" dirty="0" err="1"/>
                        <a:t>pu</a:t>
                      </a:r>
                      <a:r>
                        <a:rPr lang="en-GB" sz="2800" b="1" dirty="0" err="1"/>
                        <a:t>e</a:t>
                      </a:r>
                      <a:r>
                        <a:rPr lang="en-GB" sz="2800" dirty="0" err="1"/>
                        <a:t>m</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rgbClr val="FF0000"/>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tc>
                  <a:txBody>
                    <a:bodyPr/>
                    <a:lstStyle/>
                    <a:p>
                      <a:r>
                        <a:rPr lang="en-GB" sz="2800" dirty="0" err="1"/>
                        <a:t>pu</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r>
                        <a:rPr lang="mi-NZ" sz="2800" dirty="0"/>
                        <a:t>pu</a:t>
                      </a:r>
                      <a:r>
                        <a:rPr lang="mi-NZ" sz="2800" b="1" dirty="0"/>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puen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pued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pu</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4182248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2886</Words>
  <Application>Microsoft Office PowerPoint</Application>
  <PresentationFormat>Widescreen</PresentationFormat>
  <Paragraphs>1144</Paragraphs>
  <Slides>42</Slides>
  <Notes>26</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Chapter 03</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Illative case</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4. Possessive suffixes 1Sg &amp; 2Sg</vt:lpstr>
      <vt:lpstr>5. Pronouns</vt:lpstr>
      <vt:lpstr>Words and Word usage</vt:lpstr>
      <vt:lpstr>1. Kinship terminology</vt:lpstr>
      <vt:lpstr>1. Kinship terminology</vt:lpstr>
      <vt:lpstr>1. Kinship terminology</vt:lpstr>
      <vt:lpstr>1. Kinship terminology</vt:lpstr>
      <vt:lpstr>1. Kinship terminology</vt:lpstr>
      <vt:lpstr>2. тый ‘you’</vt:lpstr>
      <vt:lpstr>3. лийже</vt:lpstr>
      <vt:lpstr>3. лийже</vt:lpstr>
      <vt:lpstr>4. Reduplication</vt:lpstr>
      <vt:lpstr>5. -ат ‘and’</vt:lpstr>
      <vt:lpstr>6. кӧ ‘who’</vt:lpstr>
      <vt:lpstr>7. каяш (-ем), кошташ (-ам) ‘to go’</vt:lpstr>
      <vt:lpstr>Text</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03</dc:title>
  <dc:creator>Jeremy Bradley</dc:creator>
  <cp:lastModifiedBy>Jeremy moss Bradley</cp:lastModifiedBy>
  <cp:revision>23</cp:revision>
  <dcterms:created xsi:type="dcterms:W3CDTF">2020-12-06T02:01:28Z</dcterms:created>
  <dcterms:modified xsi:type="dcterms:W3CDTF">2024-03-15T13:51:01Z</dcterms:modified>
</cp:coreProperties>
</file>