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83" r:id="rId2"/>
    <p:sldId id="761" r:id="rId3"/>
    <p:sldId id="304" r:id="rId4"/>
    <p:sldId id="305" r:id="rId5"/>
    <p:sldId id="306" r:id="rId6"/>
    <p:sldId id="312" r:id="rId7"/>
    <p:sldId id="307" r:id="rId8"/>
    <p:sldId id="313" r:id="rId9"/>
    <p:sldId id="314" r:id="rId10"/>
    <p:sldId id="655" r:id="rId11"/>
    <p:sldId id="280" r:id="rId12"/>
    <p:sldId id="657" r:id="rId13"/>
    <p:sldId id="656" r:id="rId14"/>
    <p:sldId id="6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9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59" autoAdjust="0"/>
    <p:restoredTop sz="85482" autoAdjust="0"/>
  </p:normalViewPr>
  <p:slideViewPr>
    <p:cSldViewPr snapToGrid="0">
      <p:cViewPr varScale="1">
        <p:scale>
          <a:sx n="91" d="100"/>
          <a:sy n="91" d="100"/>
        </p:scale>
        <p:origin x="1086" y="78"/>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5</a:t>
            </a:fld>
            <a:endParaRPr lang="en-GB"/>
          </a:p>
        </p:txBody>
      </p:sp>
    </p:spTree>
    <p:extLst>
      <p:ext uri="{BB962C8B-B14F-4D97-AF65-F5344CB8AC3E}">
        <p14:creationId xmlns:p14="http://schemas.microsoft.com/office/powerpoint/2010/main" val="2438207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6</a:t>
            </a:fld>
            <a:endParaRPr lang="en-GB"/>
          </a:p>
        </p:txBody>
      </p:sp>
    </p:spTree>
    <p:extLst>
      <p:ext uri="{BB962C8B-B14F-4D97-AF65-F5344CB8AC3E}">
        <p14:creationId xmlns:p14="http://schemas.microsoft.com/office/powerpoint/2010/main" val="1753588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7</a:t>
            </a:fld>
            <a:endParaRPr lang="en-GB"/>
          </a:p>
        </p:txBody>
      </p:sp>
    </p:spTree>
    <p:extLst>
      <p:ext uri="{BB962C8B-B14F-4D97-AF65-F5344CB8AC3E}">
        <p14:creationId xmlns:p14="http://schemas.microsoft.com/office/powerpoint/2010/main" val="2455124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8</a:t>
            </a:fld>
            <a:endParaRPr lang="en-GB"/>
          </a:p>
        </p:txBody>
      </p:sp>
    </p:spTree>
    <p:extLst>
      <p:ext uri="{BB962C8B-B14F-4D97-AF65-F5344CB8AC3E}">
        <p14:creationId xmlns:p14="http://schemas.microsoft.com/office/powerpoint/2010/main" val="3133400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9</a:t>
            </a:fld>
            <a:endParaRPr lang="en-GB"/>
          </a:p>
        </p:txBody>
      </p:sp>
    </p:spTree>
    <p:extLst>
      <p:ext uri="{BB962C8B-B14F-4D97-AF65-F5344CB8AC3E}">
        <p14:creationId xmlns:p14="http://schemas.microsoft.com/office/powerpoint/2010/main" val="2026325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B4035846-E858-4632-93C1-DE6CF5742E90}"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GB"/>
              <a:t>COPIUS – Introduction to Mari – The Mari Cyrillic Alphabet</a:t>
            </a:r>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F2614048-6971-497B-AE6B-91623FB8D6B9}"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GB"/>
              <a:t>COPIUS – Introduction to Mari – The Mari Cyrillic Alphabet</a:t>
            </a:r>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53DA6FC3-1771-40D2-A711-45018A0113A1}"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GB"/>
              <a:t>COPIUS – Introduction to Mari – The Mari Cyrillic Alphabet</a:t>
            </a:r>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CC745DF6-8AB8-4FB5-85FE-CF64023A15B9}"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GB"/>
              <a:t>COPIUS – Introduction to Mari – The Mari Cyrillic Alphabet</a:t>
            </a:r>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490BE819-607C-432B-9C70-DC104125CBB3}"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GB"/>
              <a:t>COPIUS – Introduction to Mari – The Mari Cyrillic Alphabet</a:t>
            </a:r>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1285E4D7-D1CA-43D5-BD09-3D62AA42490C}"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GB"/>
              <a:t>COPIUS – Introduction to Mari – The Mari Cyrillic Alphabet</a:t>
            </a:r>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1CDE74F9-CABC-4492-90C4-EF8D5A1F05A0}"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GB"/>
              <a:t>COPIUS – Introduction to Mari – The Mari Cyrillic Alphabet</a:t>
            </a:r>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A1620AD1-24BD-4BC8-8DFA-B4071803404D}"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GB"/>
              <a:t>COPIUS – Introduction to Mari – The Mari Cyrillic Alphabet</a:t>
            </a:r>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F89F719B-C781-48DE-A0B4-E99AB0366182}"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GB"/>
              <a:t>COPIUS – Introduction to Mari – The Mari Cyrillic Alphabet</a:t>
            </a:r>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6BB3A53E-9EC4-433A-9BF8-4E87DC5750A2}"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GB"/>
              <a:t>COPIUS – Introduction to Mari – The Mari Cyrillic Alphabet</a:t>
            </a:r>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B8DBB6F8-416B-4326-9DB2-82E64D46915F}"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GB"/>
              <a:t>COPIUS – Introduction to Mari – The Mari Cyrillic Alphabet</a:t>
            </a:r>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6C3D6-B933-49E7-B1A1-7B9847864A8C}"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COPIUS – Introduction to Mari – The Mari Cyrillic Alphabet</a:t>
            </a:r>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dirty="0"/>
              <a:t>The Mari Cyrillic Alphabet</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30 November 2021 </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GB"/>
              <a:t>COPIUS – Introduction to Mari – The Mari Cyrillic Alphabet</a:t>
            </a:r>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10</a:t>
            </a:fld>
            <a:endParaRPr lang="en-GB"/>
          </a:p>
        </p:txBody>
      </p:sp>
    </p:spTree>
    <p:extLst>
      <p:ext uri="{BB962C8B-B14F-4D97-AF65-F5344CB8AC3E}">
        <p14:creationId xmlns:p14="http://schemas.microsoft.com/office/powerpoint/2010/main" val="3801195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A10AD-4D70-4797-A670-B5E678EB658B}"/>
              </a:ext>
            </a:extLst>
          </p:cNvPr>
          <p:cNvSpPr>
            <a:spLocks noGrp="1"/>
          </p:cNvSpPr>
          <p:nvPr>
            <p:ph type="title"/>
          </p:nvPr>
        </p:nvSpPr>
        <p:spPr>
          <a:xfrm>
            <a:off x="838200" y="500062"/>
            <a:ext cx="10515600" cy="1325563"/>
          </a:xfrm>
        </p:spPr>
        <p:txBody>
          <a:bodyPr/>
          <a:lstStyle/>
          <a:p>
            <a:pPr algn="ctr"/>
            <a:r>
              <a:rPr lang="en-GB" dirty="0"/>
              <a:t>Write these words in Mari Cyrillic</a:t>
            </a:r>
          </a:p>
        </p:txBody>
      </p:sp>
      <p:sp>
        <p:nvSpPr>
          <p:cNvPr id="4" name="Footer Placeholder 3">
            <a:extLst>
              <a:ext uri="{FF2B5EF4-FFF2-40B4-BE49-F238E27FC236}">
                <a16:creationId xmlns:a16="http://schemas.microsoft.com/office/drawing/2014/main" id="{22F335D5-092B-450A-B0D1-0EFAD3DFC2FF}"/>
              </a:ext>
            </a:extLst>
          </p:cNvPr>
          <p:cNvSpPr>
            <a:spLocks noGrp="1"/>
          </p:cNvSpPr>
          <p:nvPr>
            <p:ph type="ftr" sz="quarter" idx="11"/>
          </p:nvPr>
        </p:nvSpPr>
        <p:spPr/>
        <p:txBody>
          <a:bodyPr/>
          <a:lstStyle/>
          <a:p>
            <a:r>
              <a:rPr lang="en-GB"/>
              <a:t>COPIUS – Introduction to Mari – The Mari Cyrillic Alphabet</a:t>
            </a:r>
          </a:p>
        </p:txBody>
      </p:sp>
      <p:sp>
        <p:nvSpPr>
          <p:cNvPr id="5" name="Slide Number Placeholder 4">
            <a:extLst>
              <a:ext uri="{FF2B5EF4-FFF2-40B4-BE49-F238E27FC236}">
                <a16:creationId xmlns:a16="http://schemas.microsoft.com/office/drawing/2014/main" id="{6839CA87-C128-45E1-BD13-1CB16169DDB5}"/>
              </a:ext>
            </a:extLst>
          </p:cNvPr>
          <p:cNvSpPr>
            <a:spLocks noGrp="1"/>
          </p:cNvSpPr>
          <p:nvPr>
            <p:ph type="sldNum" sz="quarter" idx="12"/>
          </p:nvPr>
        </p:nvSpPr>
        <p:spPr/>
        <p:txBody>
          <a:bodyPr/>
          <a:lstStyle/>
          <a:p>
            <a:fld id="{055DE2CD-379D-4002-80ED-F7724F598CF3}" type="slidenum">
              <a:rPr lang="en-GB" smtClean="0"/>
              <a:t>11</a:t>
            </a:fld>
            <a:endParaRPr lang="en-GB"/>
          </a:p>
        </p:txBody>
      </p:sp>
      <p:sp>
        <p:nvSpPr>
          <p:cNvPr id="7" name="Content Placeholder 6">
            <a:extLst>
              <a:ext uri="{FF2B5EF4-FFF2-40B4-BE49-F238E27FC236}">
                <a16:creationId xmlns:a16="http://schemas.microsoft.com/office/drawing/2014/main" id="{83C008AC-5CCA-4BB9-845A-2A7ADC688FFF}"/>
              </a:ext>
            </a:extLst>
          </p:cNvPr>
          <p:cNvSpPr>
            <a:spLocks noGrp="1"/>
          </p:cNvSpPr>
          <p:nvPr>
            <p:ph idx="1"/>
          </p:nvPr>
        </p:nvSpPr>
        <p:spPr>
          <a:xfrm>
            <a:off x="838201" y="1825623"/>
            <a:ext cx="4333240" cy="4530725"/>
          </a:xfrm>
        </p:spPr>
        <p:txBody>
          <a:bodyPr>
            <a:normAutofit lnSpcReduction="10000"/>
          </a:bodyPr>
          <a:lstStyle/>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paša</a:t>
            </a:r>
            <a:r>
              <a:rPr lang="en-GB" sz="2400" b="0" i="0" u="none" strike="noStrike" dirty="0">
                <a:solidFill>
                  <a:srgbClr val="000000"/>
                </a:solidFill>
                <a:effectLst/>
              </a:rPr>
              <a:t>/	‘work’</a:t>
            </a:r>
          </a:p>
          <a:p>
            <a:pPr marL="0" indent="0" rtl="0">
              <a:spcBef>
                <a:spcPts val="0"/>
              </a:spcBef>
              <a:spcAft>
                <a:spcPts val="0"/>
              </a:spcAft>
              <a:buNone/>
              <a:tabLst>
                <a:tab pos="1524000" algn="l"/>
              </a:tabLst>
            </a:pPr>
            <a:r>
              <a:rPr lang="en-GB" sz="2400" b="0" i="0" u="none" strike="noStrike" dirty="0">
                <a:solidFill>
                  <a:srgbClr val="000000"/>
                </a:solidFill>
                <a:effectLst/>
              </a:rPr>
              <a:t>/ta</a:t>
            </a:r>
            <a:r>
              <a:rPr lang="el-GR" sz="2400" b="0" i="0" u="none" strike="noStrike" dirty="0">
                <a:solidFill>
                  <a:srgbClr val="000000"/>
                </a:solidFill>
                <a:effectLst/>
              </a:rPr>
              <a:t>η/	‘(</a:t>
            </a:r>
            <a:r>
              <a:rPr lang="en-GB" sz="2400" b="0" i="0" u="none" strike="noStrike" dirty="0">
                <a:solidFill>
                  <a:srgbClr val="000000"/>
                </a:solidFill>
                <a:effectLst/>
              </a:rPr>
              <a:t>romantic) partner’</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te</a:t>
            </a:r>
            <a:r>
              <a:rPr lang="el-GR" sz="2400" b="0" i="0" u="none" strike="noStrike" dirty="0">
                <a:solidFill>
                  <a:srgbClr val="000000"/>
                </a:solidFill>
                <a:effectLst/>
              </a:rPr>
              <a:t>η</a:t>
            </a:r>
            <a:r>
              <a:rPr lang="en-GB" sz="2400" b="0" i="0" u="none" strike="noStrike" dirty="0" err="1">
                <a:solidFill>
                  <a:srgbClr val="000000"/>
                </a:solidFill>
                <a:effectLst/>
              </a:rPr>
              <a:t>ge</a:t>
            </a:r>
            <a:r>
              <a:rPr lang="en-GB" sz="2400" b="0" i="0" u="none" strike="noStrike" dirty="0">
                <a:solidFill>
                  <a:srgbClr val="000000"/>
                </a:solidFill>
                <a:effectLst/>
              </a:rPr>
              <a:t>/	‘rouble’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keč́e</a:t>
            </a:r>
            <a:r>
              <a:rPr lang="en-GB" sz="2400" b="0" i="0" u="none" strike="noStrike" dirty="0">
                <a:solidFill>
                  <a:srgbClr val="000000"/>
                </a:solidFill>
                <a:effectLst/>
              </a:rPr>
              <a:t>/	‘sun; day’</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bande</a:t>
            </a:r>
            <a:r>
              <a:rPr lang="en-GB" sz="2400" b="0" i="0" u="none" strike="noStrike" dirty="0">
                <a:solidFill>
                  <a:srgbClr val="000000"/>
                </a:solidFill>
                <a:effectLst/>
              </a:rPr>
              <a:t>/	‘gang’</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finn</a:t>
            </a:r>
            <a:r>
              <a:rPr lang="en-GB" sz="2400" b="0" i="0" u="none" strike="noStrike" dirty="0">
                <a:solidFill>
                  <a:srgbClr val="000000"/>
                </a:solidFill>
                <a:effectLst/>
              </a:rPr>
              <a:t>/	‘Finn’</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səlne</a:t>
            </a:r>
            <a:r>
              <a:rPr lang="en-GB" sz="2400" b="0" i="0" u="none" strike="noStrike" dirty="0">
                <a:solidFill>
                  <a:srgbClr val="000000"/>
                </a:solidFill>
                <a:effectLst/>
              </a:rPr>
              <a:t>/	‘beautiful’</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l-GR" sz="2400" b="0" i="0" u="none" strike="noStrike" dirty="0">
                <a:solidFill>
                  <a:srgbClr val="000000"/>
                </a:solidFill>
                <a:effectLst/>
              </a:rPr>
              <a:t>β</a:t>
            </a:r>
            <a:r>
              <a:rPr lang="en-GB" sz="2400" b="0" i="0" u="none" strike="noStrike" dirty="0">
                <a:solidFill>
                  <a:srgbClr val="000000"/>
                </a:solidFill>
                <a:effectLst/>
              </a:rPr>
              <a:t>er/	‘place’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vagon</a:t>
            </a:r>
            <a:r>
              <a:rPr lang="en-GB" sz="2400" b="0" i="0" u="none" strike="noStrike" dirty="0">
                <a:solidFill>
                  <a:srgbClr val="000000"/>
                </a:solidFill>
                <a:effectLst/>
              </a:rPr>
              <a:t>/	‘wagon’</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tuge</a:t>
            </a:r>
            <a:r>
              <a:rPr lang="en-GB" sz="2400" b="0" i="0" u="none" strike="noStrike" dirty="0">
                <a:solidFill>
                  <a:srgbClr val="000000"/>
                </a:solidFill>
                <a:effectLst/>
              </a:rPr>
              <a:t>/	‘yes’</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iza</a:t>
            </a:r>
            <a:r>
              <a:rPr lang="en-GB" sz="2400" b="0" i="0" u="none" strike="noStrike" dirty="0">
                <a:solidFill>
                  <a:srgbClr val="000000"/>
                </a:solidFill>
                <a:effectLst/>
              </a:rPr>
              <a:t>/	‘older brother’</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žap</a:t>
            </a:r>
            <a:r>
              <a:rPr lang="en-GB" sz="2400" b="0" i="0" u="none" strike="noStrike" dirty="0">
                <a:solidFill>
                  <a:srgbClr val="000000"/>
                </a:solidFill>
                <a:effectLst/>
              </a:rPr>
              <a:t>/	‘time’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l-GR" sz="2400" b="0" i="0" u="none" strike="noStrike" dirty="0">
                <a:solidFill>
                  <a:srgbClr val="000000"/>
                </a:solidFill>
                <a:effectLst/>
              </a:rPr>
              <a:t>χ</a:t>
            </a:r>
            <a:r>
              <a:rPr lang="en-GB" sz="2400" b="0" i="0" u="none" strike="noStrike" dirty="0" err="1">
                <a:solidFill>
                  <a:srgbClr val="000000"/>
                </a:solidFill>
                <a:effectLst/>
              </a:rPr>
              <a:t>imij</a:t>
            </a:r>
            <a:r>
              <a:rPr lang="en-GB" sz="2400" b="0" i="0" u="none" strike="noStrike" dirty="0">
                <a:solidFill>
                  <a:srgbClr val="000000"/>
                </a:solidFill>
                <a:effectLst/>
              </a:rPr>
              <a:t>/	‘chemistry’</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cunami</a:t>
            </a:r>
            <a:r>
              <a:rPr lang="en-GB" sz="2400" b="0" i="0" u="none" strike="noStrike" dirty="0">
                <a:solidFill>
                  <a:srgbClr val="000000"/>
                </a:solidFill>
                <a:effectLst/>
              </a:rPr>
              <a:t>/	‘tsunami’</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jə̑lme</a:t>
            </a:r>
            <a:r>
              <a:rPr lang="en-GB" sz="2400" b="0" i="0" u="none" strike="noStrike" dirty="0">
                <a:solidFill>
                  <a:srgbClr val="000000"/>
                </a:solidFill>
                <a:effectLst/>
              </a:rPr>
              <a:t>/	‘tongue; language’</a:t>
            </a:r>
            <a:endParaRPr lang="en-GB" sz="3600" dirty="0"/>
          </a:p>
        </p:txBody>
      </p:sp>
      <p:sp>
        <p:nvSpPr>
          <p:cNvPr id="8" name="Content Placeholder 6">
            <a:extLst>
              <a:ext uri="{FF2B5EF4-FFF2-40B4-BE49-F238E27FC236}">
                <a16:creationId xmlns:a16="http://schemas.microsoft.com/office/drawing/2014/main" id="{2F66F32C-7E07-4E82-B85E-1BA8FD6EF2DC}"/>
              </a:ext>
            </a:extLst>
          </p:cNvPr>
          <p:cNvSpPr txBox="1">
            <a:spLocks/>
          </p:cNvSpPr>
          <p:nvPr/>
        </p:nvSpPr>
        <p:spPr>
          <a:xfrm>
            <a:off x="6192520" y="1825623"/>
            <a:ext cx="6832600" cy="453072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tabLst>
                <a:tab pos="2509838" algn="l"/>
              </a:tabLst>
            </a:pPr>
            <a:r>
              <a:rPr lang="az-Cyrl-AZ" sz="2400" dirty="0">
                <a:solidFill>
                  <a:srgbClr val="000000"/>
                </a:solidFill>
              </a:rPr>
              <a:t>&gt; паша</a:t>
            </a:r>
          </a:p>
          <a:p>
            <a:pPr marL="0" indent="0">
              <a:spcBef>
                <a:spcPts val="0"/>
              </a:spcBef>
              <a:buFont typeface="Arial" panose="020B0604020202020204" pitchFamily="34" charset="0"/>
              <a:buNone/>
              <a:tabLst>
                <a:tab pos="2509838" algn="l"/>
              </a:tabLst>
            </a:pPr>
            <a:r>
              <a:rPr lang="az-Cyrl-AZ" sz="2400" dirty="0">
                <a:solidFill>
                  <a:srgbClr val="000000"/>
                </a:solidFill>
              </a:rPr>
              <a:t>&gt; таҥ</a:t>
            </a:r>
          </a:p>
          <a:p>
            <a:pPr marL="0" indent="0">
              <a:spcBef>
                <a:spcPts val="0"/>
              </a:spcBef>
              <a:buFont typeface="Arial" panose="020B0604020202020204" pitchFamily="34" charset="0"/>
              <a:buNone/>
              <a:tabLst>
                <a:tab pos="2509838" algn="l"/>
              </a:tabLst>
            </a:pPr>
            <a:r>
              <a:rPr lang="az-Cyrl-AZ" sz="2400" dirty="0">
                <a:solidFill>
                  <a:srgbClr val="000000"/>
                </a:solidFill>
              </a:rPr>
              <a:t>&gt; теҥге</a:t>
            </a:r>
          </a:p>
          <a:p>
            <a:pPr marL="0" indent="0">
              <a:spcBef>
                <a:spcPts val="0"/>
              </a:spcBef>
              <a:buFont typeface="Arial" panose="020B0604020202020204" pitchFamily="34" charset="0"/>
              <a:buNone/>
              <a:tabLst>
                <a:tab pos="2509838" algn="l"/>
              </a:tabLst>
            </a:pPr>
            <a:r>
              <a:rPr lang="az-Cyrl-AZ" sz="2400" dirty="0">
                <a:solidFill>
                  <a:srgbClr val="000000"/>
                </a:solidFill>
              </a:rPr>
              <a:t>&gt; кече</a:t>
            </a:r>
          </a:p>
          <a:p>
            <a:pPr marL="0" indent="0">
              <a:spcBef>
                <a:spcPts val="0"/>
              </a:spcBef>
              <a:buFont typeface="Arial" panose="020B0604020202020204" pitchFamily="34" charset="0"/>
              <a:buNone/>
              <a:tabLst>
                <a:tab pos="2509838" algn="l"/>
              </a:tabLst>
            </a:pPr>
            <a:r>
              <a:rPr lang="az-Cyrl-AZ" sz="2400" dirty="0">
                <a:solidFill>
                  <a:srgbClr val="000000"/>
                </a:solidFill>
              </a:rPr>
              <a:t>&gt; банде</a:t>
            </a:r>
          </a:p>
          <a:p>
            <a:pPr marL="0" indent="0">
              <a:spcBef>
                <a:spcPts val="0"/>
              </a:spcBef>
              <a:buFont typeface="Arial" panose="020B0604020202020204" pitchFamily="34" charset="0"/>
              <a:buNone/>
              <a:tabLst>
                <a:tab pos="2509838" algn="l"/>
              </a:tabLst>
            </a:pPr>
            <a:r>
              <a:rPr lang="az-Cyrl-AZ" sz="2400" dirty="0">
                <a:solidFill>
                  <a:srgbClr val="000000"/>
                </a:solidFill>
              </a:rPr>
              <a:t>&gt; финн</a:t>
            </a:r>
          </a:p>
          <a:p>
            <a:pPr marL="0" indent="0">
              <a:spcBef>
                <a:spcPts val="0"/>
              </a:spcBef>
              <a:buFont typeface="Arial" panose="020B0604020202020204" pitchFamily="34" charset="0"/>
              <a:buNone/>
              <a:tabLst>
                <a:tab pos="2509838" algn="l"/>
              </a:tabLst>
            </a:pPr>
            <a:r>
              <a:rPr lang="az-Cyrl-AZ" sz="2400" dirty="0">
                <a:solidFill>
                  <a:srgbClr val="000000"/>
                </a:solidFill>
              </a:rPr>
              <a:t>&gt; сылне</a:t>
            </a:r>
          </a:p>
          <a:p>
            <a:pPr marL="0" indent="0">
              <a:spcBef>
                <a:spcPts val="0"/>
              </a:spcBef>
              <a:buFont typeface="Arial" panose="020B0604020202020204" pitchFamily="34" charset="0"/>
              <a:buNone/>
              <a:tabLst>
                <a:tab pos="2509838" algn="l"/>
              </a:tabLst>
            </a:pPr>
            <a:r>
              <a:rPr lang="az-Cyrl-AZ" sz="2400" dirty="0">
                <a:solidFill>
                  <a:srgbClr val="000000"/>
                </a:solidFill>
              </a:rPr>
              <a:t>&gt; вер</a:t>
            </a:r>
          </a:p>
          <a:p>
            <a:pPr marL="0" indent="0">
              <a:spcBef>
                <a:spcPts val="0"/>
              </a:spcBef>
              <a:buFont typeface="Arial" panose="020B0604020202020204" pitchFamily="34" charset="0"/>
              <a:buNone/>
              <a:tabLst>
                <a:tab pos="2509838" algn="l"/>
              </a:tabLst>
            </a:pPr>
            <a:r>
              <a:rPr lang="az-Cyrl-AZ" sz="2400" dirty="0">
                <a:solidFill>
                  <a:srgbClr val="000000"/>
                </a:solidFill>
              </a:rPr>
              <a:t>&gt; вагон</a:t>
            </a:r>
          </a:p>
          <a:p>
            <a:pPr marL="0" indent="0">
              <a:spcBef>
                <a:spcPts val="0"/>
              </a:spcBef>
              <a:buFont typeface="Arial" panose="020B0604020202020204" pitchFamily="34" charset="0"/>
              <a:buNone/>
              <a:tabLst>
                <a:tab pos="2509838" algn="l"/>
              </a:tabLst>
            </a:pPr>
            <a:r>
              <a:rPr lang="az-Cyrl-AZ" sz="2400" dirty="0">
                <a:solidFill>
                  <a:srgbClr val="000000"/>
                </a:solidFill>
              </a:rPr>
              <a:t>&gt; туге</a:t>
            </a:r>
          </a:p>
          <a:p>
            <a:pPr marL="0" indent="0">
              <a:spcBef>
                <a:spcPts val="0"/>
              </a:spcBef>
              <a:buFont typeface="Arial" panose="020B0604020202020204" pitchFamily="34" charset="0"/>
              <a:buNone/>
              <a:tabLst>
                <a:tab pos="2509838" algn="l"/>
              </a:tabLst>
            </a:pPr>
            <a:r>
              <a:rPr lang="az-Cyrl-AZ" sz="2400" dirty="0">
                <a:solidFill>
                  <a:srgbClr val="000000"/>
                </a:solidFill>
              </a:rPr>
              <a:t>&gt; иза</a:t>
            </a:r>
          </a:p>
          <a:p>
            <a:pPr marL="0" indent="0">
              <a:spcBef>
                <a:spcPts val="0"/>
              </a:spcBef>
              <a:buFont typeface="Arial" panose="020B0604020202020204" pitchFamily="34" charset="0"/>
              <a:buNone/>
              <a:tabLst>
                <a:tab pos="2509838" algn="l"/>
              </a:tabLst>
            </a:pPr>
            <a:r>
              <a:rPr lang="az-Cyrl-AZ" sz="2400" dirty="0">
                <a:solidFill>
                  <a:srgbClr val="000000"/>
                </a:solidFill>
              </a:rPr>
              <a:t>&gt; жап</a:t>
            </a:r>
          </a:p>
          <a:p>
            <a:pPr marL="0" indent="0">
              <a:spcBef>
                <a:spcPts val="0"/>
              </a:spcBef>
              <a:buFont typeface="Arial" panose="020B0604020202020204" pitchFamily="34" charset="0"/>
              <a:buNone/>
              <a:tabLst>
                <a:tab pos="2509838" algn="l"/>
              </a:tabLst>
            </a:pPr>
            <a:r>
              <a:rPr lang="az-Cyrl-AZ" sz="2400" dirty="0">
                <a:solidFill>
                  <a:srgbClr val="000000"/>
                </a:solidFill>
              </a:rPr>
              <a:t>&gt; химий</a:t>
            </a:r>
          </a:p>
          <a:p>
            <a:pPr marL="0" indent="0">
              <a:spcBef>
                <a:spcPts val="0"/>
              </a:spcBef>
              <a:buFont typeface="Arial" panose="020B0604020202020204" pitchFamily="34" charset="0"/>
              <a:buNone/>
              <a:tabLst>
                <a:tab pos="2509838" algn="l"/>
              </a:tabLst>
            </a:pPr>
            <a:r>
              <a:rPr lang="az-Cyrl-AZ" sz="2400" dirty="0">
                <a:solidFill>
                  <a:srgbClr val="000000"/>
                </a:solidFill>
              </a:rPr>
              <a:t>&gt; цунами</a:t>
            </a:r>
          </a:p>
          <a:p>
            <a:pPr marL="0" indent="0">
              <a:spcBef>
                <a:spcPts val="0"/>
              </a:spcBef>
              <a:buFont typeface="Arial" panose="020B0604020202020204" pitchFamily="34" charset="0"/>
              <a:buNone/>
              <a:tabLst>
                <a:tab pos="2509838" algn="l"/>
              </a:tabLst>
            </a:pPr>
            <a:r>
              <a:rPr lang="az-Cyrl-AZ" sz="2400" dirty="0">
                <a:solidFill>
                  <a:srgbClr val="000000"/>
                </a:solidFill>
              </a:rPr>
              <a:t>&gt; йылме</a:t>
            </a:r>
          </a:p>
        </p:txBody>
      </p:sp>
    </p:spTree>
    <p:extLst>
      <p:ext uri="{BB962C8B-B14F-4D97-AF65-F5344CB8AC3E}">
        <p14:creationId xmlns:p14="http://schemas.microsoft.com/office/powerpoint/2010/main" val="665869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A10AD-4D70-4797-A670-B5E678EB658B}"/>
              </a:ext>
            </a:extLst>
          </p:cNvPr>
          <p:cNvSpPr>
            <a:spLocks noGrp="1"/>
          </p:cNvSpPr>
          <p:nvPr>
            <p:ph type="title"/>
          </p:nvPr>
        </p:nvSpPr>
        <p:spPr>
          <a:xfrm>
            <a:off x="838200" y="500062"/>
            <a:ext cx="10515600" cy="1325563"/>
          </a:xfrm>
        </p:spPr>
        <p:txBody>
          <a:bodyPr/>
          <a:lstStyle/>
          <a:p>
            <a:pPr algn="ctr"/>
            <a:r>
              <a:rPr lang="en-GB" dirty="0"/>
              <a:t>Write these words in Mari Cyrillic</a:t>
            </a:r>
          </a:p>
        </p:txBody>
      </p:sp>
      <p:sp>
        <p:nvSpPr>
          <p:cNvPr id="4" name="Footer Placeholder 3">
            <a:extLst>
              <a:ext uri="{FF2B5EF4-FFF2-40B4-BE49-F238E27FC236}">
                <a16:creationId xmlns:a16="http://schemas.microsoft.com/office/drawing/2014/main" id="{22F335D5-092B-450A-B0D1-0EFAD3DFC2FF}"/>
              </a:ext>
            </a:extLst>
          </p:cNvPr>
          <p:cNvSpPr>
            <a:spLocks noGrp="1"/>
          </p:cNvSpPr>
          <p:nvPr>
            <p:ph type="ftr" sz="quarter" idx="11"/>
          </p:nvPr>
        </p:nvSpPr>
        <p:spPr/>
        <p:txBody>
          <a:bodyPr/>
          <a:lstStyle/>
          <a:p>
            <a:r>
              <a:rPr lang="en-GB"/>
              <a:t>COPIUS – Introduction to Mari – The Mari Cyrillic Alphabet</a:t>
            </a:r>
          </a:p>
        </p:txBody>
      </p:sp>
      <p:sp>
        <p:nvSpPr>
          <p:cNvPr id="5" name="Slide Number Placeholder 4">
            <a:extLst>
              <a:ext uri="{FF2B5EF4-FFF2-40B4-BE49-F238E27FC236}">
                <a16:creationId xmlns:a16="http://schemas.microsoft.com/office/drawing/2014/main" id="{6839CA87-C128-45E1-BD13-1CB16169DDB5}"/>
              </a:ext>
            </a:extLst>
          </p:cNvPr>
          <p:cNvSpPr>
            <a:spLocks noGrp="1"/>
          </p:cNvSpPr>
          <p:nvPr>
            <p:ph type="sldNum" sz="quarter" idx="12"/>
          </p:nvPr>
        </p:nvSpPr>
        <p:spPr/>
        <p:txBody>
          <a:bodyPr/>
          <a:lstStyle/>
          <a:p>
            <a:fld id="{055DE2CD-379D-4002-80ED-F7724F598CF3}" type="slidenum">
              <a:rPr lang="en-GB" smtClean="0"/>
              <a:t>12</a:t>
            </a:fld>
            <a:endParaRPr lang="en-GB"/>
          </a:p>
        </p:txBody>
      </p:sp>
      <p:sp>
        <p:nvSpPr>
          <p:cNvPr id="7" name="Content Placeholder 6">
            <a:extLst>
              <a:ext uri="{FF2B5EF4-FFF2-40B4-BE49-F238E27FC236}">
                <a16:creationId xmlns:a16="http://schemas.microsoft.com/office/drawing/2014/main" id="{83C008AC-5CCA-4BB9-845A-2A7ADC688FFF}"/>
              </a:ext>
            </a:extLst>
          </p:cNvPr>
          <p:cNvSpPr>
            <a:spLocks noGrp="1"/>
          </p:cNvSpPr>
          <p:nvPr>
            <p:ph idx="1"/>
          </p:nvPr>
        </p:nvSpPr>
        <p:spPr>
          <a:xfrm>
            <a:off x="838201" y="1825623"/>
            <a:ext cx="4710952" cy="4530725"/>
          </a:xfrm>
        </p:spPr>
        <p:txBody>
          <a:bodyPr>
            <a:normAutofit lnSpcReduction="10000"/>
          </a:bodyPr>
          <a:lstStyle/>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nele</a:t>
            </a:r>
            <a:r>
              <a:rPr lang="en-GB" sz="2400" b="0" i="0" u="none" strike="noStrike" dirty="0">
                <a:solidFill>
                  <a:srgbClr val="000000"/>
                </a:solidFill>
                <a:effectLst/>
              </a:rPr>
              <a:t>/	‘difficult’</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nel’e</a:t>
            </a:r>
            <a:r>
              <a:rPr lang="en-GB" sz="2400" b="0" i="0" u="none" strike="noStrike" dirty="0">
                <a:solidFill>
                  <a:srgbClr val="000000"/>
                </a:solidFill>
                <a:effectLst/>
              </a:rPr>
              <a:t>/	‘... swallowed’ (3SG)</a:t>
            </a:r>
          </a:p>
          <a:p>
            <a:pPr marL="0" indent="0" rtl="0">
              <a:spcBef>
                <a:spcPts val="0"/>
              </a:spcBef>
              <a:spcAft>
                <a:spcPts val="0"/>
              </a:spcAft>
              <a:buNone/>
              <a:tabLst>
                <a:tab pos="1524000" algn="l"/>
              </a:tabLst>
            </a:pPr>
            <a:r>
              <a:rPr lang="en-GB" sz="2400" b="0" i="0" u="none" strike="noStrike" dirty="0">
                <a:solidFill>
                  <a:srgbClr val="000000"/>
                </a:solidFill>
                <a:effectLst/>
              </a:rPr>
              <a:t>/nine/	‘these’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ńigunam</a:t>
            </a:r>
            <a:r>
              <a:rPr lang="en-GB" sz="2400" b="0" i="0" u="none" strike="noStrike" dirty="0">
                <a:solidFill>
                  <a:srgbClr val="000000"/>
                </a:solidFill>
                <a:effectLst/>
              </a:rPr>
              <a:t>/	‘never’</a:t>
            </a:r>
          </a:p>
          <a:p>
            <a:pPr marL="0" indent="0" rtl="0">
              <a:spcBef>
                <a:spcPts val="0"/>
              </a:spcBef>
              <a:spcAft>
                <a:spcPts val="0"/>
              </a:spcAft>
              <a:buNone/>
              <a:tabLst>
                <a:tab pos="1524000" algn="l"/>
              </a:tabLst>
            </a:pPr>
            <a:r>
              <a:rPr lang="en-GB" sz="2400" b="0" i="0" u="none" strike="noStrike" dirty="0">
                <a:solidFill>
                  <a:srgbClr val="000000"/>
                </a:solidFill>
                <a:effectLst/>
              </a:rPr>
              <a:t>	</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lijaš</a:t>
            </a:r>
            <a:r>
              <a:rPr lang="en-GB" sz="2400" b="0" i="0" u="none" strike="noStrike" dirty="0">
                <a:solidFill>
                  <a:srgbClr val="000000"/>
                </a:solidFill>
                <a:effectLst/>
              </a:rPr>
              <a:t>/	‘to be(come)’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lijše</a:t>
            </a:r>
            <a:r>
              <a:rPr lang="en-GB" sz="2400" b="0" i="0" u="none" strike="noStrike" dirty="0">
                <a:solidFill>
                  <a:srgbClr val="000000"/>
                </a:solidFill>
                <a:effectLst/>
              </a:rPr>
              <a:t>/	‘be(com)</a:t>
            </a:r>
            <a:r>
              <a:rPr lang="en-GB" sz="2400" b="0" i="0" u="none" strike="noStrike" dirty="0" err="1">
                <a:solidFill>
                  <a:srgbClr val="000000"/>
                </a:solidFill>
                <a:effectLst/>
              </a:rPr>
              <a:t>ing</a:t>
            </a:r>
            <a:r>
              <a:rPr lang="en-GB" sz="2400" b="0" i="0" u="none" strike="noStrike" dirty="0">
                <a:solidFill>
                  <a:srgbClr val="000000"/>
                </a:solidFill>
                <a:effectLst/>
              </a:rPr>
              <a:t>’</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liješ</a:t>
            </a:r>
            <a:r>
              <a:rPr lang="en-GB" sz="2400" b="0" i="0" u="none" strike="noStrike" dirty="0">
                <a:solidFill>
                  <a:srgbClr val="000000"/>
                </a:solidFill>
                <a:effectLst/>
              </a:rPr>
              <a:t>/	‘... </a:t>
            </a:r>
            <a:r>
              <a:rPr lang="en-GB" sz="2400" b="0" i="0" u="none" strike="noStrike" dirty="0" err="1">
                <a:solidFill>
                  <a:srgbClr val="000000"/>
                </a:solidFill>
                <a:effectLst/>
              </a:rPr>
              <a:t>wil</a:t>
            </a:r>
            <a:r>
              <a:rPr lang="en-GB" sz="2400" b="0" i="0" u="none" strike="noStrike" dirty="0">
                <a:solidFill>
                  <a:srgbClr val="000000"/>
                </a:solidFill>
                <a:effectLst/>
              </a:rPr>
              <a:t> be’ (3SG)</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lijən</a:t>
            </a:r>
            <a:r>
              <a:rPr lang="en-GB" sz="2400" b="0" i="0" u="none" strike="noStrike" dirty="0">
                <a:solidFill>
                  <a:srgbClr val="000000"/>
                </a:solidFill>
                <a:effectLst/>
              </a:rPr>
              <a:t>/	‘... was/became’ (3SG)</a:t>
            </a:r>
          </a:p>
          <a:p>
            <a:pPr marL="0" indent="0" rtl="0">
              <a:spcBef>
                <a:spcPts val="0"/>
              </a:spcBef>
              <a:spcAft>
                <a:spcPts val="0"/>
              </a:spcAft>
              <a:buNone/>
              <a:tabLst>
                <a:tab pos="1524000" algn="l"/>
              </a:tabLst>
            </a:pPr>
            <a:r>
              <a:rPr lang="en-GB" sz="2400" b="0" i="0" u="none" strike="noStrike" dirty="0">
                <a:solidFill>
                  <a:srgbClr val="000000"/>
                </a:solidFill>
                <a:effectLst/>
              </a:rPr>
              <a:t>	</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l-GR" sz="2400" b="0" i="0" u="none" strike="noStrike" dirty="0">
                <a:solidFill>
                  <a:srgbClr val="000000"/>
                </a:solidFill>
                <a:effectLst/>
              </a:rPr>
              <a:t>β</a:t>
            </a:r>
            <a:r>
              <a:rPr lang="en-GB" sz="2400" b="0" i="0" u="none" strike="noStrike" dirty="0" err="1">
                <a:solidFill>
                  <a:srgbClr val="000000"/>
                </a:solidFill>
                <a:effectLst/>
              </a:rPr>
              <a:t>uj</a:t>
            </a:r>
            <a:r>
              <a:rPr lang="en-GB" sz="2400" b="0" i="0" u="none" strike="noStrike" dirty="0">
                <a:solidFill>
                  <a:srgbClr val="000000"/>
                </a:solidFill>
                <a:effectLst/>
              </a:rPr>
              <a:t>/	‘head’</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l-GR" sz="2400" b="0" i="0" u="none" strike="noStrike" dirty="0">
                <a:solidFill>
                  <a:srgbClr val="000000"/>
                </a:solidFill>
                <a:effectLst/>
              </a:rPr>
              <a:t>β</a:t>
            </a:r>
            <a:r>
              <a:rPr lang="en-GB" sz="2400" b="0" i="0" u="none" strike="noStrike" dirty="0" err="1">
                <a:solidFill>
                  <a:srgbClr val="000000"/>
                </a:solidFill>
                <a:effectLst/>
              </a:rPr>
              <a:t>ujən</a:t>
            </a:r>
            <a:r>
              <a:rPr lang="en-GB" sz="2400" b="0" i="0" u="none" strike="noStrike" dirty="0">
                <a:solidFill>
                  <a:srgbClr val="000000"/>
                </a:solidFill>
                <a:effectLst/>
              </a:rPr>
              <a:t>/	‘of the head’</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l-GR" sz="2400" b="0" i="0" u="none" strike="noStrike" dirty="0">
                <a:solidFill>
                  <a:srgbClr val="000000"/>
                </a:solidFill>
                <a:effectLst/>
              </a:rPr>
              <a:t>β</a:t>
            </a:r>
            <a:r>
              <a:rPr lang="en-GB" sz="2400" b="0" i="0" u="none" strike="noStrike" dirty="0" err="1">
                <a:solidFill>
                  <a:srgbClr val="000000"/>
                </a:solidFill>
                <a:effectLst/>
              </a:rPr>
              <a:t>ujem</a:t>
            </a:r>
            <a:r>
              <a:rPr lang="en-GB" sz="2400" b="0" i="0" u="none" strike="noStrike" dirty="0">
                <a:solidFill>
                  <a:srgbClr val="000000"/>
                </a:solidFill>
                <a:effectLst/>
              </a:rPr>
              <a:t>/	‘my head’</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l-GR" sz="2400" b="0" i="0" u="none" strike="noStrike" dirty="0">
                <a:solidFill>
                  <a:srgbClr val="000000"/>
                </a:solidFill>
                <a:effectLst/>
              </a:rPr>
              <a:t>β</a:t>
            </a:r>
            <a:r>
              <a:rPr lang="en-GB" sz="2400" b="0" i="0" u="none" strike="noStrike" dirty="0" err="1">
                <a:solidFill>
                  <a:srgbClr val="000000"/>
                </a:solidFill>
                <a:effectLst/>
              </a:rPr>
              <a:t>ujat</a:t>
            </a:r>
            <a:r>
              <a:rPr lang="en-GB" sz="2400" b="0" i="0" u="none" strike="noStrike" dirty="0">
                <a:solidFill>
                  <a:srgbClr val="000000"/>
                </a:solidFill>
                <a:effectLst/>
              </a:rPr>
              <a:t>/	‘and the head’</a:t>
            </a:r>
            <a:endParaRPr lang="en-GB" sz="3600" dirty="0"/>
          </a:p>
        </p:txBody>
      </p:sp>
      <p:sp>
        <p:nvSpPr>
          <p:cNvPr id="8" name="Content Placeholder 6">
            <a:extLst>
              <a:ext uri="{FF2B5EF4-FFF2-40B4-BE49-F238E27FC236}">
                <a16:creationId xmlns:a16="http://schemas.microsoft.com/office/drawing/2014/main" id="{2F66F32C-7E07-4E82-B85E-1BA8FD6EF2DC}"/>
              </a:ext>
            </a:extLst>
          </p:cNvPr>
          <p:cNvSpPr txBox="1">
            <a:spLocks/>
          </p:cNvSpPr>
          <p:nvPr/>
        </p:nvSpPr>
        <p:spPr>
          <a:xfrm>
            <a:off x="6192520" y="1825623"/>
            <a:ext cx="6832600" cy="453072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tabLst>
                <a:tab pos="2509838" algn="l"/>
              </a:tabLst>
            </a:pPr>
            <a:r>
              <a:rPr lang="az-Cyrl-AZ" sz="2400" dirty="0">
                <a:solidFill>
                  <a:srgbClr val="000000"/>
                </a:solidFill>
              </a:rPr>
              <a:t>&gt; неле</a:t>
            </a:r>
          </a:p>
          <a:p>
            <a:pPr marL="0" indent="0">
              <a:spcBef>
                <a:spcPts val="0"/>
              </a:spcBef>
              <a:buNone/>
              <a:tabLst>
                <a:tab pos="2509838" algn="l"/>
              </a:tabLst>
            </a:pPr>
            <a:r>
              <a:rPr lang="az-Cyrl-AZ" sz="2400" dirty="0">
                <a:solidFill>
                  <a:srgbClr val="000000"/>
                </a:solidFill>
              </a:rPr>
              <a:t>&gt; нел’е</a:t>
            </a:r>
          </a:p>
          <a:p>
            <a:pPr marL="0" indent="0">
              <a:spcBef>
                <a:spcPts val="0"/>
              </a:spcBef>
              <a:buNone/>
              <a:tabLst>
                <a:tab pos="2509838" algn="l"/>
              </a:tabLst>
            </a:pPr>
            <a:r>
              <a:rPr lang="az-Cyrl-AZ" sz="2400" dirty="0">
                <a:solidFill>
                  <a:srgbClr val="000000"/>
                </a:solidFill>
              </a:rPr>
              <a:t>&gt; нине</a:t>
            </a:r>
          </a:p>
          <a:p>
            <a:pPr marL="0" indent="0">
              <a:spcBef>
                <a:spcPts val="0"/>
              </a:spcBef>
              <a:buNone/>
              <a:tabLst>
                <a:tab pos="2509838" algn="l"/>
              </a:tabLst>
            </a:pPr>
            <a:r>
              <a:rPr lang="az-Cyrl-AZ" sz="2400" dirty="0">
                <a:solidFill>
                  <a:srgbClr val="000000"/>
                </a:solidFill>
              </a:rPr>
              <a:t>&gt; н’игунам</a:t>
            </a:r>
          </a:p>
          <a:p>
            <a:pPr marL="0" indent="0">
              <a:spcBef>
                <a:spcPts val="0"/>
              </a:spcBef>
              <a:buNone/>
              <a:tabLst>
                <a:tab pos="2509838" algn="l"/>
              </a:tabLst>
            </a:pPr>
            <a:endParaRPr lang="az-Cyrl-AZ" sz="2400" dirty="0">
              <a:solidFill>
                <a:srgbClr val="000000"/>
              </a:solidFill>
            </a:endParaRPr>
          </a:p>
          <a:p>
            <a:pPr marL="0" indent="0">
              <a:spcBef>
                <a:spcPts val="0"/>
              </a:spcBef>
              <a:buNone/>
              <a:tabLst>
                <a:tab pos="2509838" algn="l"/>
              </a:tabLst>
            </a:pPr>
            <a:r>
              <a:rPr lang="az-Cyrl-AZ" sz="2400" dirty="0">
                <a:solidFill>
                  <a:srgbClr val="000000"/>
                </a:solidFill>
              </a:rPr>
              <a:t>&gt; лияш </a:t>
            </a:r>
            <a:r>
              <a:rPr lang="mi-NZ" sz="2400" strike="sngStrike" dirty="0">
                <a:solidFill>
                  <a:srgbClr val="FF0000"/>
                </a:solidFill>
              </a:rPr>
              <a:t>(</a:t>
            </a:r>
            <a:r>
              <a:rPr lang="az-Cyrl-AZ" sz="2400" strike="sngStrike" dirty="0">
                <a:solidFill>
                  <a:srgbClr val="FF0000"/>
                </a:solidFill>
              </a:rPr>
              <a:t>йа</a:t>
            </a:r>
            <a:r>
              <a:rPr lang="mi-NZ" sz="2400" strike="sngStrike" dirty="0">
                <a:solidFill>
                  <a:srgbClr val="FF0000"/>
                </a:solidFill>
              </a:rPr>
              <a:t>)</a:t>
            </a:r>
            <a:endParaRPr lang="az-Cyrl-AZ" sz="2400" strike="sngStrike" dirty="0">
              <a:solidFill>
                <a:srgbClr val="FF0000"/>
              </a:solidFill>
            </a:endParaRPr>
          </a:p>
          <a:p>
            <a:pPr marL="0" indent="0">
              <a:spcBef>
                <a:spcPts val="0"/>
              </a:spcBef>
              <a:buNone/>
              <a:tabLst>
                <a:tab pos="2509838" algn="l"/>
              </a:tabLst>
            </a:pPr>
            <a:r>
              <a:rPr lang="az-Cyrl-AZ" sz="2400" dirty="0">
                <a:solidFill>
                  <a:srgbClr val="000000"/>
                </a:solidFill>
              </a:rPr>
              <a:t>&gt; лийше</a:t>
            </a:r>
          </a:p>
          <a:p>
            <a:pPr marL="0" indent="0">
              <a:spcBef>
                <a:spcPts val="0"/>
              </a:spcBef>
              <a:buNone/>
              <a:tabLst>
                <a:tab pos="2509838" algn="l"/>
              </a:tabLst>
            </a:pPr>
            <a:r>
              <a:rPr lang="az-Cyrl-AZ" sz="2400" dirty="0">
                <a:solidFill>
                  <a:srgbClr val="000000"/>
                </a:solidFill>
              </a:rPr>
              <a:t>&gt; лиеш </a:t>
            </a:r>
            <a:r>
              <a:rPr lang="az-Cyrl-AZ" sz="2400" strike="sngStrike" dirty="0">
                <a:solidFill>
                  <a:srgbClr val="FF0000"/>
                </a:solidFill>
              </a:rPr>
              <a:t>(лийеш</a:t>
            </a:r>
            <a:r>
              <a:rPr lang="mi-NZ" sz="2400" strike="sngStrike" dirty="0">
                <a:solidFill>
                  <a:srgbClr val="FF0000"/>
                </a:solidFill>
              </a:rPr>
              <a:t>, лийэш</a:t>
            </a:r>
            <a:r>
              <a:rPr lang="az-Cyrl-AZ" sz="2400" strike="sngStrike" dirty="0">
                <a:solidFill>
                  <a:srgbClr val="FF0000"/>
                </a:solidFill>
              </a:rPr>
              <a:t>)</a:t>
            </a:r>
          </a:p>
          <a:p>
            <a:pPr marL="0" indent="0">
              <a:spcBef>
                <a:spcPts val="0"/>
              </a:spcBef>
              <a:buNone/>
              <a:tabLst>
                <a:tab pos="2509838" algn="l"/>
              </a:tabLst>
            </a:pPr>
            <a:r>
              <a:rPr lang="az-Cyrl-AZ" sz="2400" dirty="0">
                <a:solidFill>
                  <a:srgbClr val="000000"/>
                </a:solidFill>
              </a:rPr>
              <a:t>&gt; лийын</a:t>
            </a:r>
          </a:p>
          <a:p>
            <a:pPr marL="0" indent="0">
              <a:spcBef>
                <a:spcPts val="0"/>
              </a:spcBef>
              <a:buNone/>
              <a:tabLst>
                <a:tab pos="2509838" algn="l"/>
              </a:tabLst>
            </a:pPr>
            <a:endParaRPr lang="az-Cyrl-AZ" sz="2400" dirty="0">
              <a:solidFill>
                <a:srgbClr val="000000"/>
              </a:solidFill>
            </a:endParaRPr>
          </a:p>
          <a:p>
            <a:pPr marL="0" indent="0">
              <a:spcBef>
                <a:spcPts val="0"/>
              </a:spcBef>
              <a:buNone/>
              <a:tabLst>
                <a:tab pos="2509838" algn="l"/>
              </a:tabLst>
            </a:pPr>
            <a:r>
              <a:rPr lang="az-Cyrl-AZ" sz="2400" dirty="0">
                <a:solidFill>
                  <a:srgbClr val="000000"/>
                </a:solidFill>
              </a:rPr>
              <a:t>&gt; вуй</a:t>
            </a:r>
          </a:p>
          <a:p>
            <a:pPr marL="0" indent="0">
              <a:spcBef>
                <a:spcPts val="0"/>
              </a:spcBef>
              <a:buNone/>
              <a:tabLst>
                <a:tab pos="2509838" algn="l"/>
              </a:tabLst>
            </a:pPr>
            <a:r>
              <a:rPr lang="az-Cyrl-AZ" sz="2400" dirty="0">
                <a:solidFill>
                  <a:srgbClr val="000000"/>
                </a:solidFill>
              </a:rPr>
              <a:t>&gt; вуйын</a:t>
            </a:r>
          </a:p>
          <a:p>
            <a:pPr marL="0" indent="0">
              <a:spcBef>
                <a:spcPts val="0"/>
              </a:spcBef>
              <a:buNone/>
              <a:tabLst>
                <a:tab pos="2509838" algn="l"/>
              </a:tabLst>
            </a:pPr>
            <a:r>
              <a:rPr lang="az-Cyrl-AZ" sz="2400" dirty="0">
                <a:solidFill>
                  <a:srgbClr val="000000"/>
                </a:solidFill>
              </a:rPr>
              <a:t>&gt; вуем </a:t>
            </a:r>
            <a:r>
              <a:rPr lang="az-Cyrl-AZ" sz="2400" strike="sngStrike" dirty="0">
                <a:solidFill>
                  <a:srgbClr val="FF0000"/>
                </a:solidFill>
              </a:rPr>
              <a:t>(вуйем</a:t>
            </a:r>
            <a:r>
              <a:rPr lang="mi-NZ" sz="2400" strike="sngStrike" dirty="0">
                <a:solidFill>
                  <a:srgbClr val="FF0000"/>
                </a:solidFill>
              </a:rPr>
              <a:t>, вуйэм</a:t>
            </a:r>
            <a:r>
              <a:rPr lang="az-Cyrl-AZ" sz="2400" strike="sngStrike" dirty="0">
                <a:solidFill>
                  <a:srgbClr val="FF0000"/>
                </a:solidFill>
              </a:rPr>
              <a:t>)</a:t>
            </a:r>
          </a:p>
          <a:p>
            <a:pPr marL="0" indent="0">
              <a:spcBef>
                <a:spcPts val="0"/>
              </a:spcBef>
              <a:buNone/>
              <a:tabLst>
                <a:tab pos="2509838" algn="l"/>
              </a:tabLst>
            </a:pPr>
            <a:r>
              <a:rPr lang="az-Cyrl-AZ" sz="2400" dirty="0">
                <a:solidFill>
                  <a:srgbClr val="000000"/>
                </a:solidFill>
              </a:rPr>
              <a:t>&gt; вуят</a:t>
            </a:r>
            <a:r>
              <a:rPr lang="en-GB" sz="2400" dirty="0">
                <a:solidFill>
                  <a:srgbClr val="000000"/>
                </a:solidFill>
              </a:rPr>
              <a:t> </a:t>
            </a:r>
            <a:r>
              <a:rPr lang="mi-NZ" sz="2400" strike="sngStrike" dirty="0">
                <a:solidFill>
                  <a:srgbClr val="FF0000"/>
                </a:solidFill>
              </a:rPr>
              <a:t>(вуйат)</a:t>
            </a:r>
            <a:endParaRPr lang="az-Cyrl-AZ" sz="2400" strike="sngStrike" dirty="0">
              <a:solidFill>
                <a:srgbClr val="FF0000"/>
              </a:solidFill>
            </a:endParaRPr>
          </a:p>
        </p:txBody>
      </p:sp>
    </p:spTree>
    <p:extLst>
      <p:ext uri="{BB962C8B-B14F-4D97-AF65-F5344CB8AC3E}">
        <p14:creationId xmlns:p14="http://schemas.microsoft.com/office/powerpoint/2010/main" val="2909842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A10AD-4D70-4797-A670-B5E678EB658B}"/>
              </a:ext>
            </a:extLst>
          </p:cNvPr>
          <p:cNvSpPr>
            <a:spLocks noGrp="1"/>
          </p:cNvSpPr>
          <p:nvPr>
            <p:ph type="title"/>
          </p:nvPr>
        </p:nvSpPr>
        <p:spPr>
          <a:xfrm>
            <a:off x="838200" y="500062"/>
            <a:ext cx="10515600" cy="1325563"/>
          </a:xfrm>
        </p:spPr>
        <p:txBody>
          <a:bodyPr/>
          <a:lstStyle/>
          <a:p>
            <a:pPr algn="ctr"/>
            <a:r>
              <a:rPr lang="en-GB" dirty="0"/>
              <a:t>Write these words in Mari Cyrillic</a:t>
            </a:r>
          </a:p>
        </p:txBody>
      </p:sp>
      <p:sp>
        <p:nvSpPr>
          <p:cNvPr id="4" name="Footer Placeholder 3">
            <a:extLst>
              <a:ext uri="{FF2B5EF4-FFF2-40B4-BE49-F238E27FC236}">
                <a16:creationId xmlns:a16="http://schemas.microsoft.com/office/drawing/2014/main" id="{22F335D5-092B-450A-B0D1-0EFAD3DFC2FF}"/>
              </a:ext>
            </a:extLst>
          </p:cNvPr>
          <p:cNvSpPr>
            <a:spLocks noGrp="1"/>
          </p:cNvSpPr>
          <p:nvPr>
            <p:ph type="ftr" sz="quarter" idx="11"/>
          </p:nvPr>
        </p:nvSpPr>
        <p:spPr/>
        <p:txBody>
          <a:bodyPr/>
          <a:lstStyle/>
          <a:p>
            <a:r>
              <a:rPr lang="en-GB"/>
              <a:t>COPIUS – Introduction to Mari – The Mari Cyrillic Alphabet</a:t>
            </a:r>
          </a:p>
        </p:txBody>
      </p:sp>
      <p:sp>
        <p:nvSpPr>
          <p:cNvPr id="5" name="Slide Number Placeholder 4">
            <a:extLst>
              <a:ext uri="{FF2B5EF4-FFF2-40B4-BE49-F238E27FC236}">
                <a16:creationId xmlns:a16="http://schemas.microsoft.com/office/drawing/2014/main" id="{6839CA87-C128-45E1-BD13-1CB16169DDB5}"/>
              </a:ext>
            </a:extLst>
          </p:cNvPr>
          <p:cNvSpPr>
            <a:spLocks noGrp="1"/>
          </p:cNvSpPr>
          <p:nvPr>
            <p:ph type="sldNum" sz="quarter" idx="12"/>
          </p:nvPr>
        </p:nvSpPr>
        <p:spPr/>
        <p:txBody>
          <a:bodyPr/>
          <a:lstStyle/>
          <a:p>
            <a:fld id="{055DE2CD-379D-4002-80ED-F7724F598CF3}" type="slidenum">
              <a:rPr lang="en-GB" smtClean="0"/>
              <a:t>13</a:t>
            </a:fld>
            <a:endParaRPr lang="en-GB"/>
          </a:p>
        </p:txBody>
      </p:sp>
      <p:sp>
        <p:nvSpPr>
          <p:cNvPr id="7" name="Content Placeholder 6">
            <a:extLst>
              <a:ext uri="{FF2B5EF4-FFF2-40B4-BE49-F238E27FC236}">
                <a16:creationId xmlns:a16="http://schemas.microsoft.com/office/drawing/2014/main" id="{83C008AC-5CCA-4BB9-845A-2A7ADC688FFF}"/>
              </a:ext>
            </a:extLst>
          </p:cNvPr>
          <p:cNvSpPr>
            <a:spLocks noGrp="1"/>
          </p:cNvSpPr>
          <p:nvPr>
            <p:ph idx="1"/>
          </p:nvPr>
        </p:nvSpPr>
        <p:spPr>
          <a:xfrm>
            <a:off x="838201" y="1825623"/>
            <a:ext cx="4666128" cy="4530725"/>
          </a:xfrm>
        </p:spPr>
        <p:txBody>
          <a:bodyPr>
            <a:normAutofit lnSpcReduction="10000"/>
          </a:bodyPr>
          <a:lstStyle/>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imńe</a:t>
            </a:r>
            <a:r>
              <a:rPr lang="en-GB" sz="2400" b="0" i="0" u="none" strike="noStrike" dirty="0">
                <a:solidFill>
                  <a:srgbClr val="000000"/>
                </a:solidFill>
                <a:effectLst/>
              </a:rPr>
              <a:t>/	‘horse’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imńən</a:t>
            </a:r>
            <a:r>
              <a:rPr lang="en-GB" sz="2400" b="0" i="0" u="none" strike="noStrike" dirty="0">
                <a:solidFill>
                  <a:srgbClr val="000000"/>
                </a:solidFill>
                <a:effectLst/>
              </a:rPr>
              <a:t>/	‘of the horse’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imńem</a:t>
            </a:r>
            <a:r>
              <a:rPr lang="en-GB" sz="2400" b="0" i="0" u="none" strike="noStrike" dirty="0">
                <a:solidFill>
                  <a:srgbClr val="000000"/>
                </a:solidFill>
                <a:effectLst/>
              </a:rPr>
              <a:t>/	‘my horse’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imńat</a:t>
            </a:r>
            <a:r>
              <a:rPr lang="en-GB" sz="2400" b="0" i="0" u="none" strike="noStrike" dirty="0">
                <a:solidFill>
                  <a:srgbClr val="000000"/>
                </a:solidFill>
                <a:effectLst/>
              </a:rPr>
              <a:t>/	‘and the horse’</a:t>
            </a:r>
          </a:p>
          <a:p>
            <a:pPr marL="0" indent="0" rtl="0">
              <a:spcBef>
                <a:spcPts val="0"/>
              </a:spcBef>
              <a:spcAft>
                <a:spcPts val="0"/>
              </a:spcAft>
              <a:buNone/>
              <a:tabLst>
                <a:tab pos="1524000" algn="l"/>
              </a:tabLst>
            </a:pPr>
            <a:r>
              <a:rPr lang="en-GB" sz="2400" b="0" i="0" u="none" strike="noStrike" dirty="0">
                <a:solidFill>
                  <a:srgbClr val="000000"/>
                </a:solidFill>
                <a:effectLst/>
              </a:rPr>
              <a:t>	</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kogəl’o</a:t>
            </a:r>
            <a:r>
              <a:rPr lang="en-GB" sz="2400" b="0" i="0" u="none" strike="noStrike" dirty="0">
                <a:solidFill>
                  <a:srgbClr val="000000"/>
                </a:solidFill>
                <a:effectLst/>
              </a:rPr>
              <a:t>/	‘pie’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kogəl’ən</a:t>
            </a:r>
            <a:r>
              <a:rPr lang="en-GB" sz="2400" b="0" i="0" u="none" strike="noStrike" dirty="0">
                <a:solidFill>
                  <a:srgbClr val="000000"/>
                </a:solidFill>
                <a:effectLst/>
              </a:rPr>
              <a:t>/	‘of the pie’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kogəl’em</a:t>
            </a:r>
            <a:r>
              <a:rPr lang="en-GB" sz="2400" b="0" i="0" u="none" strike="noStrike" dirty="0">
                <a:solidFill>
                  <a:srgbClr val="000000"/>
                </a:solidFill>
                <a:effectLst/>
              </a:rPr>
              <a:t>/	‘my pie’</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kogəl’at</a:t>
            </a:r>
            <a:r>
              <a:rPr lang="en-GB" sz="2400" b="0" i="0" u="none" strike="noStrike" dirty="0">
                <a:solidFill>
                  <a:srgbClr val="000000"/>
                </a:solidFill>
                <a:effectLst/>
              </a:rPr>
              <a:t>/	‘and the pie’</a:t>
            </a:r>
          </a:p>
          <a:p>
            <a:pPr marL="0" indent="0" rtl="0">
              <a:spcBef>
                <a:spcPts val="0"/>
              </a:spcBef>
              <a:spcAft>
                <a:spcPts val="0"/>
              </a:spcAft>
              <a:buNone/>
              <a:tabLst>
                <a:tab pos="1524000" algn="l"/>
              </a:tabLst>
            </a:pPr>
            <a:r>
              <a:rPr lang="en-GB" sz="2400" b="0" i="0" u="none" strike="noStrike" dirty="0">
                <a:solidFill>
                  <a:srgbClr val="000000"/>
                </a:solidFill>
                <a:effectLst/>
              </a:rPr>
              <a:t>	</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sugəń</a:t>
            </a:r>
            <a:r>
              <a:rPr lang="en-GB" sz="2400" b="0" i="0" u="none" strike="noStrike" dirty="0">
                <a:solidFill>
                  <a:srgbClr val="000000"/>
                </a:solidFill>
                <a:effectLst/>
              </a:rPr>
              <a:t>/	‘blessing’</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sugəńən</a:t>
            </a:r>
            <a:r>
              <a:rPr lang="en-GB" sz="2400" b="0" i="0" u="none" strike="noStrike" dirty="0">
                <a:solidFill>
                  <a:srgbClr val="000000"/>
                </a:solidFill>
                <a:effectLst/>
              </a:rPr>
              <a:t>/	‘of the blessing’</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sugəńem</a:t>
            </a:r>
            <a:r>
              <a:rPr lang="en-GB" sz="2400" b="0" i="0" u="none" strike="noStrike" dirty="0">
                <a:solidFill>
                  <a:srgbClr val="000000"/>
                </a:solidFill>
                <a:effectLst/>
              </a:rPr>
              <a:t>/	‘my blessing’</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sugəńat</a:t>
            </a:r>
            <a:r>
              <a:rPr lang="en-GB" sz="2400" b="0" i="0" u="none" strike="noStrike" dirty="0">
                <a:solidFill>
                  <a:srgbClr val="000000"/>
                </a:solidFill>
                <a:effectLst/>
              </a:rPr>
              <a:t>/	‘and the blessing’</a:t>
            </a:r>
          </a:p>
        </p:txBody>
      </p:sp>
      <p:sp>
        <p:nvSpPr>
          <p:cNvPr id="8" name="Content Placeholder 6">
            <a:extLst>
              <a:ext uri="{FF2B5EF4-FFF2-40B4-BE49-F238E27FC236}">
                <a16:creationId xmlns:a16="http://schemas.microsoft.com/office/drawing/2014/main" id="{2F66F32C-7E07-4E82-B85E-1BA8FD6EF2DC}"/>
              </a:ext>
            </a:extLst>
          </p:cNvPr>
          <p:cNvSpPr txBox="1">
            <a:spLocks/>
          </p:cNvSpPr>
          <p:nvPr/>
        </p:nvSpPr>
        <p:spPr>
          <a:xfrm>
            <a:off x="6192520" y="1825623"/>
            <a:ext cx="6832600" cy="453072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tabLst>
                <a:tab pos="2509838" algn="l"/>
              </a:tabLst>
            </a:pPr>
            <a:r>
              <a:rPr lang="az-Cyrl-AZ" sz="2400" dirty="0">
                <a:solidFill>
                  <a:srgbClr val="000000"/>
                </a:solidFill>
              </a:rPr>
              <a:t>&gt; имн’е</a:t>
            </a:r>
          </a:p>
          <a:p>
            <a:pPr marL="0" indent="0">
              <a:spcBef>
                <a:spcPts val="0"/>
              </a:spcBef>
              <a:buNone/>
              <a:tabLst>
                <a:tab pos="2509838" algn="l"/>
              </a:tabLst>
            </a:pPr>
            <a:r>
              <a:rPr lang="az-Cyrl-AZ" sz="2400" dirty="0">
                <a:solidFill>
                  <a:srgbClr val="000000"/>
                </a:solidFill>
              </a:rPr>
              <a:t>&gt; имньын</a:t>
            </a:r>
          </a:p>
          <a:p>
            <a:pPr marL="0" indent="0">
              <a:spcBef>
                <a:spcPts val="0"/>
              </a:spcBef>
              <a:buNone/>
              <a:tabLst>
                <a:tab pos="2509838" algn="l"/>
              </a:tabLst>
            </a:pPr>
            <a:r>
              <a:rPr lang="az-Cyrl-AZ" sz="2400" dirty="0">
                <a:solidFill>
                  <a:srgbClr val="000000"/>
                </a:solidFill>
              </a:rPr>
              <a:t>&gt; имн’ем</a:t>
            </a:r>
          </a:p>
          <a:p>
            <a:pPr marL="0" indent="0">
              <a:spcBef>
                <a:spcPts val="0"/>
              </a:spcBef>
              <a:buNone/>
              <a:tabLst>
                <a:tab pos="2509838" algn="l"/>
              </a:tabLst>
            </a:pPr>
            <a:r>
              <a:rPr lang="az-Cyrl-AZ" sz="2400" dirty="0">
                <a:solidFill>
                  <a:srgbClr val="000000"/>
                </a:solidFill>
              </a:rPr>
              <a:t>&gt; имнят (ньа)</a:t>
            </a:r>
          </a:p>
          <a:p>
            <a:pPr marL="0" indent="0">
              <a:spcBef>
                <a:spcPts val="0"/>
              </a:spcBef>
              <a:buNone/>
              <a:tabLst>
                <a:tab pos="2509838" algn="l"/>
              </a:tabLst>
            </a:pPr>
            <a:endParaRPr lang="az-Cyrl-AZ" sz="2400" dirty="0">
              <a:solidFill>
                <a:srgbClr val="000000"/>
              </a:solidFill>
            </a:endParaRPr>
          </a:p>
          <a:p>
            <a:pPr marL="0" indent="0">
              <a:spcBef>
                <a:spcPts val="0"/>
              </a:spcBef>
              <a:buNone/>
              <a:tabLst>
                <a:tab pos="2509838" algn="l"/>
              </a:tabLst>
            </a:pPr>
            <a:r>
              <a:rPr lang="az-Cyrl-AZ" sz="2400" dirty="0">
                <a:solidFill>
                  <a:srgbClr val="000000"/>
                </a:solidFill>
              </a:rPr>
              <a:t>&gt; когыльо</a:t>
            </a:r>
          </a:p>
          <a:p>
            <a:pPr marL="0" indent="0">
              <a:spcBef>
                <a:spcPts val="0"/>
              </a:spcBef>
              <a:buNone/>
              <a:tabLst>
                <a:tab pos="2509838" algn="l"/>
              </a:tabLst>
            </a:pPr>
            <a:r>
              <a:rPr lang="az-Cyrl-AZ" sz="2400" dirty="0">
                <a:solidFill>
                  <a:srgbClr val="000000"/>
                </a:solidFill>
              </a:rPr>
              <a:t>&gt; когыльын</a:t>
            </a:r>
          </a:p>
          <a:p>
            <a:pPr marL="0" indent="0">
              <a:spcBef>
                <a:spcPts val="0"/>
              </a:spcBef>
              <a:buNone/>
              <a:tabLst>
                <a:tab pos="2509838" algn="l"/>
              </a:tabLst>
            </a:pPr>
            <a:r>
              <a:rPr lang="az-Cyrl-AZ" sz="2400" dirty="0">
                <a:solidFill>
                  <a:srgbClr val="000000"/>
                </a:solidFill>
              </a:rPr>
              <a:t>&gt; когыл’</a:t>
            </a:r>
            <a:r>
              <a:rPr lang="en-GB" sz="2400" dirty="0">
                <a:solidFill>
                  <a:srgbClr val="000000"/>
                </a:solidFill>
              </a:rPr>
              <a:t>e</a:t>
            </a:r>
            <a:r>
              <a:rPr lang="az-Cyrl-AZ" sz="2400" dirty="0">
                <a:solidFill>
                  <a:srgbClr val="000000"/>
                </a:solidFill>
              </a:rPr>
              <a:t>м</a:t>
            </a:r>
          </a:p>
          <a:p>
            <a:pPr marL="0" indent="0">
              <a:spcBef>
                <a:spcPts val="0"/>
              </a:spcBef>
              <a:buNone/>
              <a:tabLst>
                <a:tab pos="2509838" algn="l"/>
              </a:tabLst>
            </a:pPr>
            <a:r>
              <a:rPr lang="az-Cyrl-AZ" sz="2400" dirty="0">
                <a:solidFill>
                  <a:srgbClr val="000000"/>
                </a:solidFill>
              </a:rPr>
              <a:t>&gt; когылят</a:t>
            </a:r>
          </a:p>
          <a:p>
            <a:pPr marL="0" indent="0">
              <a:spcBef>
                <a:spcPts val="0"/>
              </a:spcBef>
              <a:buNone/>
              <a:tabLst>
                <a:tab pos="2509838" algn="l"/>
              </a:tabLst>
            </a:pPr>
            <a:endParaRPr lang="az-Cyrl-AZ" sz="2400" dirty="0">
              <a:solidFill>
                <a:srgbClr val="000000"/>
              </a:solidFill>
            </a:endParaRPr>
          </a:p>
          <a:p>
            <a:pPr marL="0" indent="0">
              <a:spcBef>
                <a:spcPts val="0"/>
              </a:spcBef>
              <a:buNone/>
              <a:tabLst>
                <a:tab pos="2509838" algn="l"/>
              </a:tabLst>
            </a:pPr>
            <a:r>
              <a:rPr lang="az-Cyrl-AZ" sz="2400" dirty="0">
                <a:solidFill>
                  <a:srgbClr val="000000"/>
                </a:solidFill>
              </a:rPr>
              <a:t>&gt; сугынь</a:t>
            </a:r>
          </a:p>
          <a:p>
            <a:pPr marL="0" indent="0">
              <a:spcBef>
                <a:spcPts val="0"/>
              </a:spcBef>
              <a:buNone/>
              <a:tabLst>
                <a:tab pos="2509838" algn="l"/>
              </a:tabLst>
            </a:pPr>
            <a:r>
              <a:rPr lang="az-Cyrl-AZ" sz="2400" dirty="0">
                <a:solidFill>
                  <a:srgbClr val="000000"/>
                </a:solidFill>
              </a:rPr>
              <a:t>&gt; сугыньын</a:t>
            </a:r>
          </a:p>
          <a:p>
            <a:pPr marL="0" indent="0">
              <a:spcBef>
                <a:spcPts val="0"/>
              </a:spcBef>
              <a:buNone/>
              <a:tabLst>
                <a:tab pos="2509838" algn="l"/>
              </a:tabLst>
            </a:pPr>
            <a:r>
              <a:rPr lang="az-Cyrl-AZ" sz="2400" dirty="0">
                <a:solidFill>
                  <a:srgbClr val="000000"/>
                </a:solidFill>
              </a:rPr>
              <a:t>&gt; сугынем</a:t>
            </a:r>
          </a:p>
          <a:p>
            <a:pPr marL="0" indent="0">
              <a:spcBef>
                <a:spcPts val="0"/>
              </a:spcBef>
              <a:buNone/>
              <a:tabLst>
                <a:tab pos="2509838" algn="l"/>
              </a:tabLst>
            </a:pPr>
            <a:r>
              <a:rPr lang="az-Cyrl-AZ" sz="2400" dirty="0">
                <a:solidFill>
                  <a:srgbClr val="000000"/>
                </a:solidFill>
              </a:rPr>
              <a:t>&gt; сугынят</a:t>
            </a:r>
          </a:p>
        </p:txBody>
      </p:sp>
    </p:spTree>
    <p:extLst>
      <p:ext uri="{BB962C8B-B14F-4D97-AF65-F5344CB8AC3E}">
        <p14:creationId xmlns:p14="http://schemas.microsoft.com/office/powerpoint/2010/main" val="73575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A10AD-4D70-4797-A670-B5E678EB658B}"/>
              </a:ext>
            </a:extLst>
          </p:cNvPr>
          <p:cNvSpPr>
            <a:spLocks noGrp="1"/>
          </p:cNvSpPr>
          <p:nvPr>
            <p:ph type="title"/>
          </p:nvPr>
        </p:nvSpPr>
        <p:spPr>
          <a:xfrm>
            <a:off x="838200" y="500062"/>
            <a:ext cx="10515600" cy="1325563"/>
          </a:xfrm>
        </p:spPr>
        <p:txBody>
          <a:bodyPr/>
          <a:lstStyle/>
          <a:p>
            <a:pPr algn="ctr"/>
            <a:r>
              <a:rPr lang="en-GB" dirty="0"/>
              <a:t>Write these words in Mari Cyrillic</a:t>
            </a:r>
          </a:p>
        </p:txBody>
      </p:sp>
      <p:sp>
        <p:nvSpPr>
          <p:cNvPr id="4" name="Footer Placeholder 3">
            <a:extLst>
              <a:ext uri="{FF2B5EF4-FFF2-40B4-BE49-F238E27FC236}">
                <a16:creationId xmlns:a16="http://schemas.microsoft.com/office/drawing/2014/main" id="{22F335D5-092B-450A-B0D1-0EFAD3DFC2FF}"/>
              </a:ext>
            </a:extLst>
          </p:cNvPr>
          <p:cNvSpPr>
            <a:spLocks noGrp="1"/>
          </p:cNvSpPr>
          <p:nvPr>
            <p:ph type="ftr" sz="quarter" idx="11"/>
          </p:nvPr>
        </p:nvSpPr>
        <p:spPr/>
        <p:txBody>
          <a:bodyPr/>
          <a:lstStyle/>
          <a:p>
            <a:r>
              <a:rPr lang="en-GB"/>
              <a:t>COPIUS – Introduction to Mari – The Mari Cyrillic Alphabet</a:t>
            </a:r>
          </a:p>
        </p:txBody>
      </p:sp>
      <p:sp>
        <p:nvSpPr>
          <p:cNvPr id="5" name="Slide Number Placeholder 4">
            <a:extLst>
              <a:ext uri="{FF2B5EF4-FFF2-40B4-BE49-F238E27FC236}">
                <a16:creationId xmlns:a16="http://schemas.microsoft.com/office/drawing/2014/main" id="{6839CA87-C128-45E1-BD13-1CB16169DDB5}"/>
              </a:ext>
            </a:extLst>
          </p:cNvPr>
          <p:cNvSpPr>
            <a:spLocks noGrp="1"/>
          </p:cNvSpPr>
          <p:nvPr>
            <p:ph type="sldNum" sz="quarter" idx="12"/>
          </p:nvPr>
        </p:nvSpPr>
        <p:spPr/>
        <p:txBody>
          <a:bodyPr/>
          <a:lstStyle/>
          <a:p>
            <a:fld id="{055DE2CD-379D-4002-80ED-F7724F598CF3}" type="slidenum">
              <a:rPr lang="en-GB" smtClean="0"/>
              <a:t>14</a:t>
            </a:fld>
            <a:endParaRPr lang="en-GB"/>
          </a:p>
        </p:txBody>
      </p:sp>
      <p:sp>
        <p:nvSpPr>
          <p:cNvPr id="7" name="Content Placeholder 6">
            <a:extLst>
              <a:ext uri="{FF2B5EF4-FFF2-40B4-BE49-F238E27FC236}">
                <a16:creationId xmlns:a16="http://schemas.microsoft.com/office/drawing/2014/main" id="{83C008AC-5CCA-4BB9-845A-2A7ADC688FFF}"/>
              </a:ext>
            </a:extLst>
          </p:cNvPr>
          <p:cNvSpPr>
            <a:spLocks noGrp="1"/>
          </p:cNvSpPr>
          <p:nvPr>
            <p:ph idx="1"/>
          </p:nvPr>
        </p:nvSpPr>
        <p:spPr>
          <a:xfrm>
            <a:off x="838201" y="1673218"/>
            <a:ext cx="4333240" cy="4895852"/>
          </a:xfrm>
        </p:spPr>
        <p:txBody>
          <a:bodyPr>
            <a:normAutofit/>
          </a:bodyPr>
          <a:lstStyle/>
          <a:p>
            <a:pPr marL="0" indent="0" rtl="0">
              <a:spcBef>
                <a:spcPts val="0"/>
              </a:spcBef>
              <a:spcAft>
                <a:spcPts val="0"/>
              </a:spcAft>
              <a:buNone/>
              <a:tabLst>
                <a:tab pos="1524000" algn="l"/>
              </a:tabLst>
            </a:pPr>
            <a:r>
              <a:rPr lang="en-GB" sz="2400" dirty="0">
                <a:solidFill>
                  <a:srgbClr val="000000"/>
                </a:solidFill>
              </a:rPr>
              <a:t>/</a:t>
            </a:r>
            <a:r>
              <a:rPr lang="en-GB" sz="2400" dirty="0" err="1">
                <a:solidFill>
                  <a:srgbClr val="000000"/>
                </a:solidFill>
              </a:rPr>
              <a:t>ak</a:t>
            </a:r>
            <a:r>
              <a:rPr lang="en-GB" sz="2400" dirty="0">
                <a:solidFill>
                  <a:srgbClr val="000000"/>
                </a:solidFill>
              </a:rPr>
              <a:t>/	‘price; value’</a:t>
            </a:r>
            <a:endParaRPr lang="en-GB" sz="2400" b="0" i="0" u="none" strike="noStrike" dirty="0">
              <a:solidFill>
                <a:srgbClr val="000000"/>
              </a:solidFill>
              <a:effectLst/>
            </a:endParaRPr>
          </a:p>
          <a:p>
            <a:pPr marL="0" indent="0" rtl="0">
              <a:spcBef>
                <a:spcPts val="0"/>
              </a:spcBef>
              <a:spcAft>
                <a:spcPts val="0"/>
              </a:spcAft>
              <a:buNone/>
              <a:tabLst>
                <a:tab pos="1524000" algn="l"/>
              </a:tabLst>
            </a:pPr>
            <a:r>
              <a:rPr lang="en-GB" sz="2400" dirty="0">
                <a:solidFill>
                  <a:srgbClr val="000000"/>
                </a:solidFill>
              </a:rPr>
              <a:t>/</a:t>
            </a:r>
            <a:r>
              <a:rPr lang="en-GB" sz="2400" dirty="0" err="1">
                <a:solidFill>
                  <a:srgbClr val="000000"/>
                </a:solidFill>
              </a:rPr>
              <a:t>jal</a:t>
            </a:r>
            <a:r>
              <a:rPr lang="en-GB" sz="2400" dirty="0">
                <a:solidFill>
                  <a:srgbClr val="000000"/>
                </a:solidFill>
              </a:rPr>
              <a:t>/	‘village’</a:t>
            </a:r>
          </a:p>
          <a:p>
            <a:pPr marL="0" indent="0" rtl="0">
              <a:spcBef>
                <a:spcPts val="0"/>
              </a:spcBef>
              <a:spcAft>
                <a:spcPts val="0"/>
              </a:spcAft>
              <a:buNone/>
              <a:tabLst>
                <a:tab pos="1524000" algn="l"/>
              </a:tabLst>
            </a:pPr>
            <a:endParaRPr lang="en-GB" sz="2400" b="0" i="0" u="none" strike="noStrike" dirty="0">
              <a:solidFill>
                <a:srgbClr val="000000"/>
              </a:solidFill>
              <a:effectLst/>
            </a:endParaRPr>
          </a:p>
          <a:p>
            <a:pPr marL="0" indent="0" rtl="0">
              <a:spcBef>
                <a:spcPts val="0"/>
              </a:spcBef>
              <a:spcAft>
                <a:spcPts val="0"/>
              </a:spcAft>
              <a:buNone/>
              <a:tabLst>
                <a:tab pos="1524000" algn="l"/>
              </a:tabLst>
            </a:pPr>
            <a:r>
              <a:rPr lang="en-GB" sz="2400" dirty="0">
                <a:solidFill>
                  <a:srgbClr val="000000"/>
                </a:solidFill>
              </a:rPr>
              <a:t>/</a:t>
            </a:r>
            <a:r>
              <a:rPr lang="en-GB" sz="2400" dirty="0" err="1">
                <a:solidFill>
                  <a:srgbClr val="000000"/>
                </a:solidFill>
              </a:rPr>
              <a:t>ur</a:t>
            </a:r>
            <a:r>
              <a:rPr lang="en-GB" sz="2400" dirty="0">
                <a:solidFill>
                  <a:srgbClr val="000000"/>
                </a:solidFill>
              </a:rPr>
              <a:t>/	‘squirrel’</a:t>
            </a:r>
          </a:p>
          <a:p>
            <a:pPr marL="0" indent="0" rtl="0">
              <a:spcBef>
                <a:spcPts val="0"/>
              </a:spcBef>
              <a:spcAft>
                <a:spcPts val="0"/>
              </a:spcAft>
              <a:buNone/>
              <a:tabLst>
                <a:tab pos="1524000" algn="l"/>
              </a:tabLst>
            </a:pPr>
            <a:r>
              <a:rPr lang="en-GB" sz="2400" dirty="0">
                <a:solidFill>
                  <a:srgbClr val="000000"/>
                </a:solidFill>
              </a:rPr>
              <a:t>/</a:t>
            </a:r>
            <a:r>
              <a:rPr lang="en-GB" sz="2400" dirty="0" err="1">
                <a:solidFill>
                  <a:srgbClr val="000000"/>
                </a:solidFill>
              </a:rPr>
              <a:t>jumo</a:t>
            </a:r>
            <a:r>
              <a:rPr lang="en-GB" sz="2400" dirty="0">
                <a:solidFill>
                  <a:srgbClr val="000000"/>
                </a:solidFill>
              </a:rPr>
              <a:t>/	‘god’</a:t>
            </a:r>
          </a:p>
          <a:p>
            <a:pPr marL="0" indent="0" rtl="0">
              <a:spcBef>
                <a:spcPts val="0"/>
              </a:spcBef>
              <a:spcAft>
                <a:spcPts val="0"/>
              </a:spcAft>
              <a:buNone/>
              <a:tabLst>
                <a:tab pos="1524000" algn="l"/>
              </a:tabLst>
            </a:pPr>
            <a:endParaRPr lang="en-GB" sz="2400" b="0" i="0" u="none" strike="noStrike" dirty="0">
              <a:solidFill>
                <a:srgbClr val="000000"/>
              </a:solidFill>
              <a:effectLst/>
            </a:endParaRPr>
          </a:p>
          <a:p>
            <a:pPr marL="0" indent="0" rtl="0">
              <a:spcBef>
                <a:spcPts val="0"/>
              </a:spcBef>
              <a:spcAft>
                <a:spcPts val="0"/>
              </a:spcAft>
              <a:buNone/>
              <a:tabLst>
                <a:tab pos="1524000" algn="l"/>
              </a:tabLst>
            </a:pPr>
            <a:r>
              <a:rPr lang="en-GB" sz="2400" dirty="0">
                <a:solidFill>
                  <a:srgbClr val="000000"/>
                </a:solidFill>
              </a:rPr>
              <a:t>/</a:t>
            </a:r>
            <a:r>
              <a:rPr lang="en-GB" sz="2400" dirty="0" err="1">
                <a:solidFill>
                  <a:srgbClr val="000000"/>
                </a:solidFill>
              </a:rPr>
              <a:t>oto</a:t>
            </a:r>
            <a:r>
              <a:rPr lang="en-GB" sz="2400" dirty="0">
                <a:solidFill>
                  <a:srgbClr val="000000"/>
                </a:solidFill>
              </a:rPr>
              <a:t>/	‘grove’</a:t>
            </a:r>
          </a:p>
          <a:p>
            <a:pPr marL="0" indent="0" rtl="0">
              <a:spcBef>
                <a:spcPts val="0"/>
              </a:spcBef>
              <a:spcAft>
                <a:spcPts val="0"/>
              </a:spcAft>
              <a:buNone/>
              <a:tabLst>
                <a:tab pos="1524000" algn="l"/>
              </a:tabLst>
            </a:pPr>
            <a:r>
              <a:rPr lang="en-GB" sz="2400" dirty="0">
                <a:solidFill>
                  <a:srgbClr val="000000"/>
                </a:solidFill>
              </a:rPr>
              <a:t>/jot/	‘foreign’</a:t>
            </a:r>
          </a:p>
          <a:p>
            <a:pPr marL="0" indent="0" rtl="0">
              <a:spcBef>
                <a:spcPts val="0"/>
              </a:spcBef>
              <a:spcAft>
                <a:spcPts val="0"/>
              </a:spcAft>
              <a:buNone/>
              <a:tabLst>
                <a:tab pos="1524000" algn="l"/>
              </a:tabLst>
            </a:pPr>
            <a:endParaRPr lang="en-GB" sz="2400" dirty="0">
              <a:solidFill>
                <a:srgbClr val="000000"/>
              </a:solidFill>
            </a:endParaRPr>
          </a:p>
          <a:p>
            <a:pPr marL="0" indent="0" rtl="0">
              <a:spcBef>
                <a:spcPts val="0"/>
              </a:spcBef>
              <a:spcAft>
                <a:spcPts val="0"/>
              </a:spcAft>
              <a:buNone/>
              <a:tabLst>
                <a:tab pos="1524000" algn="l"/>
              </a:tabLst>
            </a:pPr>
            <a:r>
              <a:rPr lang="en-GB" sz="2400" b="0" i="0" u="none" strike="noStrike" dirty="0">
                <a:solidFill>
                  <a:srgbClr val="000000"/>
                </a:solidFill>
                <a:effectLst/>
              </a:rPr>
              <a:t>/er/</a:t>
            </a:r>
            <a:r>
              <a:rPr lang="en-GB" sz="2400" dirty="0">
                <a:solidFill>
                  <a:srgbClr val="000000"/>
                </a:solidFill>
              </a:rPr>
              <a:t>	‘morning; early’</a:t>
            </a:r>
            <a:endParaRPr lang="en-GB" sz="2400" b="0" i="0" u="none" strike="noStrike" dirty="0">
              <a:solidFill>
                <a:srgbClr val="000000"/>
              </a:solidFill>
              <a:effectLst/>
            </a:endParaRPr>
          </a:p>
          <a:p>
            <a:pPr marL="0" indent="0" rtl="0">
              <a:spcBef>
                <a:spcPts val="0"/>
              </a:spcBef>
              <a:spcAft>
                <a:spcPts val="0"/>
              </a:spcAft>
              <a:buNone/>
              <a:tabLst>
                <a:tab pos="1524000" algn="l"/>
              </a:tabLst>
            </a:pPr>
            <a:r>
              <a:rPr lang="en-GB" sz="2400" dirty="0">
                <a:solidFill>
                  <a:srgbClr val="000000"/>
                </a:solidFill>
              </a:rPr>
              <a:t>/</a:t>
            </a:r>
            <a:r>
              <a:rPr lang="en-GB" sz="2400" dirty="0" err="1">
                <a:solidFill>
                  <a:srgbClr val="000000"/>
                </a:solidFill>
              </a:rPr>
              <a:t>jer</a:t>
            </a:r>
            <a:r>
              <a:rPr lang="en-GB" sz="2400" dirty="0">
                <a:solidFill>
                  <a:srgbClr val="000000"/>
                </a:solidFill>
              </a:rPr>
              <a:t>/	‘lake’</a:t>
            </a:r>
          </a:p>
          <a:p>
            <a:pPr marL="0" indent="0" rtl="0">
              <a:spcBef>
                <a:spcPts val="0"/>
              </a:spcBef>
              <a:spcAft>
                <a:spcPts val="0"/>
              </a:spcAft>
              <a:buNone/>
              <a:tabLst>
                <a:tab pos="1524000" algn="l"/>
              </a:tabLst>
            </a:pPr>
            <a:endParaRPr lang="en-GB" sz="2400" dirty="0">
              <a:solidFill>
                <a:srgbClr val="000000"/>
              </a:solidFill>
            </a:endParaRPr>
          </a:p>
          <a:p>
            <a:pPr marL="0" indent="0" rtl="0">
              <a:spcBef>
                <a:spcPts val="0"/>
              </a:spcBef>
              <a:spcAft>
                <a:spcPts val="0"/>
              </a:spcAft>
              <a:buNone/>
              <a:tabLst>
                <a:tab pos="1524000" algn="l"/>
              </a:tabLst>
            </a:pPr>
            <a:r>
              <a:rPr lang="en-GB" sz="2400" b="0" i="0" u="none" strike="noStrike" dirty="0">
                <a:solidFill>
                  <a:srgbClr val="000000"/>
                </a:solidFill>
                <a:effectLst/>
              </a:rPr>
              <a:t>/je</a:t>
            </a:r>
            <a:r>
              <a:rPr lang="el-GR" sz="2400" b="0" i="0" u="none" strike="noStrike" dirty="0">
                <a:solidFill>
                  <a:srgbClr val="000000"/>
                </a:solidFill>
                <a:effectLst/>
              </a:rPr>
              <a:t>η/	‘</a:t>
            </a:r>
            <a:r>
              <a:rPr lang="en-GB" sz="2400" b="0" i="0" u="none" strike="noStrike" dirty="0">
                <a:solidFill>
                  <a:srgbClr val="000000"/>
                </a:solidFill>
                <a:effectLst/>
              </a:rPr>
              <a:t>person’</a:t>
            </a:r>
          </a:p>
          <a:p>
            <a:pPr marL="0" indent="0" rtl="0">
              <a:spcBef>
                <a:spcPts val="0"/>
              </a:spcBef>
              <a:spcAft>
                <a:spcPts val="0"/>
              </a:spcAft>
              <a:buNone/>
              <a:tabLst>
                <a:tab pos="1524000" algn="l"/>
              </a:tabLst>
            </a:pPr>
            <a:r>
              <a:rPr lang="en-GB" sz="2400" b="0" i="0" u="none" strike="noStrike" dirty="0">
                <a:solidFill>
                  <a:srgbClr val="000000"/>
                </a:solidFill>
                <a:effectLst/>
              </a:rPr>
              <a:t>/</a:t>
            </a:r>
            <a:r>
              <a:rPr lang="en-GB" sz="2400" b="0" i="0" u="none" strike="noStrike" dirty="0" err="1">
                <a:solidFill>
                  <a:srgbClr val="000000"/>
                </a:solidFill>
                <a:effectLst/>
              </a:rPr>
              <a:t>biznesje</a:t>
            </a:r>
            <a:r>
              <a:rPr lang="el-GR" sz="2400" b="0" i="0" u="none" strike="noStrike" dirty="0">
                <a:solidFill>
                  <a:srgbClr val="000000"/>
                </a:solidFill>
                <a:effectLst/>
              </a:rPr>
              <a:t>η/	‘</a:t>
            </a:r>
            <a:r>
              <a:rPr lang="en-GB" sz="2400" b="0" i="0" u="none" strike="noStrike" dirty="0">
                <a:solidFill>
                  <a:srgbClr val="000000"/>
                </a:solidFill>
                <a:effectLst/>
              </a:rPr>
              <a:t>business person’</a:t>
            </a:r>
            <a:endParaRPr lang="en-GB" sz="3600" dirty="0"/>
          </a:p>
        </p:txBody>
      </p:sp>
      <p:sp>
        <p:nvSpPr>
          <p:cNvPr id="8" name="Content Placeholder 6">
            <a:extLst>
              <a:ext uri="{FF2B5EF4-FFF2-40B4-BE49-F238E27FC236}">
                <a16:creationId xmlns:a16="http://schemas.microsoft.com/office/drawing/2014/main" id="{2F66F32C-7E07-4E82-B85E-1BA8FD6EF2DC}"/>
              </a:ext>
            </a:extLst>
          </p:cNvPr>
          <p:cNvSpPr txBox="1">
            <a:spLocks/>
          </p:cNvSpPr>
          <p:nvPr/>
        </p:nvSpPr>
        <p:spPr>
          <a:xfrm>
            <a:off x="6192520" y="1673218"/>
            <a:ext cx="6832600" cy="48958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tabLst>
                <a:tab pos="2509838" algn="l"/>
              </a:tabLst>
            </a:pPr>
            <a:r>
              <a:rPr lang="en-GB" sz="2400" dirty="0">
                <a:solidFill>
                  <a:srgbClr val="000000"/>
                </a:solidFill>
              </a:rPr>
              <a:t>&gt;</a:t>
            </a:r>
            <a:r>
              <a:rPr lang="mi-NZ" sz="2400" dirty="0">
                <a:solidFill>
                  <a:srgbClr val="000000"/>
                </a:solidFill>
              </a:rPr>
              <a:t> ак</a:t>
            </a:r>
            <a:endParaRPr lang="en-GB" sz="2400" dirty="0">
              <a:solidFill>
                <a:srgbClr val="000000"/>
              </a:solidFill>
            </a:endParaRPr>
          </a:p>
          <a:p>
            <a:pPr marL="0" indent="0">
              <a:spcBef>
                <a:spcPts val="0"/>
              </a:spcBef>
              <a:buNone/>
              <a:tabLst>
                <a:tab pos="2509838" algn="l"/>
              </a:tabLst>
            </a:pPr>
            <a:r>
              <a:rPr lang="en-GB" sz="2400" dirty="0">
                <a:solidFill>
                  <a:srgbClr val="000000"/>
                </a:solidFill>
              </a:rPr>
              <a:t>&gt; </a:t>
            </a:r>
            <a:r>
              <a:rPr lang="en-GB" sz="2400" dirty="0" err="1">
                <a:solidFill>
                  <a:srgbClr val="000000"/>
                </a:solidFill>
              </a:rPr>
              <a:t>ял</a:t>
            </a:r>
            <a:endParaRPr lang="en-GB" sz="2400" dirty="0">
              <a:solidFill>
                <a:srgbClr val="000000"/>
              </a:solidFill>
            </a:endParaRPr>
          </a:p>
          <a:p>
            <a:pPr marL="0" indent="0">
              <a:spcBef>
                <a:spcPts val="0"/>
              </a:spcBef>
              <a:buNone/>
              <a:tabLst>
                <a:tab pos="2509838" algn="l"/>
              </a:tabLst>
            </a:pPr>
            <a:endParaRPr lang="en-GB" sz="2400" dirty="0">
              <a:solidFill>
                <a:srgbClr val="000000"/>
              </a:solidFill>
            </a:endParaRPr>
          </a:p>
          <a:p>
            <a:pPr marL="0" indent="0">
              <a:spcBef>
                <a:spcPts val="0"/>
              </a:spcBef>
              <a:buNone/>
              <a:tabLst>
                <a:tab pos="2509838" algn="l"/>
              </a:tabLst>
            </a:pPr>
            <a:r>
              <a:rPr lang="en-GB" sz="2400" dirty="0">
                <a:solidFill>
                  <a:srgbClr val="000000"/>
                </a:solidFill>
              </a:rPr>
              <a:t>&gt; </a:t>
            </a:r>
            <a:r>
              <a:rPr lang="en-GB" sz="2400" dirty="0" err="1">
                <a:solidFill>
                  <a:srgbClr val="000000"/>
                </a:solidFill>
              </a:rPr>
              <a:t>ур</a:t>
            </a:r>
            <a:endParaRPr lang="en-GB" sz="2400" dirty="0">
              <a:solidFill>
                <a:srgbClr val="000000"/>
              </a:solidFill>
            </a:endParaRPr>
          </a:p>
          <a:p>
            <a:pPr marL="0" indent="0">
              <a:spcBef>
                <a:spcPts val="0"/>
              </a:spcBef>
              <a:buNone/>
              <a:tabLst>
                <a:tab pos="2509838" algn="l"/>
              </a:tabLst>
            </a:pPr>
            <a:r>
              <a:rPr lang="en-GB" sz="2400" dirty="0">
                <a:solidFill>
                  <a:srgbClr val="000000"/>
                </a:solidFill>
              </a:rPr>
              <a:t>&gt; </a:t>
            </a:r>
            <a:r>
              <a:rPr lang="en-GB" sz="2400" dirty="0" err="1">
                <a:solidFill>
                  <a:srgbClr val="000000"/>
                </a:solidFill>
              </a:rPr>
              <a:t>юмо</a:t>
            </a:r>
            <a:endParaRPr lang="en-GB" sz="2400" dirty="0">
              <a:solidFill>
                <a:srgbClr val="000000"/>
              </a:solidFill>
            </a:endParaRPr>
          </a:p>
          <a:p>
            <a:pPr marL="0" indent="0">
              <a:spcBef>
                <a:spcPts val="0"/>
              </a:spcBef>
              <a:buNone/>
              <a:tabLst>
                <a:tab pos="2509838" algn="l"/>
              </a:tabLst>
            </a:pPr>
            <a:endParaRPr lang="en-GB" sz="2400" dirty="0">
              <a:solidFill>
                <a:srgbClr val="000000"/>
              </a:solidFill>
            </a:endParaRPr>
          </a:p>
          <a:p>
            <a:pPr marL="0" indent="0">
              <a:spcBef>
                <a:spcPts val="0"/>
              </a:spcBef>
              <a:buNone/>
              <a:tabLst>
                <a:tab pos="2509838" algn="l"/>
              </a:tabLst>
            </a:pPr>
            <a:r>
              <a:rPr lang="en-GB" sz="2400" dirty="0">
                <a:solidFill>
                  <a:srgbClr val="000000"/>
                </a:solidFill>
              </a:rPr>
              <a:t>&gt; </a:t>
            </a:r>
            <a:r>
              <a:rPr lang="en-GB" sz="2400" dirty="0" err="1">
                <a:solidFill>
                  <a:srgbClr val="000000"/>
                </a:solidFill>
              </a:rPr>
              <a:t>ото</a:t>
            </a:r>
            <a:endParaRPr lang="en-GB" sz="2400" dirty="0">
              <a:solidFill>
                <a:srgbClr val="000000"/>
              </a:solidFill>
            </a:endParaRPr>
          </a:p>
          <a:p>
            <a:pPr marL="0" indent="0">
              <a:spcBef>
                <a:spcPts val="0"/>
              </a:spcBef>
              <a:buNone/>
              <a:tabLst>
                <a:tab pos="2509838" algn="l"/>
              </a:tabLst>
            </a:pPr>
            <a:r>
              <a:rPr lang="en-GB" sz="2400" dirty="0">
                <a:solidFill>
                  <a:srgbClr val="000000"/>
                </a:solidFill>
              </a:rPr>
              <a:t>&gt; </a:t>
            </a:r>
            <a:r>
              <a:rPr lang="en-GB" sz="2400" dirty="0" err="1">
                <a:solidFill>
                  <a:srgbClr val="000000"/>
                </a:solidFill>
              </a:rPr>
              <a:t>йот</a:t>
            </a:r>
            <a:endParaRPr lang="en-GB" sz="2400" dirty="0">
              <a:solidFill>
                <a:srgbClr val="000000"/>
              </a:solidFill>
            </a:endParaRPr>
          </a:p>
          <a:p>
            <a:pPr marL="0" indent="0">
              <a:spcBef>
                <a:spcPts val="0"/>
              </a:spcBef>
              <a:buNone/>
              <a:tabLst>
                <a:tab pos="2509838" algn="l"/>
              </a:tabLst>
            </a:pPr>
            <a:endParaRPr lang="en-GB" sz="2400" dirty="0">
              <a:solidFill>
                <a:srgbClr val="000000"/>
              </a:solidFill>
            </a:endParaRPr>
          </a:p>
          <a:p>
            <a:pPr marL="0" indent="0">
              <a:spcBef>
                <a:spcPts val="0"/>
              </a:spcBef>
              <a:buNone/>
              <a:tabLst>
                <a:tab pos="2509838" algn="l"/>
              </a:tabLst>
            </a:pPr>
            <a:r>
              <a:rPr lang="en-GB" sz="2400" dirty="0">
                <a:solidFill>
                  <a:srgbClr val="000000"/>
                </a:solidFill>
              </a:rPr>
              <a:t>&gt; </a:t>
            </a:r>
            <a:r>
              <a:rPr lang="en-GB" sz="2400" dirty="0" err="1">
                <a:solidFill>
                  <a:srgbClr val="000000"/>
                </a:solidFill>
              </a:rPr>
              <a:t>эр</a:t>
            </a:r>
            <a:endParaRPr lang="en-GB" sz="2400" dirty="0">
              <a:solidFill>
                <a:srgbClr val="000000"/>
              </a:solidFill>
            </a:endParaRPr>
          </a:p>
          <a:p>
            <a:pPr marL="0" indent="0">
              <a:spcBef>
                <a:spcPts val="0"/>
              </a:spcBef>
              <a:buNone/>
              <a:tabLst>
                <a:tab pos="2509838" algn="l"/>
              </a:tabLst>
            </a:pPr>
            <a:r>
              <a:rPr lang="en-GB" sz="2400" dirty="0">
                <a:solidFill>
                  <a:srgbClr val="000000"/>
                </a:solidFill>
              </a:rPr>
              <a:t>&gt; </a:t>
            </a:r>
            <a:r>
              <a:rPr lang="en-GB" sz="2400" dirty="0" err="1">
                <a:solidFill>
                  <a:srgbClr val="000000"/>
                </a:solidFill>
              </a:rPr>
              <a:t>ер</a:t>
            </a:r>
            <a:endParaRPr lang="en-GB" sz="2400" dirty="0">
              <a:solidFill>
                <a:srgbClr val="000000"/>
              </a:solidFill>
            </a:endParaRPr>
          </a:p>
          <a:p>
            <a:pPr marL="0" indent="0">
              <a:spcBef>
                <a:spcPts val="0"/>
              </a:spcBef>
              <a:buNone/>
              <a:tabLst>
                <a:tab pos="2509838" algn="l"/>
              </a:tabLst>
            </a:pPr>
            <a:endParaRPr lang="en-GB" sz="2400" dirty="0">
              <a:solidFill>
                <a:srgbClr val="000000"/>
              </a:solidFill>
            </a:endParaRPr>
          </a:p>
          <a:p>
            <a:pPr marL="0" indent="0">
              <a:spcBef>
                <a:spcPts val="0"/>
              </a:spcBef>
              <a:buNone/>
              <a:tabLst>
                <a:tab pos="2509838" algn="l"/>
              </a:tabLst>
            </a:pPr>
            <a:r>
              <a:rPr lang="az-Cyrl-AZ" sz="2400" dirty="0">
                <a:solidFill>
                  <a:srgbClr val="000000"/>
                </a:solidFill>
              </a:rPr>
              <a:t>&gt; еҥ</a:t>
            </a:r>
          </a:p>
          <a:p>
            <a:pPr marL="0" indent="0">
              <a:spcBef>
                <a:spcPts val="0"/>
              </a:spcBef>
              <a:buNone/>
              <a:tabLst>
                <a:tab pos="2509838" algn="l"/>
              </a:tabLst>
            </a:pPr>
            <a:r>
              <a:rPr lang="az-Cyrl-AZ" sz="2400" dirty="0">
                <a:solidFill>
                  <a:srgbClr val="000000"/>
                </a:solidFill>
              </a:rPr>
              <a:t>&gt; бизнесъеҥ</a:t>
            </a:r>
          </a:p>
        </p:txBody>
      </p:sp>
    </p:spTree>
    <p:extLst>
      <p:ext uri="{BB962C8B-B14F-4D97-AF65-F5344CB8AC3E}">
        <p14:creationId xmlns:p14="http://schemas.microsoft.com/office/powerpoint/2010/main" val="79084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BD751-A782-4028-A18E-F0E0336AF97C}"/>
              </a:ext>
            </a:extLst>
          </p:cNvPr>
          <p:cNvSpPr>
            <a:spLocks noGrp="1"/>
          </p:cNvSpPr>
          <p:nvPr>
            <p:ph type="title"/>
          </p:nvPr>
        </p:nvSpPr>
        <p:spPr/>
        <p:txBody>
          <a:bodyPr/>
          <a:lstStyle/>
          <a:p>
            <a:pPr algn="ctr"/>
            <a:r>
              <a:rPr lang="en-GB" dirty="0"/>
              <a:t>Consonants</a:t>
            </a:r>
          </a:p>
        </p:txBody>
      </p:sp>
      <p:sp>
        <p:nvSpPr>
          <p:cNvPr id="4" name="Footer Placeholder 3">
            <a:extLst>
              <a:ext uri="{FF2B5EF4-FFF2-40B4-BE49-F238E27FC236}">
                <a16:creationId xmlns:a16="http://schemas.microsoft.com/office/drawing/2014/main" id="{D3564A51-E539-41BC-BD95-A039AA139599}"/>
              </a:ext>
            </a:extLst>
          </p:cNvPr>
          <p:cNvSpPr>
            <a:spLocks noGrp="1"/>
          </p:cNvSpPr>
          <p:nvPr>
            <p:ph type="ftr" sz="quarter" idx="11"/>
          </p:nvPr>
        </p:nvSpPr>
        <p:spPr/>
        <p:txBody>
          <a:bodyPr/>
          <a:lstStyle/>
          <a:p>
            <a:r>
              <a:rPr lang="en-GB" dirty="0"/>
              <a:t>COPIUS – Introduction to Mari – The Mari Cyrillic Alphabet</a:t>
            </a:r>
          </a:p>
        </p:txBody>
      </p:sp>
      <p:sp>
        <p:nvSpPr>
          <p:cNvPr id="5" name="Slide Number Placeholder 4">
            <a:extLst>
              <a:ext uri="{FF2B5EF4-FFF2-40B4-BE49-F238E27FC236}">
                <a16:creationId xmlns:a16="http://schemas.microsoft.com/office/drawing/2014/main" id="{7FE88867-BA48-4505-82EA-008FE56CC6F6}"/>
              </a:ext>
            </a:extLst>
          </p:cNvPr>
          <p:cNvSpPr>
            <a:spLocks noGrp="1"/>
          </p:cNvSpPr>
          <p:nvPr>
            <p:ph type="sldNum" sz="quarter" idx="12"/>
          </p:nvPr>
        </p:nvSpPr>
        <p:spPr/>
        <p:txBody>
          <a:bodyPr/>
          <a:lstStyle/>
          <a:p>
            <a:fld id="{055DE2CD-379D-4002-80ED-F7724F598CF3}" type="slidenum">
              <a:rPr lang="en-GB" smtClean="0"/>
              <a:t>3</a:t>
            </a:fld>
            <a:endParaRPr lang="en-GB"/>
          </a:p>
        </p:txBody>
      </p:sp>
      <p:graphicFrame>
        <p:nvGraphicFramePr>
          <p:cNvPr id="6" name="Table 5">
            <a:extLst>
              <a:ext uri="{FF2B5EF4-FFF2-40B4-BE49-F238E27FC236}">
                <a16:creationId xmlns:a16="http://schemas.microsoft.com/office/drawing/2014/main" id="{D16849F3-49C9-4E38-856F-BC199300CD56}"/>
              </a:ext>
            </a:extLst>
          </p:cNvPr>
          <p:cNvGraphicFramePr>
            <a:graphicFrameLocks noGrp="1"/>
          </p:cNvGraphicFramePr>
          <p:nvPr>
            <p:extLst>
              <p:ext uri="{D42A27DB-BD31-4B8C-83A1-F6EECF244321}">
                <p14:modId xmlns:p14="http://schemas.microsoft.com/office/powerpoint/2010/main" val="3201616572"/>
              </p:ext>
            </p:extLst>
          </p:nvPr>
        </p:nvGraphicFramePr>
        <p:xfrm>
          <a:off x="1121225" y="2024697"/>
          <a:ext cx="9625514" cy="3905100"/>
        </p:xfrm>
        <a:graphic>
          <a:graphicData uri="http://schemas.openxmlformats.org/drawingml/2006/table">
            <a:tbl>
              <a:tblPr firstRow="1" firstCol="1" lastRow="1" lastCol="1" bandRow="1" bandCol="1"/>
              <a:tblGrid>
                <a:gridCol w="1172368">
                  <a:extLst>
                    <a:ext uri="{9D8B030D-6E8A-4147-A177-3AD203B41FA5}">
                      <a16:colId xmlns:a16="http://schemas.microsoft.com/office/drawing/2014/main" val="771239091"/>
                    </a:ext>
                  </a:extLst>
                </a:gridCol>
                <a:gridCol w="1174101">
                  <a:extLst>
                    <a:ext uri="{9D8B030D-6E8A-4147-A177-3AD203B41FA5}">
                      <a16:colId xmlns:a16="http://schemas.microsoft.com/office/drawing/2014/main" val="3888506860"/>
                    </a:ext>
                  </a:extLst>
                </a:gridCol>
                <a:gridCol w="1256971">
                  <a:extLst>
                    <a:ext uri="{9D8B030D-6E8A-4147-A177-3AD203B41FA5}">
                      <a16:colId xmlns:a16="http://schemas.microsoft.com/office/drawing/2014/main" val="3565419526"/>
                    </a:ext>
                  </a:extLst>
                </a:gridCol>
                <a:gridCol w="1395431">
                  <a:extLst>
                    <a:ext uri="{9D8B030D-6E8A-4147-A177-3AD203B41FA5}">
                      <a16:colId xmlns:a16="http://schemas.microsoft.com/office/drawing/2014/main" val="2413382456"/>
                    </a:ext>
                  </a:extLst>
                </a:gridCol>
                <a:gridCol w="1168070">
                  <a:extLst>
                    <a:ext uri="{9D8B030D-6E8A-4147-A177-3AD203B41FA5}">
                      <a16:colId xmlns:a16="http://schemas.microsoft.com/office/drawing/2014/main" val="2224112653"/>
                    </a:ext>
                  </a:extLst>
                </a:gridCol>
                <a:gridCol w="1445539">
                  <a:extLst>
                    <a:ext uri="{9D8B030D-6E8A-4147-A177-3AD203B41FA5}">
                      <a16:colId xmlns:a16="http://schemas.microsoft.com/office/drawing/2014/main" val="1308387407"/>
                    </a:ext>
                  </a:extLst>
                </a:gridCol>
                <a:gridCol w="1203466">
                  <a:extLst>
                    <a:ext uri="{9D8B030D-6E8A-4147-A177-3AD203B41FA5}">
                      <a16:colId xmlns:a16="http://schemas.microsoft.com/office/drawing/2014/main" val="3425607378"/>
                    </a:ext>
                  </a:extLst>
                </a:gridCol>
                <a:gridCol w="809568">
                  <a:extLst>
                    <a:ext uri="{9D8B030D-6E8A-4147-A177-3AD203B41FA5}">
                      <a16:colId xmlns:a16="http://schemas.microsoft.com/office/drawing/2014/main" val="891302873"/>
                    </a:ext>
                  </a:extLst>
                </a:gridCol>
              </a:tblGrid>
              <a:tr h="390510">
                <a:tc gridSpan="2">
                  <a:txBody>
                    <a:bodyPr/>
                    <a:lstStyle/>
                    <a:p>
                      <a:pPr algn="ctr" fontAlgn="ctr">
                        <a:spcBef>
                          <a:spcPts val="0"/>
                        </a:spcBef>
                        <a:spcAft>
                          <a:spcPts val="0"/>
                        </a:spcAft>
                      </a:pPr>
                      <a:r>
                        <a:rPr lang="en-US" sz="17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2600" b="0" i="0" u="none" strike="noStrike">
                        <a:effectLst/>
                        <a:latin typeface="Arial" panose="020B0604020202020204" pitchFamily="34" charset="0"/>
                      </a:endParaRPr>
                    </a:p>
                  </a:txBody>
                  <a:tcPr marL="131429" marR="131429" marT="65715" marB="65715"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fontAlgn="ctr">
                        <a:spcBef>
                          <a:spcPts val="0"/>
                        </a:spcBef>
                        <a:spcAft>
                          <a:spcPts val="0"/>
                        </a:spcAft>
                      </a:pPr>
                      <a:r>
                        <a:rPr lang="en-US" sz="1700" b="1" i="0" u="none" strike="noStrike" dirty="0">
                          <a:effectLst/>
                          <a:latin typeface="Calibri" panose="020F0502020204030204" pitchFamily="34" charset="0"/>
                          <a:ea typeface="PMingLiU" panose="02020500000000000000" pitchFamily="18" charset="-120"/>
                          <a:cs typeface="Calibri" panose="020F0502020204030204" pitchFamily="34" charset="0"/>
                        </a:rPr>
                        <a:t>Bilabial</a:t>
                      </a:r>
                      <a:endParaRPr lang="en-US" sz="2600" b="1" i="0" u="none" strike="noStrike" dirty="0">
                        <a:effectLst/>
                        <a:latin typeface="Arial" panose="020B0604020202020204" pitchFamily="34" charset="0"/>
                      </a:endParaRPr>
                    </a:p>
                  </a:txBody>
                  <a:tcPr marL="98572" marR="98572" marT="13691"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Labiodental</a:t>
                      </a:r>
                      <a:endParaRPr lang="en-US" sz="2600" b="1" i="0" u="none" strike="noStrike">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Alveolar</a:t>
                      </a:r>
                      <a:endParaRPr lang="en-US" sz="2600" b="1" i="0" u="none" strike="noStrike">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Postalveolar</a:t>
                      </a:r>
                      <a:endParaRPr lang="en-US" sz="2600" b="1" i="0" u="none" strike="noStrike">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Palatal</a:t>
                      </a:r>
                      <a:endParaRPr lang="en-US" sz="2600" b="1" i="0" u="none" strike="noStrike">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dirty="0">
                          <a:effectLst/>
                          <a:latin typeface="Calibri" panose="020F0502020204030204" pitchFamily="34" charset="0"/>
                          <a:ea typeface="PMingLiU" panose="02020500000000000000" pitchFamily="18" charset="-120"/>
                          <a:cs typeface="Calibri" panose="020F0502020204030204" pitchFamily="34" charset="0"/>
                        </a:rPr>
                        <a:t>Velar</a:t>
                      </a:r>
                      <a:endParaRPr lang="en-US" sz="2600" b="1" i="0" u="none" strike="noStrike" dirty="0">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1188714"/>
                  </a:ext>
                </a:extLst>
              </a:tr>
              <a:tr h="390510">
                <a:tc rowSpan="2">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Stop</a:t>
                      </a:r>
                      <a:endParaRPr lang="en-US" sz="2600" b="1" i="0" u="none" strike="noStrike">
                        <a:effectLst/>
                        <a:latin typeface="Arial" panose="020B0604020202020204" pitchFamily="34" charset="0"/>
                      </a:endParaRPr>
                    </a:p>
                  </a:txBody>
                  <a:tcPr marL="131429" marR="131429" marT="65715" marB="6571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dirty="0">
                          <a:effectLst/>
                          <a:latin typeface="Calibri" panose="020F0502020204030204" pitchFamily="34" charset="0"/>
                          <a:ea typeface="PMingLiU" panose="02020500000000000000" pitchFamily="18" charset="-120"/>
                          <a:cs typeface="Calibri" panose="020F0502020204030204" pitchFamily="34" charset="0"/>
                        </a:rPr>
                        <a:t>Voiceless</a:t>
                      </a:r>
                      <a:endParaRPr lang="en-US" sz="2600" b="1" i="0" u="none" strike="noStrike" dirty="0">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p</a:t>
                      </a:r>
                      <a:r>
                        <a:rPr lang="en-GB" sz="1700" dirty="0">
                          <a:effectLst/>
                          <a:latin typeface="Calibri" panose="020F0502020204030204" pitchFamily="34" charset="0"/>
                          <a:ea typeface="PMingLiU" panose="02020500000000000000" pitchFamily="18" charset="-120"/>
                          <a:cs typeface="Calibri" panose="020F0502020204030204" pitchFamily="34" charset="0"/>
                        </a:rPr>
                        <a:t> &lt;п&gt;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t &lt;т&gt;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k &lt;к&gt;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944083"/>
                  </a:ext>
                </a:extLst>
              </a:tr>
              <a:tr h="390510">
                <a:tc vMerge="1">
                  <a:txBody>
                    <a:bodyPr/>
                    <a:lstStyle/>
                    <a:p>
                      <a:endParaRPr lang="en-GB"/>
                    </a:p>
                  </a:txBody>
                  <a:tcPr/>
                </a:tc>
                <a:tc>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Voiced</a:t>
                      </a:r>
                      <a:endParaRPr lang="en-US" sz="2600" b="1" i="0" u="none" strike="noStrike">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b &lt;б&gt;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 </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d &lt;д&gt;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g &lt;г&gt;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4097511"/>
                  </a:ext>
                </a:extLst>
              </a:tr>
              <a:tr h="390510">
                <a:tc rowSpan="2">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Fricative</a:t>
                      </a:r>
                      <a:endParaRPr lang="en-US" sz="2600" b="1" i="0" u="none" strike="noStrike">
                        <a:effectLst/>
                        <a:latin typeface="Arial" panose="020B0604020202020204" pitchFamily="34" charset="0"/>
                      </a:endParaRPr>
                    </a:p>
                  </a:txBody>
                  <a:tcPr marL="131429" marR="131429" marT="65715" marB="6571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dirty="0">
                          <a:effectLst/>
                          <a:latin typeface="Calibri" panose="020F0502020204030204" pitchFamily="34" charset="0"/>
                          <a:ea typeface="PMingLiU" panose="02020500000000000000" pitchFamily="18" charset="-120"/>
                          <a:cs typeface="Calibri" panose="020F0502020204030204" pitchFamily="34" charset="0"/>
                        </a:rPr>
                        <a:t>Voiceless</a:t>
                      </a:r>
                      <a:endParaRPr lang="en-US" sz="2600" b="1" i="0" u="none" strike="noStrike" dirty="0">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 </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f &lt;ф&gt;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s &lt;с&gt;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š &lt;ш&gt;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 </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2798820"/>
                  </a:ext>
                </a:extLst>
              </a:tr>
              <a:tr h="390510">
                <a:tc vMerge="1">
                  <a:txBody>
                    <a:bodyPr/>
                    <a:lstStyle/>
                    <a:p>
                      <a:endParaRPr lang="en-GB"/>
                    </a:p>
                  </a:txBody>
                  <a:tcPr/>
                </a:tc>
                <a:tc>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Voiced</a:t>
                      </a:r>
                      <a:endParaRPr lang="en-US" sz="2600" b="1" i="0" u="none" strike="noStrike">
                        <a:effectLst/>
                        <a:latin typeface="Arial" panose="020B0604020202020204" pitchFamily="34" charset="0"/>
                      </a:endParaRPr>
                    </a:p>
                  </a:txBody>
                  <a:tcPr marL="98572" marR="98572" marT="13691"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β &lt;в&gt;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v &lt;в&gt;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z &lt;з&gt;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ž &lt;ж&gt;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χ &lt;х&gt;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7785025"/>
                  </a:ext>
                </a:extLst>
              </a:tr>
              <a:tr h="390510">
                <a:tc gridSpan="2">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Affricate</a:t>
                      </a:r>
                      <a:endParaRPr lang="en-US" sz="2600" b="1" i="0" u="none" strike="noStrike">
                        <a:effectLst/>
                        <a:latin typeface="Arial" panose="020B0604020202020204" pitchFamily="34" charset="0"/>
                      </a:endParaRPr>
                    </a:p>
                  </a:txBody>
                  <a:tcPr marL="131429" marR="131429" marT="65715" marB="6571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 </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c &lt;ц&gt;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č́ &lt;ч&gt;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 </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2261689"/>
                  </a:ext>
                </a:extLst>
              </a:tr>
              <a:tr h="390510">
                <a:tc gridSpan="2">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Nasal</a:t>
                      </a:r>
                      <a:endParaRPr lang="en-US" sz="2600" b="1" i="0" u="none" strike="noStrike">
                        <a:effectLst/>
                        <a:latin typeface="Arial" panose="020B0604020202020204" pitchFamily="34" charset="0"/>
                      </a:endParaRPr>
                    </a:p>
                  </a:txBody>
                  <a:tcPr marL="131429" marR="131429" marT="65715" marB="6571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m &lt;м&gt;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n &lt;н&gt;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 </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ń &lt;</a:t>
                      </a:r>
                      <a:r>
                        <a:rPr lang="en-US" sz="1700" dirty="0" err="1">
                          <a:effectLst/>
                          <a:latin typeface="Calibri" panose="020F0502020204030204" pitchFamily="34" charset="0"/>
                          <a:ea typeface="PMingLiU" panose="02020500000000000000" pitchFamily="18" charset="-120"/>
                          <a:cs typeface="Calibri" panose="020F0502020204030204" pitchFamily="34" charset="0"/>
                        </a:rPr>
                        <a:t>нь</a:t>
                      </a:r>
                      <a:r>
                        <a:rPr lang="en-US" sz="1700" dirty="0">
                          <a:effectLst/>
                          <a:latin typeface="Calibri" panose="020F0502020204030204" pitchFamily="34" charset="0"/>
                          <a:ea typeface="PMingLiU" panose="02020500000000000000" pitchFamily="18" charset="-120"/>
                          <a:cs typeface="Calibri" panose="020F0502020204030204" pitchFamily="34" charset="0"/>
                        </a:rPr>
                        <a:t>, …&gt;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ŋ &lt;ҥ&gt;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9487861"/>
                  </a:ext>
                </a:extLst>
              </a:tr>
              <a:tr h="390510">
                <a:tc gridSpan="2">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Lateral</a:t>
                      </a:r>
                      <a:endParaRPr lang="en-US" sz="2600" b="1" i="0" u="none" strike="noStrike">
                        <a:effectLst/>
                        <a:latin typeface="Arial" panose="020B0604020202020204" pitchFamily="34" charset="0"/>
                      </a:endParaRPr>
                    </a:p>
                  </a:txBody>
                  <a:tcPr marL="131429" marR="131429" marT="65715" marB="6571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l &lt;л&gt;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l’ &lt;</a:t>
                      </a:r>
                      <a:r>
                        <a:rPr lang="en-US" sz="1700" dirty="0" err="1">
                          <a:effectLst/>
                          <a:latin typeface="Calibri" panose="020F0502020204030204" pitchFamily="34" charset="0"/>
                          <a:ea typeface="PMingLiU" panose="02020500000000000000" pitchFamily="18" charset="-120"/>
                          <a:cs typeface="Calibri" panose="020F0502020204030204" pitchFamily="34" charset="0"/>
                        </a:rPr>
                        <a:t>ль</a:t>
                      </a:r>
                      <a:r>
                        <a:rPr lang="en-US" sz="1700" dirty="0">
                          <a:effectLst/>
                          <a:latin typeface="Calibri" panose="020F0502020204030204" pitchFamily="34" charset="0"/>
                          <a:ea typeface="PMingLiU" panose="02020500000000000000" pitchFamily="18" charset="-120"/>
                          <a:cs typeface="Calibri" panose="020F0502020204030204" pitchFamily="34" charset="0"/>
                        </a:rPr>
                        <a:t>, …&gt;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9565202"/>
                  </a:ext>
                </a:extLst>
              </a:tr>
              <a:tr h="390510">
                <a:tc gridSpan="2">
                  <a:txBody>
                    <a:bodyPr/>
                    <a:lstStyle/>
                    <a:p>
                      <a:pPr algn="ctr" fontAlgn="ctr">
                        <a:spcBef>
                          <a:spcPts val="0"/>
                        </a:spcBef>
                        <a:spcAft>
                          <a:spcPts val="0"/>
                        </a:spcAft>
                      </a:pPr>
                      <a:r>
                        <a:rPr lang="en-US" sz="1700" b="1" i="0" u="none" strike="noStrike">
                          <a:effectLst/>
                          <a:latin typeface="Calibri" panose="020F0502020204030204" pitchFamily="34" charset="0"/>
                          <a:ea typeface="PMingLiU" panose="02020500000000000000" pitchFamily="18" charset="-120"/>
                          <a:cs typeface="Calibri" panose="020F0502020204030204" pitchFamily="34" charset="0"/>
                        </a:rPr>
                        <a:t>Trill</a:t>
                      </a:r>
                      <a:endParaRPr lang="en-US" sz="2600" b="1" i="0" u="none" strike="noStrike">
                        <a:effectLst/>
                        <a:latin typeface="Arial" panose="020B0604020202020204" pitchFamily="34" charset="0"/>
                      </a:endParaRPr>
                    </a:p>
                  </a:txBody>
                  <a:tcPr marL="131429" marR="131429" marT="65715" marB="6571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r &lt;р&gt;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 </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987245"/>
                  </a:ext>
                </a:extLst>
              </a:tr>
              <a:tr h="390510">
                <a:tc gridSpan="2">
                  <a:txBody>
                    <a:bodyPr/>
                    <a:lstStyle/>
                    <a:p>
                      <a:pPr algn="ctr" fontAlgn="ctr">
                        <a:spcBef>
                          <a:spcPts val="0"/>
                        </a:spcBef>
                        <a:spcAft>
                          <a:spcPts val="0"/>
                        </a:spcAft>
                      </a:pPr>
                      <a:r>
                        <a:rPr lang="en-US" sz="1700" b="1" i="0" u="none" strike="noStrike" dirty="0">
                          <a:effectLst/>
                          <a:latin typeface="Calibri" panose="020F0502020204030204" pitchFamily="34" charset="0"/>
                          <a:ea typeface="PMingLiU" panose="02020500000000000000" pitchFamily="18" charset="-120"/>
                          <a:cs typeface="Calibri" panose="020F0502020204030204" pitchFamily="34" charset="0"/>
                        </a:rPr>
                        <a:t>Approximant</a:t>
                      </a:r>
                      <a:endParaRPr lang="en-US" sz="2600" b="1" i="0" u="none" strike="noStrike" dirty="0">
                        <a:effectLst/>
                        <a:latin typeface="Arial" panose="020B0604020202020204" pitchFamily="34" charset="0"/>
                      </a:endParaRPr>
                    </a:p>
                  </a:txBody>
                  <a:tcPr marL="131429" marR="131429" marT="65715" marB="6571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700">
                          <a:effectLst/>
                          <a:latin typeface="Calibri" panose="020F0502020204030204" pitchFamily="34" charset="0"/>
                          <a:ea typeface="PMingLiU" panose="02020500000000000000" pitchFamily="18" charset="-120"/>
                          <a:cs typeface="Calibri" panose="020F0502020204030204" pitchFamily="34" charset="0"/>
                        </a:rPr>
                        <a:t> </a:t>
                      </a:r>
                      <a:endParaRPr lang="en-GB" sz="17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j &lt;й, …&gt;</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700" dirty="0">
                          <a:effectLst/>
                          <a:latin typeface="Calibri" panose="020F0502020204030204" pitchFamily="34" charset="0"/>
                          <a:ea typeface="PMingLiU" panose="02020500000000000000" pitchFamily="18" charset="-120"/>
                          <a:cs typeface="Calibri" panose="020F0502020204030204" pitchFamily="34" charset="0"/>
                        </a:rPr>
                        <a:t> </a:t>
                      </a:r>
                      <a:endParaRPr lang="en-GB" sz="17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0701287"/>
                  </a:ext>
                </a:extLst>
              </a:tr>
            </a:tbl>
          </a:graphicData>
        </a:graphic>
      </p:graphicFrame>
      <p:sp>
        <p:nvSpPr>
          <p:cNvPr id="7" name="Rectangle 6">
            <a:extLst>
              <a:ext uri="{FF2B5EF4-FFF2-40B4-BE49-F238E27FC236}">
                <a16:creationId xmlns:a16="http://schemas.microsoft.com/office/drawing/2014/main" id="{FB6FF63A-C785-4DE6-909A-EE6C8171F4EB}"/>
              </a:ext>
            </a:extLst>
          </p:cNvPr>
          <p:cNvSpPr/>
          <p:nvPr/>
        </p:nvSpPr>
        <p:spPr>
          <a:xfrm>
            <a:off x="3406588" y="3532094"/>
            <a:ext cx="2779059" cy="48409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3824D32E-C66F-444A-AEC7-26791D98A9E3}"/>
              </a:ext>
            </a:extLst>
          </p:cNvPr>
          <p:cNvSpPr/>
          <p:nvPr/>
        </p:nvSpPr>
        <p:spPr>
          <a:xfrm>
            <a:off x="9888072" y="4320988"/>
            <a:ext cx="941294" cy="48409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1F8CDB4-0A3C-4AEA-9702-9FAFEF882F3F}"/>
              </a:ext>
            </a:extLst>
          </p:cNvPr>
          <p:cNvSpPr/>
          <p:nvPr/>
        </p:nvSpPr>
        <p:spPr>
          <a:xfrm>
            <a:off x="8686800" y="4320988"/>
            <a:ext cx="1317811" cy="16943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5946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BD751-A782-4028-A18E-F0E0336AF97C}"/>
              </a:ext>
            </a:extLst>
          </p:cNvPr>
          <p:cNvSpPr>
            <a:spLocks noGrp="1"/>
          </p:cNvSpPr>
          <p:nvPr>
            <p:ph type="title"/>
          </p:nvPr>
        </p:nvSpPr>
        <p:spPr/>
        <p:txBody>
          <a:bodyPr/>
          <a:lstStyle/>
          <a:p>
            <a:pPr algn="ctr"/>
            <a:r>
              <a:rPr lang="en-GB"/>
              <a:t>Vowels</a:t>
            </a:r>
            <a:endParaRPr lang="en-GB" dirty="0"/>
          </a:p>
        </p:txBody>
      </p:sp>
      <p:sp>
        <p:nvSpPr>
          <p:cNvPr id="4" name="Footer Placeholder 3">
            <a:extLst>
              <a:ext uri="{FF2B5EF4-FFF2-40B4-BE49-F238E27FC236}">
                <a16:creationId xmlns:a16="http://schemas.microsoft.com/office/drawing/2014/main" id="{D3564A51-E539-41BC-BD95-A039AA139599}"/>
              </a:ext>
            </a:extLst>
          </p:cNvPr>
          <p:cNvSpPr>
            <a:spLocks noGrp="1"/>
          </p:cNvSpPr>
          <p:nvPr>
            <p:ph type="ftr" sz="quarter" idx="11"/>
          </p:nvPr>
        </p:nvSpPr>
        <p:spPr/>
        <p:txBody>
          <a:bodyPr/>
          <a:lstStyle/>
          <a:p>
            <a:r>
              <a:rPr lang="en-GB"/>
              <a:t>COPIUS – Introduction to Mari – The Mari Cyrillic Alphabet</a:t>
            </a:r>
          </a:p>
        </p:txBody>
      </p:sp>
      <p:sp>
        <p:nvSpPr>
          <p:cNvPr id="5" name="Slide Number Placeholder 4">
            <a:extLst>
              <a:ext uri="{FF2B5EF4-FFF2-40B4-BE49-F238E27FC236}">
                <a16:creationId xmlns:a16="http://schemas.microsoft.com/office/drawing/2014/main" id="{7FE88867-BA48-4505-82EA-008FE56CC6F6}"/>
              </a:ext>
            </a:extLst>
          </p:cNvPr>
          <p:cNvSpPr>
            <a:spLocks noGrp="1"/>
          </p:cNvSpPr>
          <p:nvPr>
            <p:ph type="sldNum" sz="quarter" idx="12"/>
          </p:nvPr>
        </p:nvSpPr>
        <p:spPr/>
        <p:txBody>
          <a:bodyPr/>
          <a:lstStyle/>
          <a:p>
            <a:fld id="{055DE2CD-379D-4002-80ED-F7724F598CF3}" type="slidenum">
              <a:rPr lang="en-GB" smtClean="0"/>
              <a:t>4</a:t>
            </a:fld>
            <a:endParaRPr lang="en-GB"/>
          </a:p>
        </p:txBody>
      </p:sp>
      <p:graphicFrame>
        <p:nvGraphicFramePr>
          <p:cNvPr id="10" name="Table 9">
            <a:extLst>
              <a:ext uri="{FF2B5EF4-FFF2-40B4-BE49-F238E27FC236}">
                <a16:creationId xmlns:a16="http://schemas.microsoft.com/office/drawing/2014/main" id="{5520DCCD-0ECF-4A04-B741-D40B97F06F70}"/>
              </a:ext>
            </a:extLst>
          </p:cNvPr>
          <p:cNvGraphicFramePr>
            <a:graphicFrameLocks noGrp="1"/>
          </p:cNvGraphicFramePr>
          <p:nvPr>
            <p:extLst>
              <p:ext uri="{D42A27DB-BD31-4B8C-83A1-F6EECF244321}">
                <p14:modId xmlns:p14="http://schemas.microsoft.com/office/powerpoint/2010/main" val="3975227132"/>
              </p:ext>
            </p:extLst>
          </p:nvPr>
        </p:nvGraphicFramePr>
        <p:xfrm>
          <a:off x="838200" y="2374383"/>
          <a:ext cx="10515601" cy="2496420"/>
        </p:xfrm>
        <a:graphic>
          <a:graphicData uri="http://schemas.openxmlformats.org/drawingml/2006/table">
            <a:tbl>
              <a:tblPr firstRow="1" firstCol="1" bandRow="1" bandCol="1"/>
              <a:tblGrid>
                <a:gridCol w="1049509">
                  <a:extLst>
                    <a:ext uri="{9D8B030D-6E8A-4147-A177-3AD203B41FA5}">
                      <a16:colId xmlns:a16="http://schemas.microsoft.com/office/drawing/2014/main" val="399946849"/>
                    </a:ext>
                  </a:extLst>
                </a:gridCol>
                <a:gridCol w="1710081">
                  <a:extLst>
                    <a:ext uri="{9D8B030D-6E8A-4147-A177-3AD203B41FA5}">
                      <a16:colId xmlns:a16="http://schemas.microsoft.com/office/drawing/2014/main" val="4078103320"/>
                    </a:ext>
                  </a:extLst>
                </a:gridCol>
                <a:gridCol w="1445283">
                  <a:extLst>
                    <a:ext uri="{9D8B030D-6E8A-4147-A177-3AD203B41FA5}">
                      <a16:colId xmlns:a16="http://schemas.microsoft.com/office/drawing/2014/main" val="334165704"/>
                    </a:ext>
                  </a:extLst>
                </a:gridCol>
                <a:gridCol w="1710081">
                  <a:extLst>
                    <a:ext uri="{9D8B030D-6E8A-4147-A177-3AD203B41FA5}">
                      <a16:colId xmlns:a16="http://schemas.microsoft.com/office/drawing/2014/main" val="4211730841"/>
                    </a:ext>
                  </a:extLst>
                </a:gridCol>
                <a:gridCol w="1445283">
                  <a:extLst>
                    <a:ext uri="{9D8B030D-6E8A-4147-A177-3AD203B41FA5}">
                      <a16:colId xmlns:a16="http://schemas.microsoft.com/office/drawing/2014/main" val="483554477"/>
                    </a:ext>
                  </a:extLst>
                </a:gridCol>
                <a:gridCol w="1710081">
                  <a:extLst>
                    <a:ext uri="{9D8B030D-6E8A-4147-A177-3AD203B41FA5}">
                      <a16:colId xmlns:a16="http://schemas.microsoft.com/office/drawing/2014/main" val="985771563"/>
                    </a:ext>
                  </a:extLst>
                </a:gridCol>
                <a:gridCol w="1445283">
                  <a:extLst>
                    <a:ext uri="{9D8B030D-6E8A-4147-A177-3AD203B41FA5}">
                      <a16:colId xmlns:a16="http://schemas.microsoft.com/office/drawing/2014/main" val="1598134875"/>
                    </a:ext>
                  </a:extLst>
                </a:gridCol>
              </a:tblGrid>
              <a:tr h="499284">
                <a:tc rowSpan="2">
                  <a:txBody>
                    <a:bodyPr/>
                    <a:lstStyle/>
                    <a:p>
                      <a:pPr algn="just" fontAlgn="t">
                        <a:spcBef>
                          <a:spcPts val="0"/>
                        </a:spcBef>
                        <a:spcAft>
                          <a:spcPts val="0"/>
                        </a:spcAft>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3200" b="0" i="0" u="none" strike="noStrike" dirty="0">
                        <a:effectLst/>
                        <a:latin typeface="Arial" panose="020B0604020202020204" pitchFamily="34" charset="0"/>
                      </a:endParaRPr>
                    </a:p>
                  </a:txBody>
                  <a:tcPr marL="164004" marR="164004" marT="82002" marB="82002"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Front</a:t>
                      </a:r>
                      <a:endParaRPr lang="en-US" sz="3200" b="1" i="0" u="none" strike="noStrike" dirty="0">
                        <a:effectLst/>
                        <a:latin typeface="Arial" panose="020B0604020202020204" pitchFamily="34" charset="0"/>
                      </a:endParaRPr>
                    </a:p>
                  </a:txBody>
                  <a:tcPr marL="164004" marR="164004" marT="82002" marB="82002"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Central</a:t>
                      </a:r>
                      <a:endParaRPr lang="en-US" sz="3200" b="1" i="0" u="none" strike="noStrike" dirty="0">
                        <a:effectLst/>
                        <a:latin typeface="Arial" panose="020B0604020202020204" pitchFamily="34" charset="0"/>
                      </a:endParaRPr>
                    </a:p>
                  </a:txBody>
                  <a:tcPr marL="164004" marR="164004" marT="82002" marB="82002"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Back</a:t>
                      </a:r>
                      <a:endParaRPr lang="en-US" sz="3200" b="1" i="0" u="none" strike="noStrike" dirty="0">
                        <a:effectLst/>
                        <a:latin typeface="Arial" panose="020B0604020202020204" pitchFamily="34" charset="0"/>
                      </a:endParaRPr>
                    </a:p>
                  </a:txBody>
                  <a:tcPr marL="164004" marR="164004" marT="82002" marB="82002"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6644785"/>
                  </a:ext>
                </a:extLst>
              </a:tr>
              <a:tr h="499284">
                <a:tc vMerge="1">
                  <a:txBody>
                    <a:bodyPr/>
                    <a:lstStyle/>
                    <a:p>
                      <a:endParaRPr lang="en-GB"/>
                    </a:p>
                  </a:txBody>
                  <a:tcPr/>
                </a:tc>
                <a:tc>
                  <a:txBody>
                    <a:bodyPr/>
                    <a:lstStyle/>
                    <a:p>
                      <a:pPr algn="ctr"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Unrounded</a:t>
                      </a:r>
                      <a:endParaRPr lang="en-US" sz="3200" b="1"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Rounded</a:t>
                      </a:r>
                      <a:endParaRPr lang="en-US" sz="3200" b="1" i="0" u="none" strike="noStrike">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Unrounded</a:t>
                      </a:r>
                      <a:endParaRPr lang="en-US" sz="3200" b="1" i="0" u="none" strike="noStrike">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Rounded</a:t>
                      </a:r>
                      <a:endParaRPr lang="en-US" sz="3200" b="1" i="0" u="none" strike="noStrike">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1" i="0" u="none" strike="noStrike">
                          <a:effectLst/>
                          <a:latin typeface="Calibri" panose="020F0502020204030204" pitchFamily="34" charset="0"/>
                          <a:ea typeface="PMingLiU" panose="02020500000000000000" pitchFamily="18" charset="-120"/>
                          <a:cs typeface="Calibri" panose="020F0502020204030204" pitchFamily="34" charset="0"/>
                        </a:rPr>
                        <a:t>Unrounded</a:t>
                      </a:r>
                      <a:endParaRPr lang="en-US" sz="3200" b="1" i="0" u="none" strike="noStrike">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Rounded</a:t>
                      </a:r>
                      <a:endParaRPr lang="en-US" sz="3200" b="1" i="0" u="none" strike="noStrike" dirty="0">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759596"/>
                  </a:ext>
                </a:extLst>
              </a:tr>
              <a:tr h="499284">
                <a:tc>
                  <a:txBody>
                    <a:bodyPr/>
                    <a:lstStyle/>
                    <a:p>
                      <a:pPr algn="ctr"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Close</a:t>
                      </a:r>
                      <a:endParaRPr lang="en-US" sz="3200" b="1"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dirty="0" err="1">
                          <a:effectLst/>
                          <a:latin typeface="Calibri" panose="020F0502020204030204" pitchFamily="34" charset="0"/>
                          <a:ea typeface="PMingLiU" panose="02020500000000000000" pitchFamily="18" charset="-120"/>
                          <a:cs typeface="Calibri" panose="020F0502020204030204" pitchFamily="34" charset="0"/>
                        </a:rPr>
                        <a:t>i</a:t>
                      </a: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 &lt;и&gt;</a:t>
                      </a:r>
                      <a:endParaRPr lang="en-US" sz="2200" b="0"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ü &lt;ӱ&gt;</a:t>
                      </a:r>
                      <a:endParaRPr lang="en-US" sz="2200" b="0" i="0" u="none" strike="noStrike" dirty="0">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u &lt;у, ю&gt;</a:t>
                      </a:r>
                      <a:endParaRPr lang="en-US" sz="2200" b="0" i="0" u="none" strike="noStrike" dirty="0">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788153"/>
                  </a:ext>
                </a:extLst>
              </a:tr>
              <a:tr h="499284">
                <a:tc>
                  <a:txBody>
                    <a:bodyPr/>
                    <a:lstStyle/>
                    <a:p>
                      <a:pPr algn="ctr"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Mid</a:t>
                      </a:r>
                      <a:endParaRPr lang="en-US" sz="3200" b="1"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е &lt;е, э&gt;</a:t>
                      </a:r>
                      <a:endParaRPr lang="en-US" sz="2200" b="0"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ö &lt;ӧ&gt;</a:t>
                      </a:r>
                      <a:endParaRPr lang="en-US" sz="2200" b="0" i="0" u="none" strike="noStrike" dirty="0">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ə̑ &lt;ы&gt;</a:t>
                      </a:r>
                      <a:endParaRPr lang="en-US" sz="2200" b="0"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o &lt;о&gt;</a:t>
                      </a:r>
                      <a:endParaRPr lang="en-US" sz="2200" b="0" i="0" u="none" strike="noStrike" dirty="0">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8502857"/>
                  </a:ext>
                </a:extLst>
              </a:tr>
              <a:tr h="499284">
                <a:tc>
                  <a:txBody>
                    <a:bodyPr/>
                    <a:lstStyle/>
                    <a:p>
                      <a:pPr algn="ctr" fontAlgn="t">
                        <a:spcBef>
                          <a:spcPts val="0"/>
                        </a:spcBef>
                        <a:spcAft>
                          <a:spcPts val="0"/>
                        </a:spcAft>
                      </a:pPr>
                      <a:r>
                        <a:rPr lang="en-US" sz="2200" b="1" i="0" u="none" strike="noStrike" dirty="0">
                          <a:effectLst/>
                          <a:latin typeface="Calibri" panose="020F0502020204030204" pitchFamily="34" charset="0"/>
                          <a:ea typeface="PMingLiU" panose="02020500000000000000" pitchFamily="18" charset="-120"/>
                          <a:cs typeface="Calibri" panose="020F0502020204030204" pitchFamily="34" charset="0"/>
                        </a:rPr>
                        <a:t>Open</a:t>
                      </a:r>
                      <a:endParaRPr lang="en-US" sz="3200" b="1"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t">
                        <a:spcBef>
                          <a:spcPts val="0"/>
                        </a:spcBef>
                        <a:spcAft>
                          <a:spcPts val="0"/>
                        </a:spcAft>
                      </a:pPr>
                      <a:r>
                        <a:rPr lang="en-US" sz="22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dirty="0">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a &lt;а, я&gt;</a:t>
                      </a:r>
                      <a:endParaRPr lang="en-US" sz="2200" b="0" i="0" u="none" strike="noStrike" dirty="0">
                        <a:effectLst/>
                        <a:latin typeface="Arial" panose="020B0604020202020204" pitchFamily="34" charset="0"/>
                      </a:endParaRPr>
                    </a:p>
                  </a:txBody>
                  <a:tcPr marL="123003" marR="123003" marT="17084"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US" sz="22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200" b="0" i="0" u="none" strike="noStrike" dirty="0">
                        <a:effectLst/>
                        <a:latin typeface="Arial" panose="020B0604020202020204" pitchFamily="34" charset="0"/>
                      </a:endParaRPr>
                    </a:p>
                  </a:txBody>
                  <a:tcPr marL="123003" marR="123003" marT="17084"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8308775"/>
                  </a:ext>
                </a:extLst>
              </a:tr>
            </a:tbl>
          </a:graphicData>
        </a:graphic>
      </p:graphicFrame>
    </p:spTree>
    <p:extLst>
      <p:ext uri="{BB962C8B-B14F-4D97-AF65-F5344CB8AC3E}">
        <p14:creationId xmlns:p14="http://schemas.microsoft.com/office/powerpoint/2010/main" val="241926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98F2-F416-4B26-9B8C-3A88F19B53F9}"/>
              </a:ext>
            </a:extLst>
          </p:cNvPr>
          <p:cNvSpPr>
            <a:spLocks noGrp="1"/>
          </p:cNvSpPr>
          <p:nvPr>
            <p:ph type="title"/>
          </p:nvPr>
        </p:nvSpPr>
        <p:spPr/>
        <p:txBody>
          <a:bodyPr/>
          <a:lstStyle/>
          <a:p>
            <a:pPr algn="ctr"/>
            <a:r>
              <a:rPr lang="en-GB" dirty="0"/>
              <a:t>Vowel signs - Russian</a:t>
            </a:r>
          </a:p>
        </p:txBody>
      </p:sp>
      <p:graphicFrame>
        <p:nvGraphicFramePr>
          <p:cNvPr id="6" name="Table 5">
            <a:extLst>
              <a:ext uri="{FF2B5EF4-FFF2-40B4-BE49-F238E27FC236}">
                <a16:creationId xmlns:a16="http://schemas.microsoft.com/office/drawing/2014/main" id="{D3AE2B04-CB7D-4555-A1E5-BA20C1BAB86C}"/>
              </a:ext>
            </a:extLst>
          </p:cNvPr>
          <p:cNvGraphicFramePr>
            <a:graphicFrameLocks noGrp="1"/>
          </p:cNvGraphicFramePr>
          <p:nvPr>
            <p:extLst>
              <p:ext uri="{D42A27DB-BD31-4B8C-83A1-F6EECF244321}">
                <p14:modId xmlns:p14="http://schemas.microsoft.com/office/powerpoint/2010/main" val="3579825335"/>
              </p:ext>
            </p:extLst>
          </p:nvPr>
        </p:nvGraphicFramePr>
        <p:xfrm>
          <a:off x="838199" y="1566743"/>
          <a:ext cx="10515600" cy="659892"/>
        </p:xfrm>
        <a:graphic>
          <a:graphicData uri="http://schemas.openxmlformats.org/drawingml/2006/table">
            <a:tbl>
              <a:tblPr firstRow="1" firstCol="1" bandRow="1">
                <a:tableStyleId>{5940675A-B579-460E-94D1-54222C63F5DA}</a:tableStyleId>
              </a:tblPr>
              <a:tblGrid>
                <a:gridCol w="1752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gridCol w="1752600">
                  <a:extLst>
                    <a:ext uri="{9D8B030D-6E8A-4147-A177-3AD203B41FA5}">
                      <a16:colId xmlns:a16="http://schemas.microsoft.com/office/drawing/2014/main" val="20005"/>
                    </a:ext>
                  </a:extLst>
                </a:gridCol>
              </a:tblGrid>
              <a:tr h="0">
                <a:tc>
                  <a:txBody>
                    <a:bodyPr/>
                    <a:lstStyle/>
                    <a:p>
                      <a:pPr algn="ctr">
                        <a:lnSpc>
                          <a:spcPct val="115000"/>
                        </a:lnSpc>
                        <a:spcAft>
                          <a:spcPts val="0"/>
                        </a:spcAft>
                      </a:pPr>
                      <a:r>
                        <a:rPr lang="en-GB" sz="2000" b="1" dirty="0">
                          <a:effectLst/>
                        </a:rPr>
                        <a:t>“Hard”:</a:t>
                      </a:r>
                      <a:endParaRPr lang="en-US" sz="20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latin typeface="+mn-lt"/>
                          <a:ea typeface="+mn-ea"/>
                          <a:cs typeface="+mn-cs"/>
                        </a:rPr>
                        <a:t>а /a/</a:t>
                      </a:r>
                      <a:endParaRPr lang="en-US"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mi-NZ" sz="2000" dirty="0">
                          <a:effectLst/>
                        </a:rPr>
                        <a:t>у /u/</a:t>
                      </a:r>
                      <a:endParaRPr lang="en-US"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mi-NZ" sz="2000" dirty="0">
                          <a:effectLst/>
                        </a:rPr>
                        <a:t>э /e/</a:t>
                      </a:r>
                      <a:endParaRPr lang="en-US" sz="2000" dirty="0">
                        <a:effectLst/>
                        <a:latin typeface="Calibri"/>
                        <a:ea typeface="Calibri"/>
                        <a:cs typeface="Times New Roman"/>
                      </a:endParaRPr>
                    </a:p>
                  </a:txBody>
                  <a:tcPr marL="68580" marR="68580" marT="0" marB="0">
                    <a:no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mi-NZ" sz="2000" kern="1200" dirty="0">
                          <a:solidFill>
                            <a:schemeClr val="tx1"/>
                          </a:solidFill>
                          <a:effectLst/>
                          <a:latin typeface="+mn-lt"/>
                          <a:ea typeface="+mn-ea"/>
                          <a:cs typeface="+mn-cs"/>
                        </a:rPr>
                        <a:t>ы /ɨ/</a:t>
                      </a:r>
                      <a:endParaRPr lang="en-US" sz="2000" kern="1200" dirty="0">
                        <a:solidFill>
                          <a:schemeClr val="tx1"/>
                        </a:solidFill>
                        <a:effectLst/>
                        <a:latin typeface="+mn-lt"/>
                        <a:ea typeface="+mn-ea"/>
                        <a:cs typeface="+mn-cs"/>
                      </a:endParaRPr>
                    </a:p>
                  </a:txBody>
                  <a:tcPr marL="68580" marR="68580" marT="0" marB="0">
                    <a:solidFill>
                      <a:schemeClr val="accent6">
                        <a:lumMod val="20000"/>
                        <a:lumOff val="80000"/>
                      </a:schemeClr>
                    </a:solidFill>
                  </a:tcPr>
                </a:tc>
                <a:tc>
                  <a:txBody>
                    <a:bodyPr/>
                    <a:lstStyle/>
                    <a:p>
                      <a:pPr algn="ctr">
                        <a:lnSpc>
                          <a:spcPct val="115000"/>
                        </a:lnSpc>
                        <a:spcAft>
                          <a:spcPts val="0"/>
                        </a:spcAft>
                      </a:pPr>
                      <a:r>
                        <a:rPr lang="mi-NZ" sz="2000" dirty="0">
                          <a:effectLst/>
                        </a:rPr>
                        <a:t>о /o/</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0">
                <a:tc>
                  <a:txBody>
                    <a:bodyPr/>
                    <a:lstStyle/>
                    <a:p>
                      <a:pPr algn="ctr">
                        <a:lnSpc>
                          <a:spcPct val="115000"/>
                        </a:lnSpc>
                        <a:spcAft>
                          <a:spcPts val="0"/>
                        </a:spcAft>
                      </a:pPr>
                      <a:r>
                        <a:rPr lang="en-GB" sz="2000" b="1" dirty="0">
                          <a:effectLst/>
                        </a:rPr>
                        <a:t>“Soft”:</a:t>
                      </a:r>
                      <a:endParaRPr lang="en-US" sz="20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я /</a:t>
                      </a:r>
                      <a:r>
                        <a:rPr lang="en-GB" sz="2000" dirty="0" err="1">
                          <a:effectLst/>
                        </a:rPr>
                        <a:t>ʲa</a:t>
                      </a:r>
                      <a:r>
                        <a:rPr lang="en-GB" sz="2000" dirty="0">
                          <a:effectLst/>
                        </a:rPr>
                        <a:t>/</a:t>
                      </a:r>
                      <a:r>
                        <a:rPr lang="en-GB" sz="2000" baseline="0" dirty="0">
                          <a:effectLst/>
                        </a:rPr>
                        <a:t> </a:t>
                      </a:r>
                      <a:r>
                        <a:rPr lang="mi-NZ" sz="2000" dirty="0">
                          <a:effectLst/>
                        </a:rPr>
                        <a:t>(~</a:t>
                      </a:r>
                      <a:r>
                        <a:rPr lang="mi-NZ" sz="2000" baseline="0" dirty="0">
                          <a:effectLst/>
                        </a:rPr>
                        <a:t> </a:t>
                      </a:r>
                      <a:r>
                        <a:rPr lang="mi-NZ" sz="2000" dirty="0">
                          <a:effectLst/>
                        </a:rPr>
                        <a:t>/ja/)</a:t>
                      </a:r>
                      <a:r>
                        <a:rPr lang="en-GB" sz="2000" baseline="0" dirty="0">
                          <a:effectLst/>
                        </a:rPr>
                        <a:t> </a:t>
                      </a:r>
                      <a:endParaRPr lang="en-US"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latin typeface="Calibri"/>
                          <a:ea typeface="Calibri"/>
                          <a:cs typeface="Times New Roman"/>
                        </a:rPr>
                        <a:t>ю </a:t>
                      </a:r>
                      <a:r>
                        <a:rPr lang="mi-NZ" sz="2000" dirty="0">
                          <a:effectLst/>
                        </a:rPr>
                        <a:t>/</a:t>
                      </a:r>
                      <a:r>
                        <a:rPr lang="en-GB" sz="2000" dirty="0">
                          <a:effectLst/>
                        </a:rPr>
                        <a:t>ʲ</a:t>
                      </a:r>
                      <a:r>
                        <a:rPr lang="mi-NZ" sz="2000" dirty="0">
                          <a:effectLst/>
                        </a:rPr>
                        <a:t>u/ (~</a:t>
                      </a:r>
                      <a:r>
                        <a:rPr lang="mi-NZ" sz="2000" baseline="0" dirty="0">
                          <a:effectLst/>
                        </a:rPr>
                        <a:t> </a:t>
                      </a:r>
                      <a:r>
                        <a:rPr lang="mi-NZ" sz="2000" dirty="0">
                          <a:effectLst/>
                        </a:rPr>
                        <a:t>/ju/)</a:t>
                      </a:r>
                      <a:endParaRPr lang="en-US"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t>е</a:t>
                      </a:r>
                      <a:r>
                        <a:rPr lang="mi-NZ" sz="2000" dirty="0">
                          <a:effectLst/>
                        </a:rPr>
                        <a:t> /</a:t>
                      </a:r>
                      <a:r>
                        <a:rPr lang="en-GB" sz="2000" dirty="0">
                          <a:effectLst/>
                        </a:rPr>
                        <a:t>ʲ</a:t>
                      </a:r>
                      <a:r>
                        <a:rPr lang="mi-NZ" sz="2000" dirty="0">
                          <a:effectLst/>
                        </a:rPr>
                        <a:t>e/ (~</a:t>
                      </a:r>
                      <a:r>
                        <a:rPr lang="mi-NZ" sz="2000" baseline="0" dirty="0">
                          <a:effectLst/>
                        </a:rPr>
                        <a:t> </a:t>
                      </a:r>
                      <a:r>
                        <a:rPr lang="mi-NZ" sz="2000" dirty="0">
                          <a:effectLst/>
                        </a:rPr>
                        <a:t>/je/)</a:t>
                      </a:r>
                      <a:endParaRPr lang="en-US" sz="2000" dirty="0">
                        <a:effectLst/>
                        <a:latin typeface="Calibri"/>
                        <a:ea typeface="Calibri"/>
                        <a:cs typeface="Times New Roman"/>
                      </a:endParaRPr>
                    </a:p>
                  </a:txBody>
                  <a:tcPr marL="68580" marR="68580" marT="0" marB="0">
                    <a:noFill/>
                  </a:tcPr>
                </a:tc>
                <a:tc>
                  <a:txBody>
                    <a:bodyPr/>
                    <a:lstStyle/>
                    <a:p>
                      <a:pPr marL="0" algn="ctr" defTabSz="914400" rtl="0" eaLnBrk="1" latinLnBrk="0" hangingPunct="1">
                        <a:lnSpc>
                          <a:spcPct val="115000"/>
                        </a:lnSpc>
                        <a:spcAft>
                          <a:spcPts val="0"/>
                        </a:spcAft>
                      </a:pPr>
                      <a:r>
                        <a:rPr lang="mi-NZ" sz="2000" kern="1200" dirty="0">
                          <a:solidFill>
                            <a:schemeClr val="tx1"/>
                          </a:solidFill>
                          <a:effectLst/>
                          <a:latin typeface="+mn-lt"/>
                          <a:ea typeface="+mn-ea"/>
                          <a:cs typeface="+mn-cs"/>
                        </a:rPr>
                        <a:t>и /ʲi/ (~ /i/)</a:t>
                      </a:r>
                      <a:endParaRPr lang="en-US" sz="2000" kern="1200" dirty="0">
                        <a:solidFill>
                          <a:schemeClr val="tx1"/>
                        </a:solidFill>
                        <a:effectLst/>
                        <a:latin typeface="+mn-lt"/>
                        <a:ea typeface="+mn-ea"/>
                        <a:cs typeface="+mn-cs"/>
                      </a:endParaRPr>
                    </a:p>
                  </a:txBody>
                  <a:tcPr marL="68580" marR="68580" marT="0" marB="0">
                    <a:solidFill>
                      <a:schemeClr val="accent6">
                        <a:lumMod val="20000"/>
                        <a:lumOff val="80000"/>
                      </a:schemeClr>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GB" sz="2000" dirty="0">
                          <a:effectLst/>
                          <a:latin typeface="Calibri"/>
                          <a:ea typeface="Calibri"/>
                          <a:cs typeface="Times New Roman"/>
                        </a:rPr>
                        <a:t>ё </a:t>
                      </a:r>
                      <a:r>
                        <a:rPr lang="mi-NZ" sz="2000" dirty="0">
                          <a:effectLst/>
                        </a:rPr>
                        <a:t>/</a:t>
                      </a:r>
                      <a:r>
                        <a:rPr lang="en-GB" sz="2000" dirty="0">
                          <a:effectLst/>
                        </a:rPr>
                        <a:t>ʲ</a:t>
                      </a:r>
                      <a:r>
                        <a:rPr lang="mi-NZ" sz="2000" dirty="0">
                          <a:effectLst/>
                        </a:rPr>
                        <a:t>o/ (~</a:t>
                      </a:r>
                      <a:r>
                        <a:rPr lang="mi-NZ" sz="2000" baseline="0" dirty="0">
                          <a:effectLst/>
                        </a:rPr>
                        <a:t> </a:t>
                      </a:r>
                      <a:r>
                        <a:rPr lang="mi-NZ" sz="2000" dirty="0">
                          <a:effectLst/>
                        </a:rPr>
                        <a:t>/jo/)</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7" name="Content Placeholder 2">
            <a:extLst>
              <a:ext uri="{FF2B5EF4-FFF2-40B4-BE49-F238E27FC236}">
                <a16:creationId xmlns:a16="http://schemas.microsoft.com/office/drawing/2014/main" id="{5D102AAB-E5C1-48BC-BEEE-BB2C4AE85633}"/>
              </a:ext>
            </a:extLst>
          </p:cNvPr>
          <p:cNvSpPr txBox="1">
            <a:spLocks/>
          </p:cNvSpPr>
          <p:nvPr/>
        </p:nvSpPr>
        <p:spPr>
          <a:xfrm>
            <a:off x="838199" y="3739685"/>
            <a:ext cx="10515600" cy="19918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de-AT" dirty="0"/>
          </a:p>
        </p:txBody>
      </p:sp>
      <p:sp>
        <p:nvSpPr>
          <p:cNvPr id="8" name="Content Placeholder 2">
            <a:extLst>
              <a:ext uri="{FF2B5EF4-FFF2-40B4-BE49-F238E27FC236}">
                <a16:creationId xmlns:a16="http://schemas.microsoft.com/office/drawing/2014/main" id="{FE42EFAA-2E57-4BD1-AD55-51FE31DDAA05}"/>
              </a:ext>
            </a:extLst>
          </p:cNvPr>
          <p:cNvSpPr txBox="1">
            <a:spLocks/>
          </p:cNvSpPr>
          <p:nvPr/>
        </p:nvSpPr>
        <p:spPr>
          <a:xfrm>
            <a:off x="838199" y="2460804"/>
            <a:ext cx="10515600" cy="30638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tabLst>
                <a:tab pos="3590925" algn="l"/>
                <a:tab pos="7267575" algn="l"/>
                <a:tab pos="10048875" algn="l"/>
              </a:tabLst>
            </a:pPr>
            <a:r>
              <a:rPr lang="en-GB" b="1" u="sng" dirty="0"/>
              <a:t>After consonant	After vowel	Word-initially	</a:t>
            </a:r>
            <a:endParaRPr lang="mi-NZ" b="1" u="sng" dirty="0"/>
          </a:p>
          <a:p>
            <a:pPr marL="0" indent="0">
              <a:buFont typeface="Arial" panose="020B0604020202020204" pitchFamily="34" charset="0"/>
              <a:buNone/>
              <a:tabLst>
                <a:tab pos="1168400" algn="l"/>
                <a:tab pos="1433513" algn="l"/>
                <a:tab pos="3590925" algn="l"/>
                <a:tab pos="4845050" algn="l"/>
                <a:tab pos="5108575" algn="l"/>
                <a:tab pos="7267575" algn="l"/>
                <a:tab pos="8342313" algn="l"/>
                <a:tab pos="8607425" algn="l"/>
              </a:tabLst>
            </a:pPr>
            <a:r>
              <a:rPr lang="mi-NZ" dirty="0"/>
              <a:t>с</a:t>
            </a:r>
            <a:r>
              <a:rPr lang="en-GB" dirty="0"/>
              <a:t>а /</a:t>
            </a:r>
            <a:r>
              <a:rPr lang="en-GB" dirty="0" err="1"/>
              <a:t>sa</a:t>
            </a:r>
            <a:r>
              <a:rPr lang="en-GB" dirty="0"/>
              <a:t>/	~	</a:t>
            </a:r>
            <a:r>
              <a:rPr lang="az-Cyrl-AZ" dirty="0"/>
              <a:t>с</a:t>
            </a:r>
            <a:r>
              <a:rPr lang="mi-NZ" dirty="0"/>
              <a:t>я /sʲa/	</a:t>
            </a:r>
            <a:r>
              <a:rPr lang="az-Cyrl-AZ" dirty="0"/>
              <a:t>у</a:t>
            </a:r>
            <a:r>
              <a:rPr lang="mi-NZ" dirty="0"/>
              <a:t>а /ua/	</a:t>
            </a:r>
            <a:r>
              <a:rPr lang="en-GB" dirty="0"/>
              <a:t>~	</a:t>
            </a:r>
            <a:r>
              <a:rPr lang="az-Cyrl-AZ" dirty="0"/>
              <a:t>у</a:t>
            </a:r>
            <a:r>
              <a:rPr lang="mi-NZ" dirty="0"/>
              <a:t>я /uja/</a:t>
            </a:r>
            <a:r>
              <a:rPr lang="en-GB" dirty="0"/>
              <a:t>	_a /a/	~	_</a:t>
            </a:r>
            <a:r>
              <a:rPr lang="az-Cyrl-AZ" dirty="0"/>
              <a:t>я</a:t>
            </a:r>
            <a:r>
              <a:rPr lang="mi-NZ" dirty="0"/>
              <a:t> /ja/</a:t>
            </a:r>
          </a:p>
          <a:p>
            <a:pPr marL="0" indent="0">
              <a:buNone/>
              <a:tabLst>
                <a:tab pos="1168400" algn="l"/>
                <a:tab pos="1433513" algn="l"/>
                <a:tab pos="3590925" algn="l"/>
                <a:tab pos="4845050" algn="l"/>
                <a:tab pos="5108575" algn="l"/>
                <a:tab pos="7267575" algn="l"/>
                <a:tab pos="8342313" algn="l"/>
                <a:tab pos="8607425" algn="l"/>
              </a:tabLst>
            </a:pPr>
            <a:r>
              <a:rPr lang="mi-NZ" dirty="0"/>
              <a:t>су /su/	</a:t>
            </a:r>
            <a:r>
              <a:rPr lang="en-GB" dirty="0"/>
              <a:t>~	</a:t>
            </a:r>
            <a:r>
              <a:rPr lang="az-Cyrl-AZ" dirty="0"/>
              <a:t>с</a:t>
            </a:r>
            <a:r>
              <a:rPr lang="mi-NZ" dirty="0"/>
              <a:t>ю /sʲu/	</a:t>
            </a:r>
            <a:r>
              <a:rPr lang="az-Cyrl-AZ" dirty="0"/>
              <a:t>у</a:t>
            </a:r>
            <a:r>
              <a:rPr lang="mi-NZ" dirty="0"/>
              <a:t>у /uu/	</a:t>
            </a:r>
            <a:r>
              <a:rPr lang="en-GB" dirty="0"/>
              <a:t>~	</a:t>
            </a:r>
            <a:r>
              <a:rPr lang="az-Cyrl-AZ" dirty="0"/>
              <a:t>у</a:t>
            </a:r>
            <a:r>
              <a:rPr lang="mi-NZ" dirty="0"/>
              <a:t>ю /uju/</a:t>
            </a:r>
            <a:r>
              <a:rPr lang="en-GB" dirty="0"/>
              <a:t>	_</a:t>
            </a:r>
            <a:r>
              <a:rPr lang="mi-NZ" dirty="0"/>
              <a:t>у</a:t>
            </a:r>
            <a:r>
              <a:rPr lang="en-GB" dirty="0"/>
              <a:t> /u/	~	_</a:t>
            </a:r>
            <a:r>
              <a:rPr lang="mi-NZ" dirty="0"/>
              <a:t>ю /ju/</a:t>
            </a:r>
          </a:p>
          <a:p>
            <a:pPr marL="0" indent="0">
              <a:buNone/>
              <a:tabLst>
                <a:tab pos="1168400" algn="l"/>
                <a:tab pos="1433513" algn="l"/>
                <a:tab pos="3590925" algn="l"/>
                <a:tab pos="4845050" algn="l"/>
                <a:tab pos="5108575" algn="l"/>
                <a:tab pos="7267575" algn="l"/>
                <a:tab pos="8342313" algn="l"/>
                <a:tab pos="8607425" algn="l"/>
              </a:tabLst>
            </a:pPr>
            <a:r>
              <a:rPr lang="mi-NZ" dirty="0"/>
              <a:t>сэ /se/	</a:t>
            </a:r>
            <a:r>
              <a:rPr lang="en-GB" dirty="0"/>
              <a:t>~	</a:t>
            </a:r>
            <a:r>
              <a:rPr lang="az-Cyrl-AZ" dirty="0"/>
              <a:t>с</a:t>
            </a:r>
            <a:r>
              <a:rPr lang="mi-NZ" dirty="0"/>
              <a:t>е /sʲe/	</a:t>
            </a:r>
            <a:r>
              <a:rPr lang="az-Cyrl-AZ" dirty="0"/>
              <a:t>у</a:t>
            </a:r>
            <a:r>
              <a:rPr lang="mi-NZ" dirty="0"/>
              <a:t>э /ue/	</a:t>
            </a:r>
            <a:r>
              <a:rPr lang="en-GB" dirty="0"/>
              <a:t>~	</a:t>
            </a:r>
            <a:r>
              <a:rPr lang="az-Cyrl-AZ" dirty="0"/>
              <a:t>уе</a:t>
            </a:r>
            <a:r>
              <a:rPr lang="mi-NZ" dirty="0"/>
              <a:t> /uje/</a:t>
            </a:r>
            <a:r>
              <a:rPr lang="en-GB" dirty="0"/>
              <a:t>	_</a:t>
            </a:r>
            <a:r>
              <a:rPr lang="az-Cyrl-AZ" dirty="0"/>
              <a:t>э</a:t>
            </a:r>
            <a:r>
              <a:rPr lang="en-GB" dirty="0"/>
              <a:t> /e/	~	_</a:t>
            </a:r>
            <a:r>
              <a:rPr lang="mi-NZ" dirty="0"/>
              <a:t>е /je/</a:t>
            </a:r>
          </a:p>
          <a:p>
            <a:pPr marL="0" indent="0">
              <a:buNone/>
              <a:tabLst>
                <a:tab pos="1168400" algn="l"/>
                <a:tab pos="1433513" algn="l"/>
                <a:tab pos="3590925" algn="l"/>
                <a:tab pos="4845050" algn="l"/>
                <a:tab pos="5108575" algn="l"/>
                <a:tab pos="7267575" algn="l"/>
                <a:tab pos="8342313" algn="l"/>
                <a:tab pos="8607425" algn="l"/>
              </a:tabLst>
            </a:pPr>
            <a:r>
              <a:rPr lang="mi-NZ" dirty="0">
                <a:solidFill>
                  <a:schemeClr val="accent6">
                    <a:lumMod val="60000"/>
                    <a:lumOff val="40000"/>
                  </a:schemeClr>
                </a:solidFill>
              </a:rPr>
              <a:t>с</a:t>
            </a:r>
            <a:r>
              <a:rPr lang="az-Cyrl-AZ" dirty="0">
                <a:solidFill>
                  <a:schemeClr val="accent6">
                    <a:lumMod val="60000"/>
                    <a:lumOff val="40000"/>
                  </a:schemeClr>
                </a:solidFill>
              </a:rPr>
              <a:t>ы</a:t>
            </a:r>
            <a:r>
              <a:rPr lang="mi-NZ" dirty="0">
                <a:solidFill>
                  <a:schemeClr val="accent6">
                    <a:lumMod val="60000"/>
                    <a:lumOff val="40000"/>
                  </a:schemeClr>
                </a:solidFill>
              </a:rPr>
              <a:t> /sɨ/	</a:t>
            </a:r>
            <a:r>
              <a:rPr lang="en-GB" dirty="0">
                <a:solidFill>
                  <a:schemeClr val="accent6">
                    <a:lumMod val="60000"/>
                    <a:lumOff val="40000"/>
                  </a:schemeClr>
                </a:solidFill>
              </a:rPr>
              <a:t>~	</a:t>
            </a:r>
            <a:r>
              <a:rPr lang="az-Cyrl-AZ" dirty="0">
                <a:solidFill>
                  <a:schemeClr val="accent6">
                    <a:lumMod val="60000"/>
                    <a:lumOff val="40000"/>
                  </a:schemeClr>
                </a:solidFill>
              </a:rPr>
              <a:t>си</a:t>
            </a:r>
            <a:r>
              <a:rPr lang="mi-NZ" dirty="0">
                <a:solidFill>
                  <a:schemeClr val="accent6">
                    <a:lumMod val="60000"/>
                    <a:lumOff val="40000"/>
                  </a:schemeClr>
                </a:solidFill>
              </a:rPr>
              <a:t> /sʲ</a:t>
            </a:r>
            <a:r>
              <a:rPr lang="en-GB" dirty="0" err="1">
                <a:solidFill>
                  <a:schemeClr val="accent6">
                    <a:lumMod val="60000"/>
                    <a:lumOff val="40000"/>
                  </a:schemeClr>
                </a:solidFill>
              </a:rPr>
              <a:t>i</a:t>
            </a:r>
            <a:r>
              <a:rPr lang="mi-NZ" dirty="0">
                <a:solidFill>
                  <a:schemeClr val="accent6">
                    <a:lumMod val="60000"/>
                    <a:lumOff val="40000"/>
                  </a:schemeClr>
                </a:solidFill>
              </a:rPr>
              <a:t>/			</a:t>
            </a:r>
            <a:r>
              <a:rPr lang="az-Cyrl-AZ" dirty="0">
                <a:solidFill>
                  <a:schemeClr val="accent6">
                    <a:lumMod val="60000"/>
                    <a:lumOff val="40000"/>
                  </a:schemeClr>
                </a:solidFill>
              </a:rPr>
              <a:t>уи</a:t>
            </a:r>
            <a:r>
              <a:rPr lang="mi-NZ" dirty="0">
                <a:solidFill>
                  <a:schemeClr val="accent6">
                    <a:lumMod val="60000"/>
                    <a:lumOff val="40000"/>
                  </a:schemeClr>
                </a:solidFill>
              </a:rPr>
              <a:t> /u</a:t>
            </a:r>
            <a:r>
              <a:rPr lang="en-GB" dirty="0" err="1">
                <a:solidFill>
                  <a:schemeClr val="accent6">
                    <a:lumMod val="60000"/>
                    <a:lumOff val="40000"/>
                  </a:schemeClr>
                </a:solidFill>
              </a:rPr>
              <a:t>i</a:t>
            </a:r>
            <a:r>
              <a:rPr lang="mi-NZ" dirty="0">
                <a:solidFill>
                  <a:schemeClr val="accent6">
                    <a:lumMod val="60000"/>
                    <a:lumOff val="40000"/>
                  </a:schemeClr>
                </a:solidFill>
              </a:rPr>
              <a:t>/</a:t>
            </a:r>
            <a:r>
              <a:rPr lang="en-GB" dirty="0">
                <a:solidFill>
                  <a:schemeClr val="accent6">
                    <a:lumMod val="60000"/>
                    <a:lumOff val="40000"/>
                  </a:schemeClr>
                </a:solidFill>
              </a:rPr>
              <a:t>			_</a:t>
            </a:r>
            <a:r>
              <a:rPr lang="mi-NZ" dirty="0">
                <a:solidFill>
                  <a:schemeClr val="accent6">
                    <a:lumMod val="60000"/>
                    <a:lumOff val="40000"/>
                  </a:schemeClr>
                </a:solidFill>
              </a:rPr>
              <a:t>и /</a:t>
            </a:r>
            <a:r>
              <a:rPr lang="en-GB" dirty="0" err="1">
                <a:solidFill>
                  <a:schemeClr val="accent6">
                    <a:lumMod val="60000"/>
                    <a:lumOff val="40000"/>
                  </a:schemeClr>
                </a:solidFill>
              </a:rPr>
              <a:t>i</a:t>
            </a:r>
            <a:r>
              <a:rPr lang="mi-NZ" dirty="0">
                <a:solidFill>
                  <a:schemeClr val="accent6">
                    <a:lumMod val="60000"/>
                    <a:lumOff val="40000"/>
                  </a:schemeClr>
                </a:solidFill>
              </a:rPr>
              <a:t>/</a:t>
            </a:r>
          </a:p>
          <a:p>
            <a:pPr marL="0" indent="0">
              <a:buNone/>
              <a:tabLst>
                <a:tab pos="1168400" algn="l"/>
                <a:tab pos="1433513" algn="l"/>
                <a:tab pos="3590925" algn="l"/>
                <a:tab pos="4845050" algn="l"/>
                <a:tab pos="5108575" algn="l"/>
                <a:tab pos="7267575" algn="l"/>
                <a:tab pos="8342313" algn="l"/>
                <a:tab pos="8607425" algn="l"/>
              </a:tabLst>
            </a:pPr>
            <a:r>
              <a:rPr lang="mi-NZ" dirty="0"/>
              <a:t>с</a:t>
            </a:r>
            <a:r>
              <a:rPr lang="az-Cyrl-AZ" dirty="0"/>
              <a:t>о</a:t>
            </a:r>
            <a:r>
              <a:rPr lang="mi-NZ" dirty="0"/>
              <a:t> /so/	</a:t>
            </a:r>
            <a:r>
              <a:rPr lang="en-GB" dirty="0"/>
              <a:t>~	</a:t>
            </a:r>
            <a:r>
              <a:rPr lang="az-Cyrl-AZ" dirty="0"/>
              <a:t>сё</a:t>
            </a:r>
            <a:r>
              <a:rPr lang="mi-NZ" dirty="0"/>
              <a:t> /sʲo/	</a:t>
            </a:r>
            <a:r>
              <a:rPr lang="az-Cyrl-AZ" dirty="0"/>
              <a:t>у</a:t>
            </a:r>
            <a:r>
              <a:rPr lang="mi-NZ" dirty="0"/>
              <a:t>о /uo/	</a:t>
            </a:r>
            <a:r>
              <a:rPr lang="en-GB" dirty="0"/>
              <a:t>~	</a:t>
            </a:r>
            <a:r>
              <a:rPr lang="az-Cyrl-AZ" dirty="0"/>
              <a:t>у</a:t>
            </a:r>
            <a:r>
              <a:rPr lang="mi-NZ" dirty="0"/>
              <a:t>ё /ujo/</a:t>
            </a:r>
            <a:r>
              <a:rPr lang="en-GB" dirty="0"/>
              <a:t>	_</a:t>
            </a:r>
            <a:r>
              <a:rPr lang="az-Cyrl-AZ" dirty="0"/>
              <a:t>о</a:t>
            </a:r>
            <a:r>
              <a:rPr lang="en-GB" dirty="0"/>
              <a:t> /o/	~	_</a:t>
            </a:r>
            <a:r>
              <a:rPr lang="mi-NZ" dirty="0"/>
              <a:t>ё /jo/</a:t>
            </a:r>
          </a:p>
          <a:p>
            <a:pPr marL="0" indent="0">
              <a:buNone/>
              <a:tabLst>
                <a:tab pos="3590925" algn="l"/>
                <a:tab pos="7267575" algn="l"/>
              </a:tabLst>
            </a:pPr>
            <a:endParaRPr lang="mi-NZ" dirty="0"/>
          </a:p>
          <a:p>
            <a:pPr marL="0" indent="0">
              <a:buFont typeface="Arial" panose="020B0604020202020204" pitchFamily="34" charset="0"/>
              <a:buNone/>
              <a:tabLst>
                <a:tab pos="3590925" algn="l"/>
                <a:tab pos="7267575" algn="l"/>
              </a:tabLst>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210961F1-E8DA-4F1C-BAC0-C86FAE634504}"/>
              </a:ext>
            </a:extLst>
          </p:cNvPr>
          <p:cNvSpPr>
            <a:spLocks noGrp="1"/>
          </p:cNvSpPr>
          <p:nvPr>
            <p:ph type="ftr" sz="quarter" idx="11"/>
          </p:nvPr>
        </p:nvSpPr>
        <p:spPr/>
        <p:txBody>
          <a:bodyPr/>
          <a:lstStyle/>
          <a:p>
            <a:r>
              <a:rPr lang="en-GB"/>
              <a:t>COPIUS – Introduction to Mari – The Mari Cyrillic Alphabet</a:t>
            </a:r>
          </a:p>
        </p:txBody>
      </p:sp>
      <p:sp>
        <p:nvSpPr>
          <p:cNvPr id="9" name="Slide Number Placeholder 8">
            <a:extLst>
              <a:ext uri="{FF2B5EF4-FFF2-40B4-BE49-F238E27FC236}">
                <a16:creationId xmlns:a16="http://schemas.microsoft.com/office/drawing/2014/main" id="{D5EA90BC-3222-4DF0-8002-C6500648630D}"/>
              </a:ext>
            </a:extLst>
          </p:cNvPr>
          <p:cNvSpPr>
            <a:spLocks noGrp="1"/>
          </p:cNvSpPr>
          <p:nvPr>
            <p:ph type="sldNum" sz="quarter" idx="12"/>
          </p:nvPr>
        </p:nvSpPr>
        <p:spPr/>
        <p:txBody>
          <a:bodyPr/>
          <a:lstStyle/>
          <a:p>
            <a:fld id="{055DE2CD-379D-4002-80ED-F7724F598CF3}" type="slidenum">
              <a:rPr lang="en-GB" smtClean="0"/>
              <a:t>5</a:t>
            </a:fld>
            <a:endParaRPr lang="en-GB"/>
          </a:p>
        </p:txBody>
      </p:sp>
    </p:spTree>
    <p:extLst>
      <p:ext uri="{BB962C8B-B14F-4D97-AF65-F5344CB8AC3E}">
        <p14:creationId xmlns:p14="http://schemas.microsoft.com/office/powerpoint/2010/main" val="3607952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98F2-F416-4B26-9B8C-3A88F19B53F9}"/>
              </a:ext>
            </a:extLst>
          </p:cNvPr>
          <p:cNvSpPr>
            <a:spLocks noGrp="1"/>
          </p:cNvSpPr>
          <p:nvPr>
            <p:ph type="title"/>
          </p:nvPr>
        </p:nvSpPr>
        <p:spPr/>
        <p:txBody>
          <a:bodyPr/>
          <a:lstStyle/>
          <a:p>
            <a:pPr algn="ctr"/>
            <a:r>
              <a:rPr lang="en-GB" dirty="0"/>
              <a:t>Vowel signs - Mari</a:t>
            </a:r>
          </a:p>
        </p:txBody>
      </p:sp>
      <p:graphicFrame>
        <p:nvGraphicFramePr>
          <p:cNvPr id="6" name="Table 5">
            <a:extLst>
              <a:ext uri="{FF2B5EF4-FFF2-40B4-BE49-F238E27FC236}">
                <a16:creationId xmlns:a16="http://schemas.microsoft.com/office/drawing/2014/main" id="{D3AE2B04-CB7D-4555-A1E5-BA20C1BAB86C}"/>
              </a:ext>
            </a:extLst>
          </p:cNvPr>
          <p:cNvGraphicFramePr>
            <a:graphicFrameLocks noGrp="1"/>
          </p:cNvGraphicFramePr>
          <p:nvPr/>
        </p:nvGraphicFramePr>
        <p:xfrm>
          <a:off x="838199" y="1566743"/>
          <a:ext cx="10515600" cy="659892"/>
        </p:xfrm>
        <a:graphic>
          <a:graphicData uri="http://schemas.openxmlformats.org/drawingml/2006/table">
            <a:tbl>
              <a:tblPr firstRow="1" firstCol="1" bandRow="1">
                <a:tableStyleId>{5940675A-B579-460E-94D1-54222C63F5DA}</a:tableStyleId>
              </a:tblPr>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1802753930"/>
                    </a:ext>
                  </a:extLst>
                </a:gridCol>
                <a:gridCol w="1168400">
                  <a:extLst>
                    <a:ext uri="{9D8B030D-6E8A-4147-A177-3AD203B41FA5}">
                      <a16:colId xmlns:a16="http://schemas.microsoft.com/office/drawing/2014/main" val="2740828164"/>
                    </a:ext>
                  </a:extLst>
                </a:gridCol>
                <a:gridCol w="1168400">
                  <a:extLst>
                    <a:ext uri="{9D8B030D-6E8A-4147-A177-3AD203B41FA5}">
                      <a16:colId xmlns:a16="http://schemas.microsoft.com/office/drawing/2014/main" val="551718212"/>
                    </a:ext>
                  </a:extLst>
                </a:gridCol>
              </a:tblGrid>
              <a:tr h="0">
                <a:tc>
                  <a:txBody>
                    <a:bodyPr/>
                    <a:lstStyle/>
                    <a:p>
                      <a:pPr algn="ctr">
                        <a:lnSpc>
                          <a:spcPct val="115000"/>
                        </a:lnSpc>
                        <a:spcAft>
                          <a:spcPts val="0"/>
                        </a:spcAft>
                      </a:pPr>
                      <a:r>
                        <a:rPr lang="en-GB" sz="2000" b="1" dirty="0">
                          <a:effectLst/>
                        </a:rPr>
                        <a:t>“Hard”:</a:t>
                      </a:r>
                      <a:endParaRPr lang="en-US" sz="20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dirty="0">
                          <a:effectLst/>
                          <a:latin typeface="+mn-lt"/>
                          <a:ea typeface="+mn-ea"/>
                          <a:cs typeface="+mn-cs"/>
                        </a:rPr>
                        <a:t>а</a:t>
                      </a:r>
                      <a:endParaRPr lang="en-US"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mi-NZ" sz="2000" dirty="0">
                          <a:effectLst/>
                        </a:rPr>
                        <a:t>у</a:t>
                      </a:r>
                      <a:endParaRPr lang="en-US" sz="2000" dirty="0">
                        <a:effectLst/>
                        <a:latin typeface="Calibri"/>
                        <a:ea typeface="Calibri"/>
                        <a:cs typeface="Times New Roman"/>
                      </a:endParaRPr>
                    </a:p>
                  </a:txBody>
                  <a:tcPr marL="68580" marR="68580" marT="0" marB="0" anchor="ctr">
                    <a:lnR w="381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mi-NZ" sz="2000" dirty="0">
                          <a:effectLst/>
                        </a:rPr>
                        <a:t>е, (э)</a:t>
                      </a:r>
                      <a:endParaRPr lang="en-US" sz="2000" dirty="0">
                        <a:effectLst/>
                        <a:latin typeface="Calibri"/>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noFill/>
                  </a:tcPr>
                </a:tc>
                <a:tc rowSpan="2">
                  <a:txBody>
                    <a:bodyPr/>
                    <a:lstStyle/>
                    <a:p>
                      <a:pPr marL="0" algn="ctr" defTabSz="914400" rtl="0" eaLnBrk="1" latinLnBrk="0" hangingPunct="1">
                        <a:lnSpc>
                          <a:spcPct val="115000"/>
                        </a:lnSpc>
                        <a:spcAft>
                          <a:spcPts val="0"/>
                        </a:spcAft>
                      </a:pPr>
                      <a:r>
                        <a:rPr lang="mi-NZ" sz="2000" kern="1200" dirty="0">
                          <a:solidFill>
                            <a:schemeClr val="tx1"/>
                          </a:solidFill>
                          <a:effectLst/>
                          <a:latin typeface="+mn-lt"/>
                          <a:ea typeface="+mn-ea"/>
                          <a:cs typeface="+mn-cs"/>
                        </a:rPr>
                        <a:t>и</a:t>
                      </a:r>
                      <a:endParaRPr lang="en-US" sz="2000" kern="1200" dirty="0">
                        <a:solidFill>
                          <a:schemeClr val="tx1"/>
                        </a:solidFill>
                        <a:effectLst/>
                        <a:latin typeface="+mn-lt"/>
                        <a:ea typeface="+mn-ea"/>
                        <a:cs typeface="+mn-cs"/>
                      </a:endParaRPr>
                    </a:p>
                  </a:txBody>
                  <a:tcPr marL="68580" marR="68580" marT="0" marB="0" anchor="ctr">
                    <a:lnR w="38100" cap="flat" cmpd="sng" algn="ctr">
                      <a:solidFill>
                        <a:schemeClr val="tx1"/>
                      </a:solidFill>
                      <a:prstDash val="solid"/>
                      <a:round/>
                      <a:headEnd type="none" w="med" len="med"/>
                      <a:tailEnd type="none" w="med" len="med"/>
                    </a:lnR>
                    <a:solidFill>
                      <a:schemeClr val="accent6">
                        <a:lumMod val="20000"/>
                        <a:lumOff val="80000"/>
                      </a:schemeClr>
                    </a:solidFill>
                  </a:tcPr>
                </a:tc>
                <a:tc rowSpan="2">
                  <a:txBody>
                    <a:bodyPr/>
                    <a:lstStyle/>
                    <a:p>
                      <a:pPr algn="ctr">
                        <a:lnSpc>
                          <a:spcPct val="115000"/>
                        </a:lnSpc>
                        <a:spcAft>
                          <a:spcPts val="0"/>
                        </a:spcAft>
                      </a:pPr>
                      <a:r>
                        <a:rPr lang="en-US" sz="2000" dirty="0">
                          <a:effectLst/>
                          <a:latin typeface="Calibri"/>
                          <a:ea typeface="Calibri"/>
                          <a:cs typeface="Times New Roman"/>
                        </a:rPr>
                        <a:t>ы</a:t>
                      </a:r>
                    </a:p>
                  </a:txBody>
                  <a:tcPr marL="68580" marR="68580" marT="0" marB="0" anchor="ctr">
                    <a:lnL w="38100" cap="flat" cmpd="sng" algn="ctr">
                      <a:solidFill>
                        <a:schemeClr val="tx1"/>
                      </a:solidFill>
                      <a:prstDash val="solid"/>
                      <a:round/>
                      <a:headEnd type="none" w="med" len="med"/>
                      <a:tailEnd type="none" w="med" len="med"/>
                    </a:lnL>
                  </a:tcPr>
                </a:tc>
                <a:tc rowSpan="2">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mi-NZ" sz="2000" dirty="0">
                          <a:effectLst/>
                        </a:rPr>
                        <a:t>о</a:t>
                      </a:r>
                      <a:endParaRPr lang="en-US" sz="2000" dirty="0">
                        <a:effectLst/>
                        <a:latin typeface="Calibri"/>
                        <a:ea typeface="Calibri"/>
                        <a:cs typeface="Times New Roman"/>
                      </a:endParaRPr>
                    </a:p>
                  </a:txBody>
                  <a:tcPr marL="68580" marR="68580" marT="0" marB="0" anchor="ctr"/>
                </a:tc>
                <a:tc rowSpan="2">
                  <a:txBody>
                    <a:bodyPr/>
                    <a:lstStyle/>
                    <a:p>
                      <a:pPr algn="ctr">
                        <a:lnSpc>
                          <a:spcPct val="115000"/>
                        </a:lnSpc>
                        <a:spcAft>
                          <a:spcPts val="0"/>
                        </a:spcAft>
                      </a:pPr>
                      <a:r>
                        <a:rPr lang="en-US" sz="2000" dirty="0">
                          <a:effectLst/>
                          <a:latin typeface="Calibri"/>
                          <a:ea typeface="Calibri"/>
                          <a:cs typeface="Times New Roman"/>
                        </a:rPr>
                        <a:t>ӧ</a:t>
                      </a:r>
                    </a:p>
                  </a:txBody>
                  <a:tcPr marL="68580" marR="68580" marT="0" marB="0" anchor="ctr"/>
                </a:tc>
                <a:tc rowSpan="2">
                  <a:txBody>
                    <a:bodyPr/>
                    <a:lstStyle/>
                    <a:p>
                      <a:pPr algn="ctr">
                        <a:lnSpc>
                          <a:spcPct val="115000"/>
                        </a:lnSpc>
                        <a:spcAft>
                          <a:spcPts val="0"/>
                        </a:spcAft>
                      </a:pPr>
                      <a:r>
                        <a:rPr lang="en-US" sz="2000" dirty="0">
                          <a:effectLst/>
                          <a:latin typeface="Calibri"/>
                          <a:ea typeface="Calibri"/>
                          <a:cs typeface="Times New Roman"/>
                        </a:rPr>
                        <a:t>ӱ</a:t>
                      </a:r>
                    </a:p>
                  </a:txBody>
                  <a:tcPr marL="68580" marR="68580" marT="0" marB="0" anchor="ctr"/>
                </a:tc>
                <a:extLst>
                  <a:ext uri="{0D108BD9-81ED-4DB2-BD59-A6C34878D82A}">
                    <a16:rowId xmlns:a16="http://schemas.microsoft.com/office/drawing/2014/main" val="10000"/>
                  </a:ext>
                </a:extLst>
              </a:tr>
              <a:tr h="0">
                <a:tc>
                  <a:txBody>
                    <a:bodyPr/>
                    <a:lstStyle/>
                    <a:p>
                      <a:pPr algn="ctr">
                        <a:lnSpc>
                          <a:spcPct val="115000"/>
                        </a:lnSpc>
                        <a:spcAft>
                          <a:spcPts val="0"/>
                        </a:spcAft>
                      </a:pPr>
                      <a:r>
                        <a:rPr lang="en-GB" sz="2000" b="1" dirty="0">
                          <a:effectLst/>
                        </a:rPr>
                        <a:t>“Soft”:</a:t>
                      </a:r>
                      <a:endParaRPr lang="en-US" sz="20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dirty="0">
                          <a:effectLst/>
                        </a:rPr>
                        <a:t>я</a:t>
                      </a:r>
                      <a:endParaRPr lang="en-US"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2000" dirty="0">
                          <a:effectLst/>
                          <a:latin typeface="Calibri"/>
                          <a:ea typeface="Calibri"/>
                          <a:cs typeface="Times New Roman"/>
                        </a:rPr>
                        <a:t>ю</a:t>
                      </a:r>
                      <a:endParaRPr lang="en-US" sz="2000" dirty="0">
                        <a:effectLst/>
                        <a:latin typeface="Calibri"/>
                        <a:ea typeface="Calibri"/>
                        <a:cs typeface="Times New Roman"/>
                      </a:endParaRPr>
                    </a:p>
                  </a:txBody>
                  <a:tcPr marL="68580" marR="68580" marT="0" marB="0" anchor="ctr">
                    <a:lnR w="381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000" dirty="0"/>
                        <a:t>е</a:t>
                      </a:r>
                      <a:endParaRPr lang="en-US" sz="2000" dirty="0">
                        <a:effectLst/>
                        <a:latin typeface="Calibri"/>
                        <a:ea typeface="Calibri"/>
                        <a:cs typeface="Times New Roman"/>
                      </a:endParaRPr>
                    </a:p>
                  </a:txBody>
                  <a:tcPr marL="68580" marR="68580" marT="0" marB="0" anchor="ctr">
                    <a:lnL w="38100" cap="flat" cmpd="sng" algn="ctr">
                      <a:solidFill>
                        <a:schemeClr val="tx1"/>
                      </a:solidFill>
                      <a:prstDash val="solid"/>
                      <a:round/>
                      <a:headEnd type="none" w="med" len="med"/>
                      <a:tailEnd type="none" w="med" len="med"/>
                    </a:lnL>
                    <a:noFill/>
                  </a:tcPr>
                </a:tc>
                <a:tc vMerge="1">
                  <a:txBody>
                    <a:bodyPr/>
                    <a:lstStyle/>
                    <a:p>
                      <a:pPr marL="0" algn="ctr" defTabSz="914400" rtl="0" eaLnBrk="1" latinLnBrk="0" hangingPunct="1">
                        <a:lnSpc>
                          <a:spcPct val="115000"/>
                        </a:lnSpc>
                        <a:spcAft>
                          <a:spcPts val="0"/>
                        </a:spcAft>
                      </a:pPr>
                      <a:r>
                        <a:rPr lang="mi-NZ" sz="2000" kern="1200" dirty="0">
                          <a:solidFill>
                            <a:schemeClr val="tx1"/>
                          </a:solidFill>
                          <a:effectLst/>
                          <a:latin typeface="+mn-lt"/>
                          <a:ea typeface="+mn-ea"/>
                          <a:cs typeface="+mn-cs"/>
                        </a:rPr>
                        <a:t>и</a:t>
                      </a:r>
                      <a:endParaRPr lang="en-US" sz="2000" kern="1200" dirty="0">
                        <a:solidFill>
                          <a:schemeClr val="tx1"/>
                        </a:solidFill>
                        <a:effectLst/>
                        <a:latin typeface="+mn-lt"/>
                        <a:ea typeface="+mn-ea"/>
                        <a:cs typeface="+mn-cs"/>
                      </a:endParaRPr>
                    </a:p>
                  </a:txBody>
                  <a:tcPr marL="68580" marR="68580" marT="0" marB="0">
                    <a:lnR w="38100" cap="flat" cmpd="sng" algn="ctr">
                      <a:solidFill>
                        <a:schemeClr val="tx1"/>
                      </a:solidFill>
                      <a:prstDash val="solid"/>
                      <a:round/>
                      <a:headEnd type="none" w="med" len="med"/>
                      <a:tailEnd type="none" w="med" len="med"/>
                    </a:lnR>
                    <a:solidFill>
                      <a:schemeClr val="accent6">
                        <a:lumMod val="20000"/>
                        <a:lumOff val="80000"/>
                      </a:schemeClr>
                    </a:solidFill>
                  </a:tcPr>
                </a:tc>
                <a:tc vMerge="1">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en-US" sz="2000" dirty="0">
                        <a:effectLst/>
                        <a:latin typeface="Calibri"/>
                        <a:ea typeface="Calibri"/>
                        <a:cs typeface="Times New Roman"/>
                      </a:endParaRPr>
                    </a:p>
                  </a:txBody>
                  <a:tcPr marL="68580" marR="68580" marT="0" marB="0">
                    <a:lnL w="38100" cap="flat" cmpd="sng" algn="ctr">
                      <a:solidFill>
                        <a:schemeClr val="tx1"/>
                      </a:solidFill>
                      <a:prstDash val="solid"/>
                      <a:round/>
                      <a:headEnd type="none" w="med" len="med"/>
                      <a:tailEnd type="none" w="med" len="med"/>
                    </a:lnL>
                  </a:tcPr>
                </a:tc>
                <a:tc vMerge="1">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en-US" sz="2000" dirty="0">
                        <a:effectLst/>
                        <a:latin typeface="Calibri"/>
                        <a:ea typeface="Calibri"/>
                        <a:cs typeface="Times New Roman"/>
                      </a:endParaRPr>
                    </a:p>
                  </a:txBody>
                  <a:tcPr marL="68580" marR="68580" marT="0" marB="0"/>
                </a:tc>
                <a:tc vMerge="1">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en-US" sz="2000" dirty="0">
                        <a:effectLst/>
                        <a:latin typeface="Calibri"/>
                        <a:ea typeface="Calibri"/>
                        <a:cs typeface="Times New Roman"/>
                      </a:endParaRPr>
                    </a:p>
                  </a:txBody>
                  <a:tcPr marL="68580" marR="68580" marT="0" marB="0"/>
                </a:tc>
                <a:tc vMerge="1">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7" name="Content Placeholder 2">
            <a:extLst>
              <a:ext uri="{FF2B5EF4-FFF2-40B4-BE49-F238E27FC236}">
                <a16:creationId xmlns:a16="http://schemas.microsoft.com/office/drawing/2014/main" id="{5D102AAB-E5C1-48BC-BEEE-BB2C4AE85633}"/>
              </a:ext>
            </a:extLst>
          </p:cNvPr>
          <p:cNvSpPr txBox="1">
            <a:spLocks/>
          </p:cNvSpPr>
          <p:nvPr/>
        </p:nvSpPr>
        <p:spPr>
          <a:xfrm>
            <a:off x="838199" y="3240465"/>
            <a:ext cx="3348319" cy="5275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dirty="0">
                <a:solidFill>
                  <a:srgbClr val="FF0000"/>
                </a:solidFill>
              </a:rPr>
              <a:t>Group 1: Like Russian</a:t>
            </a:r>
          </a:p>
        </p:txBody>
      </p:sp>
      <p:sp>
        <p:nvSpPr>
          <p:cNvPr id="4" name="Footer Placeholder 3">
            <a:extLst>
              <a:ext uri="{FF2B5EF4-FFF2-40B4-BE49-F238E27FC236}">
                <a16:creationId xmlns:a16="http://schemas.microsoft.com/office/drawing/2014/main" id="{210961F1-E8DA-4F1C-BAC0-C86FAE634504}"/>
              </a:ext>
            </a:extLst>
          </p:cNvPr>
          <p:cNvSpPr>
            <a:spLocks noGrp="1"/>
          </p:cNvSpPr>
          <p:nvPr>
            <p:ph type="ftr" sz="quarter" idx="11"/>
          </p:nvPr>
        </p:nvSpPr>
        <p:spPr/>
        <p:txBody>
          <a:bodyPr/>
          <a:lstStyle/>
          <a:p>
            <a:r>
              <a:rPr lang="en-GB"/>
              <a:t>COPIUS – Introduction to Mari – The Mari Cyrillic Alphabet</a:t>
            </a:r>
            <a:endParaRPr lang="en-GB" dirty="0"/>
          </a:p>
        </p:txBody>
      </p:sp>
      <p:sp>
        <p:nvSpPr>
          <p:cNvPr id="9" name="Slide Number Placeholder 8">
            <a:extLst>
              <a:ext uri="{FF2B5EF4-FFF2-40B4-BE49-F238E27FC236}">
                <a16:creationId xmlns:a16="http://schemas.microsoft.com/office/drawing/2014/main" id="{D5EA90BC-3222-4DF0-8002-C6500648630D}"/>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10" name="Rectangle 9">
            <a:extLst>
              <a:ext uri="{FF2B5EF4-FFF2-40B4-BE49-F238E27FC236}">
                <a16:creationId xmlns:a16="http://schemas.microsoft.com/office/drawing/2014/main" id="{90CD98D7-8FCC-4DCF-ADD4-08FC29FADFC6}"/>
              </a:ext>
            </a:extLst>
          </p:cNvPr>
          <p:cNvSpPr/>
          <p:nvPr/>
        </p:nvSpPr>
        <p:spPr>
          <a:xfrm>
            <a:off x="1945342" y="1519019"/>
            <a:ext cx="2465294" cy="79652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0C70CF3-905A-4D68-98BC-4AEDD82BFDF2}"/>
              </a:ext>
            </a:extLst>
          </p:cNvPr>
          <p:cNvSpPr/>
          <p:nvPr/>
        </p:nvSpPr>
        <p:spPr>
          <a:xfrm>
            <a:off x="4285131" y="1519019"/>
            <a:ext cx="2465294" cy="796521"/>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A979C1AD-9BB1-4BB2-9948-7A4D50C1BCF4}"/>
              </a:ext>
            </a:extLst>
          </p:cNvPr>
          <p:cNvSpPr/>
          <p:nvPr/>
        </p:nvSpPr>
        <p:spPr>
          <a:xfrm>
            <a:off x="6586818" y="1519019"/>
            <a:ext cx="4870076" cy="796521"/>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Content Placeholder 2">
            <a:extLst>
              <a:ext uri="{FF2B5EF4-FFF2-40B4-BE49-F238E27FC236}">
                <a16:creationId xmlns:a16="http://schemas.microsoft.com/office/drawing/2014/main" id="{C9385A23-DC93-42B2-BD34-182A90F84E89}"/>
              </a:ext>
            </a:extLst>
          </p:cNvPr>
          <p:cNvSpPr txBox="1">
            <a:spLocks/>
          </p:cNvSpPr>
          <p:nvPr/>
        </p:nvSpPr>
        <p:spPr>
          <a:xfrm>
            <a:off x="3866028" y="4014946"/>
            <a:ext cx="4459942" cy="5275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dirty="0">
                <a:solidFill>
                  <a:srgbClr val="0070C0"/>
                </a:solidFill>
              </a:rPr>
              <a:t>Group 2: The confused group</a:t>
            </a:r>
          </a:p>
        </p:txBody>
      </p:sp>
      <p:sp>
        <p:nvSpPr>
          <p:cNvPr id="15" name="Content Placeholder 2">
            <a:extLst>
              <a:ext uri="{FF2B5EF4-FFF2-40B4-BE49-F238E27FC236}">
                <a16:creationId xmlns:a16="http://schemas.microsoft.com/office/drawing/2014/main" id="{3C77C1B0-FCB5-4B9A-A910-3D5586821449}"/>
              </a:ext>
            </a:extLst>
          </p:cNvPr>
          <p:cNvSpPr txBox="1">
            <a:spLocks/>
          </p:cNvSpPr>
          <p:nvPr/>
        </p:nvSpPr>
        <p:spPr>
          <a:xfrm>
            <a:off x="7236758" y="4763742"/>
            <a:ext cx="4459942" cy="5275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dirty="0">
                <a:solidFill>
                  <a:srgbClr val="00B050"/>
                </a:solidFill>
              </a:rPr>
              <a:t>Group 3: </a:t>
            </a:r>
            <a:r>
              <a:rPr lang="mi-NZ" dirty="0">
                <a:solidFill>
                  <a:srgbClr val="00B050"/>
                </a:solidFill>
              </a:rPr>
              <a:t>й &amp; ь</a:t>
            </a:r>
            <a:endParaRPr lang="de-AT" dirty="0">
              <a:solidFill>
                <a:srgbClr val="00B050"/>
              </a:solidFill>
            </a:endParaRPr>
          </a:p>
        </p:txBody>
      </p:sp>
      <p:cxnSp>
        <p:nvCxnSpPr>
          <p:cNvPr id="17" name="Straight Connector 16">
            <a:extLst>
              <a:ext uri="{FF2B5EF4-FFF2-40B4-BE49-F238E27FC236}">
                <a16:creationId xmlns:a16="http://schemas.microsoft.com/office/drawing/2014/main" id="{CB785D0F-E2AB-42C5-83A6-5D7C83F32A65}"/>
              </a:ext>
            </a:extLst>
          </p:cNvPr>
          <p:cNvCxnSpPr>
            <a:stCxn id="10" idx="2"/>
            <a:endCxn id="7" idx="0"/>
          </p:cNvCxnSpPr>
          <p:nvPr/>
        </p:nvCxnSpPr>
        <p:spPr>
          <a:xfrm flipH="1">
            <a:off x="2512359" y="2315540"/>
            <a:ext cx="665630" cy="9249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9E38C85-E04A-4E53-9A6E-0D6A3A610DEF}"/>
              </a:ext>
            </a:extLst>
          </p:cNvPr>
          <p:cNvCxnSpPr>
            <a:cxnSpLocks/>
            <a:stCxn id="12" idx="2"/>
            <a:endCxn id="14" idx="0"/>
          </p:cNvCxnSpPr>
          <p:nvPr/>
        </p:nvCxnSpPr>
        <p:spPr>
          <a:xfrm>
            <a:off x="5517778" y="2315540"/>
            <a:ext cx="578221" cy="16994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65C166A-B80A-44EE-94B1-2F1AEBBCF4CB}"/>
              </a:ext>
            </a:extLst>
          </p:cNvPr>
          <p:cNvCxnSpPr>
            <a:cxnSpLocks/>
            <a:stCxn id="13" idx="2"/>
            <a:endCxn id="15" idx="0"/>
          </p:cNvCxnSpPr>
          <p:nvPr/>
        </p:nvCxnSpPr>
        <p:spPr>
          <a:xfrm>
            <a:off x="9021856" y="2315540"/>
            <a:ext cx="444873" cy="2448202"/>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1507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2" grpId="0" animBg="1"/>
      <p:bldP spid="13" grpId="0" animBg="1"/>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98F2-F416-4B26-9B8C-3A88F19B53F9}"/>
              </a:ext>
            </a:extLst>
          </p:cNvPr>
          <p:cNvSpPr>
            <a:spLocks noGrp="1"/>
          </p:cNvSpPr>
          <p:nvPr>
            <p:ph type="title"/>
          </p:nvPr>
        </p:nvSpPr>
        <p:spPr/>
        <p:txBody>
          <a:bodyPr/>
          <a:lstStyle/>
          <a:p>
            <a:pPr algn="ctr"/>
            <a:r>
              <a:rPr lang="en-GB" dirty="0"/>
              <a:t>Vowel signs - Mari</a:t>
            </a:r>
          </a:p>
        </p:txBody>
      </p:sp>
      <p:sp>
        <p:nvSpPr>
          <p:cNvPr id="7" name="Content Placeholder 2">
            <a:extLst>
              <a:ext uri="{FF2B5EF4-FFF2-40B4-BE49-F238E27FC236}">
                <a16:creationId xmlns:a16="http://schemas.microsoft.com/office/drawing/2014/main" id="{5D102AAB-E5C1-48BC-BEEE-BB2C4AE85633}"/>
              </a:ext>
            </a:extLst>
          </p:cNvPr>
          <p:cNvSpPr txBox="1">
            <a:spLocks/>
          </p:cNvSpPr>
          <p:nvPr/>
        </p:nvSpPr>
        <p:spPr>
          <a:xfrm>
            <a:off x="838199" y="3739685"/>
            <a:ext cx="10515600" cy="19918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de-AT" dirty="0"/>
          </a:p>
        </p:txBody>
      </p:sp>
      <p:sp>
        <p:nvSpPr>
          <p:cNvPr id="8" name="Content Placeholder 2">
            <a:extLst>
              <a:ext uri="{FF2B5EF4-FFF2-40B4-BE49-F238E27FC236}">
                <a16:creationId xmlns:a16="http://schemas.microsoft.com/office/drawing/2014/main" id="{FE42EFAA-2E57-4BD1-AD55-51FE31DDAA05}"/>
              </a:ext>
            </a:extLst>
          </p:cNvPr>
          <p:cNvSpPr txBox="1">
            <a:spLocks/>
          </p:cNvSpPr>
          <p:nvPr/>
        </p:nvSpPr>
        <p:spPr>
          <a:xfrm>
            <a:off x="838200" y="1446875"/>
            <a:ext cx="10515600" cy="4876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tabLst>
                <a:tab pos="3590925" algn="l"/>
                <a:tab pos="7267575" algn="l"/>
                <a:tab pos="10048875" algn="l"/>
              </a:tabLst>
            </a:pPr>
            <a:r>
              <a:rPr lang="en-GB" u="sng" dirty="0"/>
              <a:t>Group 1: Just like Russian (/a/, /u/)</a:t>
            </a:r>
            <a:endParaRPr lang="mi-NZ" dirty="0"/>
          </a:p>
          <a:p>
            <a:pPr marL="0" indent="0">
              <a:buNone/>
              <a:tabLst>
                <a:tab pos="3590925" algn="l"/>
                <a:tab pos="7267575" algn="l"/>
              </a:tabLst>
            </a:pPr>
            <a:endParaRPr lang="mi-NZ" dirty="0"/>
          </a:p>
          <a:p>
            <a:pPr marL="0" indent="0">
              <a:buFont typeface="Arial" panose="020B0604020202020204" pitchFamily="34" charset="0"/>
              <a:buNone/>
              <a:tabLst>
                <a:tab pos="3590925" algn="l"/>
                <a:tab pos="7267575" algn="l"/>
              </a:tabLst>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210961F1-E8DA-4F1C-BAC0-C86FAE634504}"/>
              </a:ext>
            </a:extLst>
          </p:cNvPr>
          <p:cNvSpPr>
            <a:spLocks noGrp="1"/>
          </p:cNvSpPr>
          <p:nvPr>
            <p:ph type="ftr" sz="quarter" idx="11"/>
          </p:nvPr>
        </p:nvSpPr>
        <p:spPr/>
        <p:txBody>
          <a:bodyPr/>
          <a:lstStyle/>
          <a:p>
            <a:r>
              <a:rPr lang="en-GB"/>
              <a:t>COPIUS – Introduction to Mari – The Mari Cyrillic Alphabet</a:t>
            </a:r>
            <a:endParaRPr lang="en-GB" dirty="0"/>
          </a:p>
        </p:txBody>
      </p:sp>
      <p:sp>
        <p:nvSpPr>
          <p:cNvPr id="9" name="Slide Number Placeholder 8">
            <a:extLst>
              <a:ext uri="{FF2B5EF4-FFF2-40B4-BE49-F238E27FC236}">
                <a16:creationId xmlns:a16="http://schemas.microsoft.com/office/drawing/2014/main" id="{D5EA90BC-3222-4DF0-8002-C6500648630D}"/>
              </a:ext>
            </a:extLst>
          </p:cNvPr>
          <p:cNvSpPr>
            <a:spLocks noGrp="1"/>
          </p:cNvSpPr>
          <p:nvPr>
            <p:ph type="sldNum" sz="quarter" idx="12"/>
          </p:nvPr>
        </p:nvSpPr>
        <p:spPr/>
        <p:txBody>
          <a:bodyPr/>
          <a:lstStyle/>
          <a:p>
            <a:fld id="{055DE2CD-379D-4002-80ED-F7724F598CF3}" type="slidenum">
              <a:rPr lang="en-GB" smtClean="0"/>
              <a:t>7</a:t>
            </a:fld>
            <a:endParaRPr lang="en-GB"/>
          </a:p>
        </p:txBody>
      </p:sp>
      <p:graphicFrame>
        <p:nvGraphicFramePr>
          <p:cNvPr id="11" name="Content Placeholder 5">
            <a:extLst>
              <a:ext uri="{FF2B5EF4-FFF2-40B4-BE49-F238E27FC236}">
                <a16:creationId xmlns:a16="http://schemas.microsoft.com/office/drawing/2014/main" id="{9DEB11BE-CB09-42F5-BEB6-7045B08D732A}"/>
              </a:ext>
            </a:extLst>
          </p:cNvPr>
          <p:cNvGraphicFramePr>
            <a:graphicFrameLocks noGrp="1"/>
          </p:cNvGraphicFramePr>
          <p:nvPr>
            <p:ph idx="1"/>
            <p:extLst>
              <p:ext uri="{D42A27DB-BD31-4B8C-83A1-F6EECF244321}">
                <p14:modId xmlns:p14="http://schemas.microsoft.com/office/powerpoint/2010/main" val="1911400400"/>
              </p:ext>
            </p:extLst>
          </p:nvPr>
        </p:nvGraphicFramePr>
        <p:xfrm>
          <a:off x="672353" y="2017060"/>
          <a:ext cx="11089341" cy="4257077"/>
        </p:xfrm>
        <a:graphic>
          <a:graphicData uri="http://schemas.openxmlformats.org/drawingml/2006/table">
            <a:tbl>
              <a:tblPr firstRow="1" firstCol="1" bandRow="1"/>
              <a:tblGrid>
                <a:gridCol w="1362126">
                  <a:extLst>
                    <a:ext uri="{9D8B030D-6E8A-4147-A177-3AD203B41FA5}">
                      <a16:colId xmlns:a16="http://schemas.microsoft.com/office/drawing/2014/main" val="748662213"/>
                    </a:ext>
                  </a:extLst>
                </a:gridCol>
                <a:gridCol w="1638020">
                  <a:extLst>
                    <a:ext uri="{9D8B030D-6E8A-4147-A177-3AD203B41FA5}">
                      <a16:colId xmlns:a16="http://schemas.microsoft.com/office/drawing/2014/main" val="2971368059"/>
                    </a:ext>
                  </a:extLst>
                </a:gridCol>
                <a:gridCol w="1973032">
                  <a:extLst>
                    <a:ext uri="{9D8B030D-6E8A-4147-A177-3AD203B41FA5}">
                      <a16:colId xmlns:a16="http://schemas.microsoft.com/office/drawing/2014/main" val="3387491793"/>
                    </a:ext>
                  </a:extLst>
                </a:gridCol>
                <a:gridCol w="1582840">
                  <a:extLst>
                    <a:ext uri="{9D8B030D-6E8A-4147-A177-3AD203B41FA5}">
                      <a16:colId xmlns:a16="http://schemas.microsoft.com/office/drawing/2014/main" val="168409595"/>
                    </a:ext>
                  </a:extLst>
                </a:gridCol>
                <a:gridCol w="2528761">
                  <a:extLst>
                    <a:ext uri="{9D8B030D-6E8A-4147-A177-3AD203B41FA5}">
                      <a16:colId xmlns:a16="http://schemas.microsoft.com/office/drawing/2014/main" val="4217859177"/>
                    </a:ext>
                  </a:extLst>
                </a:gridCol>
                <a:gridCol w="2004562">
                  <a:extLst>
                    <a:ext uri="{9D8B030D-6E8A-4147-A177-3AD203B41FA5}">
                      <a16:colId xmlns:a16="http://schemas.microsoft.com/office/drawing/2014/main" val="3531457493"/>
                    </a:ext>
                  </a:extLst>
                </a:gridCol>
              </a:tblGrid>
              <a:tr h="339353">
                <a:tc>
                  <a:txBody>
                    <a:bodyPr/>
                    <a:lstStyle/>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800" b="0" i="0" u="none" strike="noStrike">
                        <a:effectLst/>
                        <a:latin typeface="Arial" panose="020B0604020202020204" pitchFamily="34" charset="0"/>
                      </a:endParaRPr>
                    </a:p>
                  </a:txBody>
                  <a:tcPr marL="105950" marR="105950" marT="1471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800" b="0" i="0" u="none" strike="noStrike">
                        <a:effectLst/>
                        <a:latin typeface="Arial" panose="020B0604020202020204" pitchFamily="34" charset="0"/>
                      </a:endParaRPr>
                    </a:p>
                  </a:txBody>
                  <a:tcPr marL="105950" marR="105950" marT="14715"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#_</a:t>
                      </a:r>
                      <a:endParaRPr lang="en-US" sz="1800" b="0"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1" i="0" u="none" strike="noStrike">
                          <a:effectLst/>
                          <a:latin typeface="Calibri" panose="020F0502020204030204" pitchFamily="34" charset="0"/>
                          <a:ea typeface="PMingLiU" panose="02020500000000000000" pitchFamily="18" charset="-120"/>
                          <a:cs typeface="Calibri" panose="020F0502020204030204" pitchFamily="34" charset="0"/>
                        </a:rPr>
                        <a:t>ь_; ъ_</a:t>
                      </a:r>
                      <a:endParaRPr lang="az-Cyrl-AZ" sz="1800" b="0"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V_</a:t>
                      </a:r>
                      <a:endParaRPr lang="en-US" sz="1800" b="0"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C_</a:t>
                      </a:r>
                      <a:endParaRPr lang="en-US" sz="1800" b="0"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1988485"/>
                  </a:ext>
                </a:extLst>
              </a:tr>
              <a:tr h="979431">
                <a:tc>
                  <a:txBody>
                    <a:bodyPr/>
                    <a:lstStyle/>
                    <a:p>
                      <a:pPr algn="ctr" fontAlgn="ctr">
                        <a:spcBef>
                          <a:spcPts val="0"/>
                        </a:spcBef>
                        <a:spcAft>
                          <a:spcPts val="0"/>
                        </a:spcAft>
                      </a:pPr>
                      <a:r>
                        <a:rPr lang="az-Cyrl-AZ" sz="1800" b="1" i="0" u="none" strike="noStrike">
                          <a:effectLst/>
                          <a:latin typeface="Calibri" panose="020F0502020204030204" pitchFamily="34" charset="0"/>
                          <a:ea typeface="PMingLiU" panose="02020500000000000000" pitchFamily="18" charset="-120"/>
                          <a:cs typeface="Calibri" panose="020F0502020204030204" pitchFamily="34" charset="0"/>
                        </a:rPr>
                        <a:t>а /</a:t>
                      </a: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a/</a:t>
                      </a:r>
                      <a:endParaRPr lang="en-US" sz="1800" b="1"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1"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1800" b="1" i="0" u="none" strike="noStrike" dirty="0">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sng"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1800" b="0" i="0" u="none" strike="noStrike" dirty="0">
                          <a:effectLst/>
                          <a:latin typeface="Calibri" panose="020F0502020204030204" pitchFamily="34" charset="0"/>
                          <a:ea typeface="PMingLiU" panose="02020500000000000000" pitchFamily="18" charset="-120"/>
                          <a:cs typeface="Calibri" panose="020F0502020204030204" pitchFamily="34" charset="0"/>
                        </a:rPr>
                        <a:t>ва</a:t>
                      </a:r>
                      <a:endParaRPr lang="az-Cyrl-AZ" sz="1800" b="0" i="0" u="none" strike="noStrike" dirty="0">
                        <a:effectLst/>
                        <a:latin typeface="Arial" panose="020B0604020202020204" pitchFamily="34" charset="0"/>
                      </a:endParaRPr>
                    </a:p>
                    <a:p>
                      <a:pPr algn="ctr" fontAlgn="ctr">
                        <a:spcBef>
                          <a:spcPts val="0"/>
                        </a:spcBef>
                        <a:spcAft>
                          <a:spcPts val="0"/>
                        </a:spcAft>
                      </a:pPr>
                      <a:r>
                        <a:rPr lang="az-Cyrl-AZ" sz="18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US" sz="1800" b="0" i="0" u="sng" strike="noStrike" dirty="0">
                          <a:effectLst/>
                          <a:latin typeface="Calibri" panose="020F0502020204030204" pitchFamily="34" charset="0"/>
                          <a:ea typeface="PMingLiU" panose="02020500000000000000" pitchFamily="18" charset="-120"/>
                          <a:cs typeface="Calibri" panose="020F0502020204030204" pitchFamily="34" charset="0"/>
                        </a:rPr>
                        <a:t>a</a:t>
                      </a:r>
                      <a:r>
                        <a:rPr lang="el-GR" sz="1800" b="0" i="0" u="none" strike="noStrike" dirty="0">
                          <a:effectLst/>
                          <a:latin typeface="Calibri" panose="020F0502020204030204" pitchFamily="34" charset="0"/>
                          <a:ea typeface="PMingLiU" panose="02020500000000000000" pitchFamily="18" charset="-120"/>
                          <a:cs typeface="Calibri" panose="020F0502020204030204" pitchFamily="34" charset="0"/>
                        </a:rPr>
                        <a:t>β</a:t>
                      </a:r>
                      <a:r>
                        <a:rPr lang="en-US" sz="1800" b="0" i="0" u="none" strike="noStrike" dirty="0">
                          <a:effectLst/>
                          <a:latin typeface="Calibri" panose="020F0502020204030204" pitchFamily="34" charset="0"/>
                          <a:ea typeface="PMingLiU" panose="02020500000000000000" pitchFamily="18" charset="-120"/>
                          <a:cs typeface="Calibri" panose="020F0502020204030204" pitchFamily="34" charset="0"/>
                        </a:rPr>
                        <a:t>a/</a:t>
                      </a:r>
                      <a:endParaRPr lang="en-US" sz="1800" b="0" i="0" u="none" strike="noStrike" dirty="0">
                        <a:effectLst/>
                        <a:latin typeface="Arial" panose="020B0604020202020204" pitchFamily="34" charset="0"/>
                      </a:endParaRPr>
                    </a:p>
                    <a:p>
                      <a:pPr algn="ctr" fontAlgn="ctr">
                        <a:spcBef>
                          <a:spcPts val="0"/>
                        </a:spcBef>
                        <a:spcAft>
                          <a:spcPts val="0"/>
                        </a:spcAft>
                      </a:pPr>
                      <a:r>
                        <a:rPr lang="en-US" sz="1800" b="0" i="0" u="none" strike="noStrike" dirty="0">
                          <a:effectLst/>
                          <a:latin typeface="Calibri" panose="020F0502020204030204" pitchFamily="34" charset="0"/>
                          <a:ea typeface="PMingLiU" panose="02020500000000000000" pitchFamily="18" charset="-120"/>
                          <a:cs typeface="Calibri" panose="020F0502020204030204" pitchFamily="34" charset="0"/>
                        </a:rPr>
                        <a:t>‘mother’</a:t>
                      </a:r>
                      <a:endParaRPr lang="en-US" sz="1800" b="0" i="0" u="none" strike="noStrike" dirty="0">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1800" b="0"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ру</a:t>
                      </a: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ш</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ru</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a</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š/</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‘dough’</a:t>
                      </a:r>
                      <a:endParaRPr lang="en-US" sz="1800" b="0"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на</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u</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na</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‘guest’</a:t>
                      </a:r>
                      <a:endParaRPr lang="en-US" sz="1800" b="0"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0907123"/>
                  </a:ext>
                </a:extLst>
              </a:tr>
              <a:tr h="979431">
                <a:tc>
                  <a:txBody>
                    <a:bodyPr/>
                    <a:lstStyle/>
                    <a:p>
                      <a:pPr algn="ctr" fontAlgn="ctr">
                        <a:spcBef>
                          <a:spcPts val="0"/>
                        </a:spcBef>
                        <a:spcAft>
                          <a:spcPts val="0"/>
                        </a:spcAft>
                      </a:pP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800" b="1"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1" i="0" u="none" strike="noStrike">
                          <a:effectLst/>
                          <a:latin typeface="Calibri" panose="020F0502020204030204" pitchFamily="34" charset="0"/>
                          <a:ea typeface="PMingLiU" panose="02020500000000000000" pitchFamily="18" charset="-120"/>
                          <a:cs typeface="Calibri" panose="020F0502020204030204" pitchFamily="34" charset="0"/>
                        </a:rPr>
                        <a:t>я /</a:t>
                      </a: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ja/; /’a/</a:t>
                      </a:r>
                      <a:endParaRPr lang="en-US" sz="1800" b="1"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sng" strike="noStrike" dirty="0">
                          <a:effectLst/>
                          <a:latin typeface="Calibri" panose="020F0502020204030204" pitchFamily="34" charset="0"/>
                          <a:ea typeface="PMingLiU" panose="02020500000000000000" pitchFamily="18" charset="-120"/>
                          <a:cs typeface="Calibri" panose="020F0502020204030204" pitchFamily="34" charset="0"/>
                        </a:rPr>
                        <a:t>я</a:t>
                      </a:r>
                      <a:r>
                        <a:rPr lang="az-Cyrl-AZ" sz="1800" b="0" i="0" u="none" strike="noStrike" dirty="0">
                          <a:effectLst/>
                          <a:latin typeface="Calibri" panose="020F0502020204030204" pitchFamily="34" charset="0"/>
                          <a:ea typeface="PMingLiU" panose="02020500000000000000" pitchFamily="18" charset="-120"/>
                          <a:cs typeface="Calibri" panose="020F0502020204030204" pitchFamily="34" charset="0"/>
                        </a:rPr>
                        <a:t>л</a:t>
                      </a:r>
                      <a:endParaRPr lang="az-Cyrl-AZ" sz="1800" b="0" i="0" u="none" strike="noStrike" dirty="0">
                        <a:effectLst/>
                        <a:latin typeface="Arial" panose="020B0604020202020204" pitchFamily="34" charset="0"/>
                      </a:endParaRPr>
                    </a:p>
                    <a:p>
                      <a:pPr algn="ctr" fontAlgn="ctr">
                        <a:spcBef>
                          <a:spcPts val="0"/>
                        </a:spcBef>
                        <a:spcAft>
                          <a:spcPts val="0"/>
                        </a:spcAft>
                      </a:pPr>
                      <a:r>
                        <a:rPr lang="az-Cyrl-AZ" sz="18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US" sz="1800" b="0" i="0" u="sng" strike="noStrike" dirty="0" err="1">
                          <a:effectLst/>
                          <a:latin typeface="Calibri" panose="020F0502020204030204" pitchFamily="34" charset="0"/>
                          <a:ea typeface="PMingLiU" panose="02020500000000000000" pitchFamily="18" charset="-120"/>
                          <a:cs typeface="Calibri" panose="020F0502020204030204" pitchFamily="34" charset="0"/>
                        </a:rPr>
                        <a:t>ja</a:t>
                      </a:r>
                      <a:r>
                        <a:rPr lang="en-US" sz="1800" b="0" i="0" u="none" strike="noStrike" dirty="0" err="1">
                          <a:effectLst/>
                          <a:latin typeface="Calibri" panose="020F0502020204030204" pitchFamily="34" charset="0"/>
                          <a:ea typeface="PMingLiU" panose="02020500000000000000" pitchFamily="18" charset="-120"/>
                          <a:cs typeface="Calibri" panose="020F0502020204030204" pitchFamily="34" charset="0"/>
                        </a:rPr>
                        <a:t>l</a:t>
                      </a:r>
                      <a:r>
                        <a:rPr lang="en-US" sz="18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1800" b="0" i="0" u="none" strike="noStrike" dirty="0">
                        <a:effectLst/>
                        <a:latin typeface="Arial" panose="020B0604020202020204" pitchFamily="34" charset="0"/>
                      </a:endParaRPr>
                    </a:p>
                    <a:p>
                      <a:pPr algn="ctr" fontAlgn="ctr">
                        <a:spcBef>
                          <a:spcPts val="0"/>
                        </a:spcBef>
                        <a:spcAft>
                          <a:spcPts val="0"/>
                        </a:spcAft>
                      </a:pPr>
                      <a:r>
                        <a:rPr lang="en-US" sz="1800" b="0" i="0" u="none" strike="noStrike" dirty="0">
                          <a:effectLst/>
                          <a:latin typeface="Calibri" panose="020F0502020204030204" pitchFamily="34" charset="0"/>
                          <a:ea typeface="PMingLiU" panose="02020500000000000000" pitchFamily="18" charset="-120"/>
                          <a:cs typeface="Calibri" panose="020F0502020204030204" pitchFamily="34" charset="0"/>
                        </a:rPr>
                        <a:t>‘village’</a:t>
                      </a:r>
                      <a:endParaRPr lang="en-US" sz="1800" b="0" i="0" u="none" strike="noStrike" dirty="0">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800" dirty="0" err="1">
                          <a:effectLst/>
                          <a:latin typeface="Calibri" panose="020F0502020204030204" pitchFamily="34" charset="0"/>
                          <a:ea typeface="PMingLiU" panose="02020500000000000000" pitchFamily="18" charset="-120"/>
                          <a:cs typeface="Calibri" panose="020F0502020204030204" pitchFamily="34" charset="0"/>
                        </a:rPr>
                        <a:t>Пӱнчеръ</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я</a:t>
                      </a:r>
                      <a:r>
                        <a:rPr lang="en-US" sz="1800" dirty="0" err="1">
                          <a:effectLst/>
                          <a:latin typeface="Calibri" panose="020F0502020204030204" pitchFamily="34" charset="0"/>
                          <a:ea typeface="PMingLiU" panose="02020500000000000000" pitchFamily="18" charset="-120"/>
                          <a:cs typeface="Calibri" panose="020F0502020204030204" pitchFamily="34" charset="0"/>
                        </a:rPr>
                        <a:t>л</a:t>
                      </a:r>
                      <a:endParaRPr lang="en-GB" sz="1800" dirty="0">
                        <a:effectLst/>
                        <a:latin typeface="Calibri" panose="020F0502020204030204" pitchFamily="34" charset="0"/>
                        <a:ea typeface="PMingLiU" panose="02020500000000000000" pitchFamily="18" charset="-120"/>
                        <a:cs typeface="Lucida Grande"/>
                      </a:endParaRPr>
                    </a:p>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pünč́er</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ja</a:t>
                      </a:r>
                      <a:r>
                        <a:rPr lang="en-US" sz="1800" dirty="0" err="1">
                          <a:effectLst/>
                          <a:latin typeface="Calibri" panose="020F0502020204030204" pitchFamily="34" charset="0"/>
                          <a:ea typeface="PMingLiU" panose="02020500000000000000" pitchFamily="18" charset="-120"/>
                          <a:cs typeface="Calibri" panose="020F0502020204030204" pitchFamily="34" charset="0"/>
                        </a:rPr>
                        <a:t>l</a:t>
                      </a:r>
                      <a:r>
                        <a:rPr lang="en-US" sz="1800" dirty="0">
                          <a:effectLst/>
                          <a:latin typeface="Calibri" panose="020F0502020204030204" pitchFamily="34" charset="0"/>
                          <a:ea typeface="PMingLiU" panose="02020500000000000000" pitchFamily="18" charset="-120"/>
                          <a:cs typeface="Calibri" panose="020F0502020204030204" pitchFamily="34" charset="0"/>
                        </a:rPr>
                        <a:t>/</a:t>
                      </a:r>
                      <a:endParaRPr lang="en-GB" sz="1800" dirty="0">
                        <a:effectLst/>
                        <a:latin typeface="Calibri" panose="020F0502020204030204" pitchFamily="34" charset="0"/>
                        <a:ea typeface="PMingLiU" panose="02020500000000000000" pitchFamily="18" charset="-120"/>
                        <a:cs typeface="Lucida Grande"/>
                      </a:endParaRPr>
                    </a:p>
                    <a:p>
                      <a:pPr algn="ctr"/>
                      <a:r>
                        <a:rPr lang="en-GB" sz="1800" dirty="0">
                          <a:effectLst/>
                          <a:latin typeface="Calibri" panose="020F0502020204030204" pitchFamily="34" charset="0"/>
                          <a:ea typeface="PMingLiU" panose="02020500000000000000" pitchFamily="18" charset="-120"/>
                          <a:cs typeface="Calibri" panose="020F0502020204030204" pitchFamily="34" charset="0"/>
                        </a:rPr>
                        <a:t>(village name)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по</a:t>
                      </a: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я</a:t>
                      </a: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н</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po</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ja</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n/</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‘rich’</a:t>
                      </a:r>
                      <a:endParaRPr lang="en-US" sz="1800" b="0"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арн</a:t>
                      </a: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я</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ar</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ńa</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‘week’</a:t>
                      </a:r>
                      <a:endParaRPr lang="en-US" sz="1800" b="0"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268501"/>
                  </a:ext>
                </a:extLst>
              </a:tr>
              <a:tr h="979431">
                <a:tc>
                  <a:txBody>
                    <a:bodyPr/>
                    <a:lstStyle/>
                    <a:p>
                      <a:pPr algn="ctr" fontAlgn="ctr">
                        <a:spcBef>
                          <a:spcPts val="0"/>
                        </a:spcBef>
                        <a:spcAft>
                          <a:spcPts val="0"/>
                        </a:spcAft>
                      </a:pPr>
                      <a:r>
                        <a:rPr lang="az-Cyrl-AZ" sz="1800" b="1" i="0" u="none" strike="noStrike">
                          <a:effectLst/>
                          <a:latin typeface="Calibri" panose="020F0502020204030204" pitchFamily="34" charset="0"/>
                          <a:ea typeface="PMingLiU" panose="02020500000000000000" pitchFamily="18" charset="-120"/>
                          <a:cs typeface="Calibri" panose="020F0502020204030204" pitchFamily="34" charset="0"/>
                        </a:rPr>
                        <a:t>у /</a:t>
                      </a: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u/</a:t>
                      </a:r>
                      <a:endParaRPr lang="en-US" sz="1800" b="1"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800" b="1"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р</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u</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r/</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‘squirrel’</a:t>
                      </a:r>
                      <a:endParaRPr lang="en-US" sz="1800" b="0"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та</a:t>
                      </a: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у</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ta</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u</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‘thank you’</a:t>
                      </a:r>
                      <a:endParaRPr lang="en-US" sz="1800" b="0"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лу</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lu</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‘bone’</a:t>
                      </a:r>
                      <a:endParaRPr lang="en-US" sz="1800" b="0"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2315773"/>
                  </a:ext>
                </a:extLst>
              </a:tr>
              <a:tr h="979431">
                <a:tc>
                  <a:txBody>
                    <a:bodyPr/>
                    <a:lstStyle/>
                    <a:p>
                      <a:pPr algn="ctr" fontAlgn="ctr">
                        <a:spcBef>
                          <a:spcPts val="0"/>
                        </a:spcBef>
                        <a:spcAft>
                          <a:spcPts val="0"/>
                        </a:spcAft>
                      </a:pPr>
                      <a:r>
                        <a:rPr lang="en-US" sz="1800" b="1"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800" b="1"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1" i="0" u="none" strike="noStrike" dirty="0">
                          <a:effectLst/>
                          <a:latin typeface="Calibri" panose="020F0502020204030204" pitchFamily="34" charset="0"/>
                          <a:ea typeface="PMingLiU" panose="02020500000000000000" pitchFamily="18" charset="-120"/>
                          <a:cs typeface="Calibri" panose="020F0502020204030204" pitchFamily="34" charset="0"/>
                        </a:rPr>
                        <a:t>ю /</a:t>
                      </a:r>
                      <a:r>
                        <a:rPr lang="en-US" sz="1800" b="1" i="0" u="none" strike="noStrike" dirty="0" err="1">
                          <a:effectLst/>
                          <a:latin typeface="Calibri" panose="020F0502020204030204" pitchFamily="34" charset="0"/>
                          <a:ea typeface="PMingLiU" panose="02020500000000000000" pitchFamily="18" charset="-120"/>
                          <a:cs typeface="Calibri" panose="020F0502020204030204" pitchFamily="34" charset="0"/>
                        </a:rPr>
                        <a:t>ju</a:t>
                      </a:r>
                      <a:r>
                        <a:rPr lang="en-US" sz="1800" b="1" i="0" u="none" strike="noStrike" dirty="0">
                          <a:effectLst/>
                          <a:latin typeface="Calibri" panose="020F0502020204030204" pitchFamily="34" charset="0"/>
                          <a:ea typeface="PMingLiU" panose="02020500000000000000" pitchFamily="18" charset="-120"/>
                          <a:cs typeface="Calibri" panose="020F0502020204030204" pitchFamily="34" charset="0"/>
                        </a:rPr>
                        <a:t>/; /’u/</a:t>
                      </a:r>
                      <a:endParaRPr lang="en-US" sz="1800" b="1" i="0" u="none" strike="noStrike" dirty="0">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ю</a:t>
                      </a: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ж</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ju</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ž/</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‘air’</a:t>
                      </a:r>
                      <a:endParaRPr lang="en-US" sz="1800" b="0" i="0" u="none" strike="noStrike">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800" dirty="0" err="1">
                          <a:effectLst/>
                          <a:latin typeface="Calibri" panose="020F0502020204030204" pitchFamily="34" charset="0"/>
                          <a:ea typeface="PMingLiU" panose="02020500000000000000" pitchFamily="18" charset="-120"/>
                          <a:cs typeface="Calibri" panose="020F0502020204030204" pitchFamily="34" charset="0"/>
                        </a:rPr>
                        <a:t>йыръюж</a:t>
                      </a:r>
                      <a:endParaRPr lang="en-GB" sz="1800" dirty="0">
                        <a:effectLst/>
                        <a:latin typeface="Calibri" panose="020F0502020204030204" pitchFamily="34" charset="0"/>
                        <a:ea typeface="PMingLiU" panose="02020500000000000000" pitchFamily="18" charset="-120"/>
                        <a:cs typeface="Lucida Grande"/>
                      </a:endParaRPr>
                    </a:p>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jə̑r</a:t>
                      </a:r>
                      <a:r>
                        <a:rPr lang="en-US" sz="1800" u="sng" dirty="0" err="1">
                          <a:effectLst/>
                          <a:latin typeface="Calibri" panose="020F0502020204030204" pitchFamily="34" charset="0"/>
                          <a:ea typeface="PMingLiU" panose="02020500000000000000" pitchFamily="18" charset="-120"/>
                          <a:cs typeface="Calibri" panose="020F0502020204030204" pitchFamily="34" charset="0"/>
                        </a:rPr>
                        <a:t>ju</a:t>
                      </a:r>
                      <a:r>
                        <a:rPr lang="en-US" sz="1800" dirty="0" err="1">
                          <a:effectLst/>
                          <a:latin typeface="Calibri" panose="020F0502020204030204" pitchFamily="34" charset="0"/>
                          <a:ea typeface="PMingLiU" panose="02020500000000000000" pitchFamily="18" charset="-120"/>
                          <a:cs typeface="Calibri" panose="020F0502020204030204" pitchFamily="34" charset="0"/>
                        </a:rPr>
                        <a:t>ž</a:t>
                      </a:r>
                      <a:r>
                        <a:rPr lang="en-US" sz="1800" dirty="0">
                          <a:effectLst/>
                          <a:latin typeface="Calibri" panose="020F0502020204030204" pitchFamily="34" charset="0"/>
                          <a:ea typeface="PMingLiU" panose="02020500000000000000" pitchFamily="18" charset="-120"/>
                          <a:cs typeface="Calibri" panose="020F0502020204030204" pitchFamily="34" charset="0"/>
                        </a:rPr>
                        <a:t>/</a:t>
                      </a:r>
                      <a:endParaRPr lang="en-GB" sz="1800" dirty="0">
                        <a:effectLst/>
                        <a:latin typeface="Calibri" panose="020F0502020204030204" pitchFamily="34" charset="0"/>
                        <a:ea typeface="PMingLiU" panose="02020500000000000000" pitchFamily="18" charset="-120"/>
                        <a:cs typeface="Lucida Grande"/>
                      </a:endParaRPr>
                    </a:p>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‘atmosphere’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омы</a:t>
                      </a:r>
                      <a:r>
                        <a:rPr lang="az-Cyrl-AZ" sz="1800" b="0" i="0" u="sng" strike="noStrike">
                          <a:effectLst/>
                          <a:latin typeface="Calibri" panose="020F0502020204030204" pitchFamily="34" charset="0"/>
                          <a:ea typeface="PMingLiU" panose="02020500000000000000" pitchFamily="18" charset="-120"/>
                          <a:cs typeface="Calibri" panose="020F0502020204030204" pitchFamily="34" charset="0"/>
                        </a:rPr>
                        <a:t>ю</a:t>
                      </a:r>
                      <a:endParaRPr lang="az-Cyrl-AZ" sz="1800" b="0" i="0" u="none" strike="noStrike">
                        <a:effectLst/>
                        <a:latin typeface="Arial" panose="020B0604020202020204" pitchFamily="34" charset="0"/>
                      </a:endParaRPr>
                    </a:p>
                    <a:p>
                      <a:pPr algn="ctr" fontAlgn="ctr">
                        <a:spcBef>
                          <a:spcPts val="0"/>
                        </a:spcBef>
                        <a:spcAft>
                          <a:spcPts val="0"/>
                        </a:spcAft>
                      </a:pPr>
                      <a:r>
                        <a:rPr lang="az-Cyrl-AZ" sz="18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omə̑</a:t>
                      </a:r>
                      <a:r>
                        <a:rPr lang="en-US" sz="1800" b="0" i="0" u="sng" strike="noStrike">
                          <a:effectLst/>
                          <a:latin typeface="Calibri" panose="020F0502020204030204" pitchFamily="34" charset="0"/>
                          <a:ea typeface="PMingLiU" panose="02020500000000000000" pitchFamily="18" charset="-120"/>
                          <a:cs typeface="Calibri" panose="020F0502020204030204" pitchFamily="34" charset="0"/>
                        </a:rPr>
                        <a:t>ju</a:t>
                      </a: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1800" b="0" i="0" u="none" strike="noStrike">
                        <a:effectLst/>
                        <a:latin typeface="Arial" panose="020B0604020202020204" pitchFamily="34" charset="0"/>
                      </a:endParaRPr>
                    </a:p>
                    <a:p>
                      <a:pPr algn="ctr" fontAlgn="ctr">
                        <a:spcBef>
                          <a:spcPts val="0"/>
                        </a:spcBef>
                        <a:spcAft>
                          <a:spcPts val="0"/>
                        </a:spcAft>
                      </a:pPr>
                      <a:r>
                        <a:rPr lang="en-US" sz="1800" b="0" i="0" u="none" strike="noStrike">
                          <a:effectLst/>
                          <a:latin typeface="Calibri" panose="020F0502020204030204" pitchFamily="34" charset="0"/>
                          <a:ea typeface="PMingLiU" panose="02020500000000000000" pitchFamily="18" charset="-120"/>
                          <a:cs typeface="Calibri" panose="020F0502020204030204" pitchFamily="34" charset="0"/>
                        </a:rPr>
                        <a:t>‘drowsiness’</a:t>
                      </a:r>
                      <a:endParaRPr lang="en-US" sz="1800" b="0" i="0" u="none" strike="noStrike">
                        <a:effectLst/>
                        <a:latin typeface="Arial" panose="020B0604020202020204" pitchFamily="34" charset="0"/>
                      </a:endParaRPr>
                    </a:p>
                  </a:txBody>
                  <a:tcPr marL="105950" marR="105950" marT="147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800" b="0" i="0" u="sng" strike="noStrike" dirty="0">
                          <a:effectLst/>
                          <a:latin typeface="Calibri" panose="020F0502020204030204" pitchFamily="34" charset="0"/>
                          <a:ea typeface="PMingLiU" panose="02020500000000000000" pitchFamily="18" charset="-120"/>
                          <a:cs typeface="Calibri" panose="020F0502020204030204" pitchFamily="34" charset="0"/>
                        </a:rPr>
                        <a:t>лю</a:t>
                      </a:r>
                      <a:r>
                        <a:rPr lang="az-Cyrl-AZ" sz="1800" b="0" i="0" u="none" strike="noStrike" dirty="0">
                          <a:effectLst/>
                          <a:latin typeface="Calibri" panose="020F0502020204030204" pitchFamily="34" charset="0"/>
                          <a:ea typeface="PMingLiU" panose="02020500000000000000" pitchFamily="18" charset="-120"/>
                          <a:cs typeface="Calibri" panose="020F0502020204030204" pitchFamily="34" charset="0"/>
                        </a:rPr>
                        <a:t>вык</a:t>
                      </a:r>
                      <a:endParaRPr lang="az-Cyrl-AZ" sz="1800" b="0" i="0" u="none" strike="noStrike" dirty="0">
                        <a:effectLst/>
                        <a:latin typeface="Arial" panose="020B0604020202020204" pitchFamily="34" charset="0"/>
                      </a:endParaRPr>
                    </a:p>
                    <a:p>
                      <a:pPr algn="ctr" fontAlgn="ctr">
                        <a:spcBef>
                          <a:spcPts val="0"/>
                        </a:spcBef>
                        <a:spcAft>
                          <a:spcPts val="0"/>
                        </a:spcAft>
                      </a:pPr>
                      <a:r>
                        <a:rPr lang="az-Cyrl-AZ" sz="18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US" sz="1800" b="0" i="0" u="sng" strike="noStrike" dirty="0" err="1">
                          <a:effectLst/>
                          <a:latin typeface="Calibri" panose="020F0502020204030204" pitchFamily="34" charset="0"/>
                          <a:ea typeface="PMingLiU" panose="02020500000000000000" pitchFamily="18" charset="-120"/>
                          <a:cs typeface="Calibri" panose="020F0502020204030204" pitchFamily="34" charset="0"/>
                        </a:rPr>
                        <a:t>l’u</a:t>
                      </a:r>
                      <a:r>
                        <a:rPr lang="el-GR" sz="1800" b="0" i="0" u="none" strike="noStrike" dirty="0">
                          <a:effectLst/>
                          <a:latin typeface="Calibri" panose="020F0502020204030204" pitchFamily="34" charset="0"/>
                          <a:ea typeface="PMingLiU" panose="02020500000000000000" pitchFamily="18" charset="-120"/>
                          <a:cs typeface="Calibri" panose="020F0502020204030204" pitchFamily="34" charset="0"/>
                        </a:rPr>
                        <a:t>β</a:t>
                      </a:r>
                      <a:r>
                        <a:rPr lang="en-US" sz="1800" b="0" i="0" u="none" strike="noStrike" dirty="0" err="1">
                          <a:effectLst/>
                          <a:latin typeface="Calibri" panose="020F0502020204030204" pitchFamily="34" charset="0"/>
                          <a:ea typeface="PMingLiU" panose="02020500000000000000" pitchFamily="18" charset="-120"/>
                          <a:cs typeface="Calibri" panose="020F0502020204030204" pitchFamily="34" charset="0"/>
                        </a:rPr>
                        <a:t>ə̑k</a:t>
                      </a:r>
                      <a:r>
                        <a:rPr lang="en-US" sz="18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1800" b="0" i="0" u="none" strike="noStrike" dirty="0">
                        <a:effectLst/>
                        <a:latin typeface="Arial" panose="020B0604020202020204" pitchFamily="34" charset="0"/>
                      </a:endParaRPr>
                    </a:p>
                    <a:p>
                      <a:pPr algn="ctr" fontAlgn="ctr">
                        <a:spcBef>
                          <a:spcPts val="0"/>
                        </a:spcBef>
                        <a:spcAft>
                          <a:spcPts val="0"/>
                        </a:spcAft>
                      </a:pPr>
                      <a:r>
                        <a:rPr lang="en-US" sz="1800" b="0" i="0" u="none" strike="noStrike" dirty="0">
                          <a:effectLst/>
                          <a:latin typeface="Calibri" panose="020F0502020204030204" pitchFamily="34" charset="0"/>
                          <a:ea typeface="PMingLiU" panose="02020500000000000000" pitchFamily="18" charset="-120"/>
                          <a:cs typeface="Calibri" panose="020F0502020204030204" pitchFamily="34" charset="0"/>
                        </a:rPr>
                        <a:t>‘messy (person)’</a:t>
                      </a:r>
                      <a:endParaRPr lang="en-US" sz="1800" b="0" i="0" u="none" strike="noStrike" dirty="0">
                        <a:effectLst/>
                        <a:latin typeface="Arial" panose="020B0604020202020204" pitchFamily="34" charset="0"/>
                      </a:endParaRPr>
                    </a:p>
                  </a:txBody>
                  <a:tcPr marL="105950" marR="105950" marT="1471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555502"/>
                  </a:ext>
                </a:extLst>
              </a:tr>
            </a:tbl>
          </a:graphicData>
        </a:graphic>
      </p:graphicFrame>
    </p:spTree>
    <p:extLst>
      <p:ext uri="{BB962C8B-B14F-4D97-AF65-F5344CB8AC3E}">
        <p14:creationId xmlns:p14="http://schemas.microsoft.com/office/powerpoint/2010/main" val="1512361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98F2-F416-4B26-9B8C-3A88F19B53F9}"/>
              </a:ext>
            </a:extLst>
          </p:cNvPr>
          <p:cNvSpPr>
            <a:spLocks noGrp="1"/>
          </p:cNvSpPr>
          <p:nvPr>
            <p:ph type="title"/>
          </p:nvPr>
        </p:nvSpPr>
        <p:spPr/>
        <p:txBody>
          <a:bodyPr/>
          <a:lstStyle/>
          <a:p>
            <a:pPr algn="ctr"/>
            <a:r>
              <a:rPr lang="en-GB" dirty="0"/>
              <a:t>Vowel signs - Mari</a:t>
            </a:r>
          </a:p>
        </p:txBody>
      </p:sp>
      <p:sp>
        <p:nvSpPr>
          <p:cNvPr id="7" name="Content Placeholder 2">
            <a:extLst>
              <a:ext uri="{FF2B5EF4-FFF2-40B4-BE49-F238E27FC236}">
                <a16:creationId xmlns:a16="http://schemas.microsoft.com/office/drawing/2014/main" id="{5D102AAB-E5C1-48BC-BEEE-BB2C4AE85633}"/>
              </a:ext>
            </a:extLst>
          </p:cNvPr>
          <p:cNvSpPr txBox="1">
            <a:spLocks/>
          </p:cNvSpPr>
          <p:nvPr/>
        </p:nvSpPr>
        <p:spPr>
          <a:xfrm>
            <a:off x="838199" y="3739685"/>
            <a:ext cx="10515600" cy="19918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de-AT" dirty="0"/>
          </a:p>
        </p:txBody>
      </p:sp>
      <p:sp>
        <p:nvSpPr>
          <p:cNvPr id="8" name="Content Placeholder 2">
            <a:extLst>
              <a:ext uri="{FF2B5EF4-FFF2-40B4-BE49-F238E27FC236}">
                <a16:creationId xmlns:a16="http://schemas.microsoft.com/office/drawing/2014/main" id="{FE42EFAA-2E57-4BD1-AD55-51FE31DDAA05}"/>
              </a:ext>
            </a:extLst>
          </p:cNvPr>
          <p:cNvSpPr txBox="1">
            <a:spLocks/>
          </p:cNvSpPr>
          <p:nvPr/>
        </p:nvSpPr>
        <p:spPr>
          <a:xfrm>
            <a:off x="838200" y="1446875"/>
            <a:ext cx="10515600" cy="4876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tabLst>
                <a:tab pos="3590925" algn="l"/>
                <a:tab pos="7267575" algn="l"/>
                <a:tab pos="10048875" algn="l"/>
              </a:tabLst>
            </a:pPr>
            <a:r>
              <a:rPr lang="en-GB" u="sng" dirty="0"/>
              <a:t>Group 2: The confused group (/e/, /</a:t>
            </a:r>
            <a:r>
              <a:rPr lang="en-GB" u="sng" dirty="0" err="1"/>
              <a:t>i</a:t>
            </a:r>
            <a:r>
              <a:rPr lang="en-GB" u="sng" dirty="0"/>
              <a:t>/)</a:t>
            </a:r>
            <a:endParaRPr lang="mi-NZ" dirty="0"/>
          </a:p>
          <a:p>
            <a:pPr marL="0" indent="0">
              <a:buNone/>
              <a:tabLst>
                <a:tab pos="3590925" algn="l"/>
                <a:tab pos="7267575" algn="l"/>
              </a:tabLst>
            </a:pPr>
            <a:endParaRPr lang="mi-NZ" dirty="0"/>
          </a:p>
          <a:p>
            <a:pPr marL="0" indent="0">
              <a:buFont typeface="Arial" panose="020B0604020202020204" pitchFamily="34" charset="0"/>
              <a:buNone/>
              <a:tabLst>
                <a:tab pos="3590925" algn="l"/>
                <a:tab pos="7267575" algn="l"/>
              </a:tabLst>
            </a:pPr>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210961F1-E8DA-4F1C-BAC0-C86FAE634504}"/>
              </a:ext>
            </a:extLst>
          </p:cNvPr>
          <p:cNvSpPr>
            <a:spLocks noGrp="1"/>
          </p:cNvSpPr>
          <p:nvPr>
            <p:ph type="ftr" sz="quarter" idx="11"/>
          </p:nvPr>
        </p:nvSpPr>
        <p:spPr/>
        <p:txBody>
          <a:bodyPr/>
          <a:lstStyle/>
          <a:p>
            <a:r>
              <a:rPr lang="en-GB"/>
              <a:t>COPIUS – Introduction to Mari – The Mari Cyrillic Alphabet</a:t>
            </a:r>
            <a:endParaRPr lang="en-GB" dirty="0"/>
          </a:p>
        </p:txBody>
      </p:sp>
      <p:sp>
        <p:nvSpPr>
          <p:cNvPr id="9" name="Slide Number Placeholder 8">
            <a:extLst>
              <a:ext uri="{FF2B5EF4-FFF2-40B4-BE49-F238E27FC236}">
                <a16:creationId xmlns:a16="http://schemas.microsoft.com/office/drawing/2014/main" id="{D5EA90BC-3222-4DF0-8002-C6500648630D}"/>
              </a:ext>
            </a:extLst>
          </p:cNvPr>
          <p:cNvSpPr>
            <a:spLocks noGrp="1"/>
          </p:cNvSpPr>
          <p:nvPr>
            <p:ph type="sldNum" sz="quarter" idx="12"/>
          </p:nvPr>
        </p:nvSpPr>
        <p:spPr/>
        <p:txBody>
          <a:bodyPr/>
          <a:lstStyle/>
          <a:p>
            <a:fld id="{055DE2CD-379D-4002-80ED-F7724F598CF3}" type="slidenum">
              <a:rPr lang="en-GB" smtClean="0"/>
              <a:t>8</a:t>
            </a:fld>
            <a:endParaRPr lang="en-GB"/>
          </a:p>
        </p:txBody>
      </p:sp>
      <p:graphicFrame>
        <p:nvGraphicFramePr>
          <p:cNvPr id="10" name="Content Placeholder 5">
            <a:extLst>
              <a:ext uri="{FF2B5EF4-FFF2-40B4-BE49-F238E27FC236}">
                <a16:creationId xmlns:a16="http://schemas.microsoft.com/office/drawing/2014/main" id="{048066F7-18B5-4047-A5AB-89572EDEA556}"/>
              </a:ext>
            </a:extLst>
          </p:cNvPr>
          <p:cNvGraphicFramePr>
            <a:graphicFrameLocks noGrp="1"/>
          </p:cNvGraphicFramePr>
          <p:nvPr>
            <p:ph idx="1"/>
            <p:extLst>
              <p:ext uri="{D42A27DB-BD31-4B8C-83A1-F6EECF244321}">
                <p14:modId xmlns:p14="http://schemas.microsoft.com/office/powerpoint/2010/main" val="2921543176"/>
              </p:ext>
            </p:extLst>
          </p:nvPr>
        </p:nvGraphicFramePr>
        <p:xfrm>
          <a:off x="1069445" y="1934500"/>
          <a:ext cx="10053107" cy="4440960"/>
        </p:xfrm>
        <a:graphic>
          <a:graphicData uri="http://schemas.openxmlformats.org/drawingml/2006/table">
            <a:tbl>
              <a:tblPr firstRow="1" firstCol="1" bandRow="1"/>
              <a:tblGrid>
                <a:gridCol w="1081277">
                  <a:extLst>
                    <a:ext uri="{9D8B030D-6E8A-4147-A177-3AD203B41FA5}">
                      <a16:colId xmlns:a16="http://schemas.microsoft.com/office/drawing/2014/main" val="3582915328"/>
                    </a:ext>
                  </a:extLst>
                </a:gridCol>
                <a:gridCol w="1487229">
                  <a:extLst>
                    <a:ext uri="{9D8B030D-6E8A-4147-A177-3AD203B41FA5}">
                      <a16:colId xmlns:a16="http://schemas.microsoft.com/office/drawing/2014/main" val="52380691"/>
                    </a:ext>
                  </a:extLst>
                </a:gridCol>
                <a:gridCol w="1676041">
                  <a:extLst>
                    <a:ext uri="{9D8B030D-6E8A-4147-A177-3AD203B41FA5}">
                      <a16:colId xmlns:a16="http://schemas.microsoft.com/office/drawing/2014/main" val="722824307"/>
                    </a:ext>
                  </a:extLst>
                </a:gridCol>
                <a:gridCol w="1528138">
                  <a:extLst>
                    <a:ext uri="{9D8B030D-6E8A-4147-A177-3AD203B41FA5}">
                      <a16:colId xmlns:a16="http://schemas.microsoft.com/office/drawing/2014/main" val="2931139462"/>
                    </a:ext>
                  </a:extLst>
                </a:gridCol>
                <a:gridCol w="1650868">
                  <a:extLst>
                    <a:ext uri="{9D8B030D-6E8A-4147-A177-3AD203B41FA5}">
                      <a16:colId xmlns:a16="http://schemas.microsoft.com/office/drawing/2014/main" val="494486053"/>
                    </a:ext>
                  </a:extLst>
                </a:gridCol>
                <a:gridCol w="2629554">
                  <a:extLst>
                    <a:ext uri="{9D8B030D-6E8A-4147-A177-3AD203B41FA5}">
                      <a16:colId xmlns:a16="http://schemas.microsoft.com/office/drawing/2014/main" val="4210138202"/>
                    </a:ext>
                  </a:extLst>
                </a:gridCol>
              </a:tblGrid>
              <a:tr h="183436">
                <a:tc>
                  <a:txBody>
                    <a:bodyPr/>
                    <a:lstStyle/>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600" b="0" i="0" u="none" strike="noStrike">
                        <a:effectLst/>
                        <a:latin typeface="Arial" panose="020B0604020202020204" pitchFamily="34" charset="0"/>
                      </a:endParaRPr>
                    </a:p>
                  </a:txBody>
                  <a:tcPr marL="93314" marR="93314" marT="1296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600" b="0" i="0" u="none" strike="noStrike">
                        <a:effectLst/>
                        <a:latin typeface="Arial" panose="020B0604020202020204" pitchFamily="34" charset="0"/>
                      </a:endParaRPr>
                    </a:p>
                  </a:txBody>
                  <a:tcPr marL="93314" marR="93314" marT="1296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1" i="0" u="none" strike="noStrike">
                          <a:effectLst/>
                          <a:latin typeface="Calibri" panose="020F0502020204030204" pitchFamily="34" charset="0"/>
                          <a:ea typeface="PMingLiU" panose="02020500000000000000" pitchFamily="18" charset="-120"/>
                          <a:cs typeface="Calibri" panose="020F0502020204030204" pitchFamily="34" charset="0"/>
                        </a:rPr>
                        <a:t>#_</a:t>
                      </a:r>
                      <a:endParaRPr lang="en-US" sz="1600" b="0"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1" i="0" u="none" strike="noStrike">
                          <a:effectLst/>
                          <a:latin typeface="Calibri" panose="020F0502020204030204" pitchFamily="34" charset="0"/>
                          <a:ea typeface="PMingLiU" panose="02020500000000000000" pitchFamily="18" charset="-120"/>
                          <a:cs typeface="Calibri" panose="020F0502020204030204" pitchFamily="34" charset="0"/>
                        </a:rPr>
                        <a:t>ь_; ъ_</a:t>
                      </a:r>
                      <a:endParaRPr lang="az-Cyrl-AZ" sz="1600" b="0" i="0" u="none" strike="noStrike">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1" i="0" u="none" strike="noStrike">
                          <a:effectLst/>
                          <a:latin typeface="Calibri" panose="020F0502020204030204" pitchFamily="34" charset="0"/>
                          <a:ea typeface="PMingLiU" panose="02020500000000000000" pitchFamily="18" charset="-120"/>
                          <a:cs typeface="Calibri" panose="020F0502020204030204" pitchFamily="34" charset="0"/>
                        </a:rPr>
                        <a:t>V_</a:t>
                      </a:r>
                      <a:endParaRPr lang="en-US" sz="1600" b="0" i="0" u="none" strike="noStrike">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1" i="0" u="none" strike="noStrike">
                          <a:effectLst/>
                          <a:latin typeface="Calibri" panose="020F0502020204030204" pitchFamily="34" charset="0"/>
                          <a:ea typeface="PMingLiU" panose="02020500000000000000" pitchFamily="18" charset="-120"/>
                          <a:cs typeface="Calibri" panose="020F0502020204030204" pitchFamily="34" charset="0"/>
                        </a:rPr>
                        <a:t>C_</a:t>
                      </a:r>
                      <a:endParaRPr lang="en-US" sz="1600" b="0"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9118103"/>
                  </a:ext>
                </a:extLst>
              </a:tr>
              <a:tr h="531792">
                <a:tc>
                  <a:txBody>
                    <a:bodyPr/>
                    <a:lstStyle/>
                    <a:p>
                      <a:pPr algn="ctr" fontAlgn="ctr">
                        <a:spcBef>
                          <a:spcPts val="0"/>
                        </a:spcBef>
                        <a:spcAft>
                          <a:spcPts val="0"/>
                        </a:spcAft>
                      </a:pPr>
                      <a:r>
                        <a:rPr lang="az-Cyrl-AZ" sz="1600" b="1" i="0" u="none" strike="noStrike">
                          <a:effectLst/>
                          <a:latin typeface="Calibri" panose="020F0502020204030204" pitchFamily="34" charset="0"/>
                          <a:ea typeface="PMingLiU" panose="02020500000000000000" pitchFamily="18" charset="-120"/>
                          <a:cs typeface="Calibri" panose="020F0502020204030204" pitchFamily="34" charset="0"/>
                        </a:rPr>
                        <a:t>э /</a:t>
                      </a:r>
                      <a:r>
                        <a:rPr lang="en-US" sz="1600" b="1" i="0" u="none" strike="noStrike">
                          <a:effectLst/>
                          <a:latin typeface="Calibri" panose="020F0502020204030204" pitchFamily="34" charset="0"/>
                          <a:ea typeface="PMingLiU" panose="02020500000000000000" pitchFamily="18" charset="-120"/>
                          <a:cs typeface="Calibri" panose="020F0502020204030204" pitchFamily="34" charset="0"/>
                        </a:rPr>
                        <a:t>e/</a:t>
                      </a:r>
                      <a:endParaRPr lang="en-US" sz="1600" b="1"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1"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600" b="1" i="0" u="none" strike="noStrike">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0" i="0" u="sng" strike="noStrike">
                          <a:effectLst/>
                          <a:latin typeface="Calibri" panose="020F0502020204030204" pitchFamily="34" charset="0"/>
                          <a:ea typeface="PMingLiU" panose="02020500000000000000" pitchFamily="18" charset="-120"/>
                          <a:cs typeface="Calibri" panose="020F0502020204030204" pitchFamily="34" charset="0"/>
                        </a:rPr>
                        <a:t>э</a:t>
                      </a: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р</a:t>
                      </a:r>
                      <a:endParaRPr lang="az-Cyrl-AZ" sz="1600" b="0" i="0" u="none" strike="noStrike">
                        <a:effectLst/>
                        <a:latin typeface="Arial" panose="020B0604020202020204" pitchFamily="34" charset="0"/>
                      </a:endParaRPr>
                    </a:p>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600" b="0" i="0" u="sng" strike="noStrike">
                          <a:effectLst/>
                          <a:latin typeface="Calibri" panose="020F0502020204030204" pitchFamily="34" charset="0"/>
                          <a:ea typeface="PMingLiU" panose="02020500000000000000" pitchFamily="18" charset="-120"/>
                          <a:cs typeface="Calibri" panose="020F0502020204030204" pitchFamily="34" charset="0"/>
                        </a:rPr>
                        <a:t>e</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r/</a:t>
                      </a:r>
                      <a:endParaRPr lang="en-US" sz="1600" b="0" i="0" u="none" strike="noStrike">
                        <a:effectLst/>
                        <a:latin typeface="Arial" panose="020B0604020202020204" pitchFamily="34" charset="0"/>
                      </a:endParaRPr>
                    </a:p>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‘morning’</a:t>
                      </a:r>
                      <a:endParaRPr lang="en-US" sz="1600" b="0"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1600" b="0" i="0" u="none" strike="noStrike" dirty="0">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шу</a:t>
                      </a:r>
                      <a:r>
                        <a:rPr lang="az-Cyrl-AZ" sz="1600" b="0" i="0" u="sng" strike="noStrike">
                          <a:effectLst/>
                          <a:latin typeface="Calibri" panose="020F0502020204030204" pitchFamily="34" charset="0"/>
                          <a:ea typeface="PMingLiU" panose="02020500000000000000" pitchFamily="18" charset="-120"/>
                          <a:cs typeface="Calibri" panose="020F0502020204030204" pitchFamily="34" charset="0"/>
                        </a:rPr>
                        <a:t>э</a:t>
                      </a: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м</a:t>
                      </a:r>
                      <a:endParaRPr lang="az-Cyrl-AZ" sz="1600" b="0" i="0" u="none" strike="noStrike">
                        <a:effectLst/>
                        <a:latin typeface="Arial" panose="020B0604020202020204" pitchFamily="34" charset="0"/>
                      </a:endParaRPr>
                    </a:p>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šu</a:t>
                      </a:r>
                      <a:r>
                        <a:rPr lang="en-US" sz="1600" b="0" i="0" u="sng" strike="noStrike">
                          <a:effectLst/>
                          <a:latin typeface="Calibri" panose="020F0502020204030204" pitchFamily="34" charset="0"/>
                          <a:ea typeface="PMingLiU" panose="02020500000000000000" pitchFamily="18" charset="-120"/>
                          <a:cs typeface="Calibri" panose="020F0502020204030204" pitchFamily="34" charset="0"/>
                        </a:rPr>
                        <a:t>e</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m/</a:t>
                      </a:r>
                      <a:endParaRPr lang="en-US" sz="1600" b="0" i="0" u="none" strike="noStrike">
                        <a:effectLst/>
                        <a:latin typeface="Arial" panose="020B0604020202020204" pitchFamily="34" charset="0"/>
                      </a:endParaRPr>
                    </a:p>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‘I throw’</a:t>
                      </a:r>
                      <a:endParaRPr lang="en-US" sz="1600" b="0" i="0" u="none" strike="noStrike">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1600" b="0"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5888142"/>
                  </a:ext>
                </a:extLst>
              </a:tr>
              <a:tr h="1228504">
                <a:tc>
                  <a:txBody>
                    <a:bodyPr/>
                    <a:lstStyle/>
                    <a:p>
                      <a:pPr algn="ctr" fontAlgn="ctr">
                        <a:spcBef>
                          <a:spcPts val="0"/>
                        </a:spcBef>
                        <a:spcAft>
                          <a:spcPts val="0"/>
                        </a:spcAft>
                      </a:pPr>
                      <a:r>
                        <a:rPr lang="en-US" sz="1600" b="1"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600" b="1"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1" i="0" u="none" strike="noStrike">
                          <a:effectLst/>
                          <a:latin typeface="Calibri" panose="020F0502020204030204" pitchFamily="34" charset="0"/>
                          <a:ea typeface="PMingLiU" panose="02020500000000000000" pitchFamily="18" charset="-120"/>
                          <a:cs typeface="Calibri" panose="020F0502020204030204" pitchFamily="34" charset="0"/>
                        </a:rPr>
                        <a:t>е /</a:t>
                      </a:r>
                      <a:r>
                        <a:rPr lang="en-US" sz="1600" b="1" i="0" u="none" strike="noStrike">
                          <a:effectLst/>
                          <a:latin typeface="Calibri" panose="020F0502020204030204" pitchFamily="34" charset="0"/>
                          <a:ea typeface="PMingLiU" panose="02020500000000000000" pitchFamily="18" charset="-120"/>
                          <a:cs typeface="Calibri" panose="020F0502020204030204" pitchFamily="34" charset="0"/>
                        </a:rPr>
                        <a:t>je/; /e/; /’e/</a:t>
                      </a:r>
                      <a:endParaRPr lang="en-US" sz="1600" b="1" i="0" u="none" strike="noStrike">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0" i="0" u="sng" strike="noStrike">
                          <a:effectLst/>
                          <a:latin typeface="Calibri" panose="020F0502020204030204" pitchFamily="34" charset="0"/>
                          <a:ea typeface="PMingLiU" panose="02020500000000000000" pitchFamily="18" charset="-120"/>
                          <a:cs typeface="Calibri" panose="020F0502020204030204" pitchFamily="34" charset="0"/>
                        </a:rPr>
                        <a:t>е</a:t>
                      </a: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р</a:t>
                      </a:r>
                      <a:endParaRPr lang="az-Cyrl-AZ" sz="1600" b="0" i="0" u="none" strike="noStrike">
                        <a:effectLst/>
                        <a:latin typeface="Arial" panose="020B0604020202020204" pitchFamily="34" charset="0"/>
                      </a:endParaRPr>
                    </a:p>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600" b="0" i="0" u="sng" strike="noStrike">
                          <a:effectLst/>
                          <a:latin typeface="Calibri" panose="020F0502020204030204" pitchFamily="34" charset="0"/>
                          <a:ea typeface="PMingLiU" panose="02020500000000000000" pitchFamily="18" charset="-120"/>
                          <a:cs typeface="Calibri" panose="020F0502020204030204" pitchFamily="34" charset="0"/>
                        </a:rPr>
                        <a:t>je</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r/</a:t>
                      </a:r>
                      <a:endParaRPr lang="en-US" sz="1600" b="0" i="0" u="none" strike="noStrike">
                        <a:effectLst/>
                        <a:latin typeface="Arial" panose="020B0604020202020204" pitchFamily="34" charset="0"/>
                      </a:endParaRPr>
                    </a:p>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‘lake’</a:t>
                      </a:r>
                      <a:endParaRPr lang="en-US" sz="1600" b="0"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пӧръ</a:t>
                      </a:r>
                      <a:r>
                        <a:rPr lang="az-Cyrl-AZ" sz="1600" b="0" i="0" u="sng" strike="noStrike">
                          <a:effectLst/>
                          <a:latin typeface="Calibri" panose="020F0502020204030204" pitchFamily="34" charset="0"/>
                          <a:ea typeface="PMingLiU" panose="02020500000000000000" pitchFamily="18" charset="-120"/>
                          <a:cs typeface="Calibri" panose="020F0502020204030204" pitchFamily="34" charset="0"/>
                        </a:rPr>
                        <a:t>е</a:t>
                      </a: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ҥ</a:t>
                      </a:r>
                      <a:endParaRPr lang="az-Cyrl-AZ" sz="1600" b="0" i="0" u="none" strike="noStrike">
                        <a:effectLst/>
                        <a:latin typeface="Arial" panose="020B0604020202020204" pitchFamily="34" charset="0"/>
                      </a:endParaRPr>
                    </a:p>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pör</a:t>
                      </a:r>
                      <a:r>
                        <a:rPr lang="en-US" sz="1600" b="0" i="0" u="sng" strike="noStrike">
                          <a:effectLst/>
                          <a:latin typeface="Calibri" panose="020F0502020204030204" pitchFamily="34" charset="0"/>
                          <a:ea typeface="PMingLiU" panose="02020500000000000000" pitchFamily="18" charset="-120"/>
                          <a:cs typeface="Calibri" panose="020F0502020204030204" pitchFamily="34" charset="0"/>
                        </a:rPr>
                        <a:t>je</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ŋ/</a:t>
                      </a:r>
                      <a:endParaRPr lang="en-US" sz="1600" b="0" i="0" u="none" strike="noStrike">
                        <a:effectLst/>
                        <a:latin typeface="Arial" panose="020B0604020202020204" pitchFamily="34" charset="0"/>
                      </a:endParaRPr>
                    </a:p>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‘man’</a:t>
                      </a:r>
                      <a:endParaRPr lang="en-US" sz="1600" b="0" i="0" u="none" strike="noStrike">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шу</a:t>
                      </a:r>
                      <a:r>
                        <a:rPr lang="az-Cyrl-AZ" sz="1600" b="0" i="0" u="sng" strike="noStrike">
                          <a:effectLst/>
                          <a:latin typeface="Calibri" panose="020F0502020204030204" pitchFamily="34" charset="0"/>
                          <a:ea typeface="PMingLiU" panose="02020500000000000000" pitchFamily="18" charset="-120"/>
                          <a:cs typeface="Calibri" panose="020F0502020204030204" pitchFamily="34" charset="0"/>
                        </a:rPr>
                        <a:t>е</a:t>
                      </a: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м</a:t>
                      </a:r>
                      <a:endParaRPr lang="az-Cyrl-AZ" sz="1600" b="0" i="0" u="none" strike="noStrike">
                        <a:effectLst/>
                        <a:latin typeface="Arial" panose="020B0604020202020204" pitchFamily="34" charset="0"/>
                      </a:endParaRPr>
                    </a:p>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šu</a:t>
                      </a:r>
                      <a:r>
                        <a:rPr lang="en-US" sz="1600" b="0" i="0" u="sng" strike="noStrike">
                          <a:effectLst/>
                          <a:latin typeface="Calibri" panose="020F0502020204030204" pitchFamily="34" charset="0"/>
                          <a:ea typeface="PMingLiU" panose="02020500000000000000" pitchFamily="18" charset="-120"/>
                          <a:cs typeface="Calibri" panose="020F0502020204030204" pitchFamily="34" charset="0"/>
                        </a:rPr>
                        <a:t>je</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m/</a:t>
                      </a:r>
                      <a:endParaRPr lang="en-US" sz="1600" b="0" i="0" u="none" strike="noStrike">
                        <a:effectLst/>
                        <a:latin typeface="Arial" panose="020B0604020202020204" pitchFamily="34" charset="0"/>
                      </a:endParaRPr>
                    </a:p>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‘I stretch’</a:t>
                      </a:r>
                      <a:endParaRPr lang="en-US" sz="1600" b="0" i="0" u="none" strike="noStrike">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0" i="0" u="none" strike="noStrike" dirty="0">
                          <a:effectLst/>
                          <a:latin typeface="Calibri" panose="020F0502020204030204" pitchFamily="34" charset="0"/>
                          <a:ea typeface="PMingLiU" panose="02020500000000000000" pitchFamily="18" charset="-120"/>
                          <a:cs typeface="Calibri" panose="020F0502020204030204" pitchFamily="34" charset="0"/>
                        </a:rPr>
                        <a:t>не</a:t>
                      </a:r>
                      <a:r>
                        <a:rPr lang="az-Cyrl-AZ" sz="1600" b="0" i="0" u="sng" strike="noStrike" dirty="0">
                          <a:effectLst/>
                          <a:latin typeface="Calibri" panose="020F0502020204030204" pitchFamily="34" charset="0"/>
                          <a:ea typeface="PMingLiU" panose="02020500000000000000" pitchFamily="18" charset="-120"/>
                          <a:cs typeface="Calibri" panose="020F0502020204030204" pitchFamily="34" charset="0"/>
                        </a:rPr>
                        <a:t>ле</a:t>
                      </a:r>
                      <a:endParaRPr lang="az-Cyrl-AZ" sz="1600" b="0" i="0" u="none" strike="noStrike" dirty="0">
                        <a:effectLst/>
                        <a:latin typeface="Arial" panose="020B0604020202020204" pitchFamily="34" charset="0"/>
                      </a:endParaRPr>
                    </a:p>
                    <a:p>
                      <a:pPr algn="ctr" fontAlgn="ctr">
                        <a:spcBef>
                          <a:spcPts val="0"/>
                        </a:spcBef>
                        <a:spcAft>
                          <a:spcPts val="0"/>
                        </a:spcAft>
                      </a:pPr>
                      <a:r>
                        <a:rPr lang="az-Cyrl-AZ"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US" sz="1600" b="0" i="0" u="none" strike="noStrike" dirty="0" err="1">
                          <a:effectLst/>
                          <a:latin typeface="Calibri" panose="020F0502020204030204" pitchFamily="34" charset="0"/>
                          <a:ea typeface="PMingLiU" panose="02020500000000000000" pitchFamily="18" charset="-120"/>
                          <a:cs typeface="Calibri" panose="020F0502020204030204" pitchFamily="34" charset="0"/>
                        </a:rPr>
                        <a:t>ne</a:t>
                      </a:r>
                      <a:r>
                        <a:rPr lang="en-US" sz="1600" b="0" i="0" u="sng" strike="noStrike" dirty="0" err="1">
                          <a:effectLst/>
                          <a:latin typeface="Calibri" panose="020F0502020204030204" pitchFamily="34" charset="0"/>
                          <a:ea typeface="PMingLiU" panose="02020500000000000000" pitchFamily="18" charset="-120"/>
                          <a:cs typeface="Calibri" panose="020F0502020204030204" pitchFamily="34" charset="0"/>
                        </a:rPr>
                        <a:t>le</a:t>
                      </a: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1600" b="0" i="0" u="none" strike="noStrike" dirty="0">
                        <a:effectLst/>
                        <a:latin typeface="Arial" panose="020B0604020202020204" pitchFamily="34" charset="0"/>
                      </a:endParaRPr>
                    </a:p>
                    <a:p>
                      <a:pPr algn="ctr" fontAlgn="ctr">
                        <a:spcBef>
                          <a:spcPts val="0"/>
                        </a:spcBef>
                        <a:spcAft>
                          <a:spcPts val="0"/>
                        </a:spcAft>
                      </a:pP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‘difficult’</a:t>
                      </a:r>
                      <a:endParaRPr lang="en-US" sz="1600" b="0" i="0" u="none" strike="noStrike" dirty="0">
                        <a:effectLst/>
                        <a:latin typeface="Arial" panose="020B0604020202020204" pitchFamily="34" charset="0"/>
                      </a:endParaRPr>
                    </a:p>
                    <a:p>
                      <a:pPr algn="ctr" fontAlgn="ctr">
                        <a:spcBef>
                          <a:spcPts val="0"/>
                        </a:spcBef>
                        <a:spcAft>
                          <a:spcPts val="0"/>
                        </a:spcAft>
                      </a:pP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1600" b="0" i="0" u="none" strike="noStrike" dirty="0">
                        <a:effectLst/>
                        <a:latin typeface="Arial" panose="020B0604020202020204" pitchFamily="34" charset="0"/>
                      </a:endParaRPr>
                    </a:p>
                    <a:p>
                      <a:pPr algn="ctr" fontAlgn="ctr">
                        <a:spcBef>
                          <a:spcPts val="0"/>
                        </a:spcBef>
                        <a:spcAft>
                          <a:spcPts val="0"/>
                        </a:spcAft>
                      </a:pPr>
                      <a:r>
                        <a:rPr lang="az-Cyrl-AZ" sz="1600" b="0" i="0" u="none" strike="noStrike" dirty="0">
                          <a:effectLst/>
                          <a:latin typeface="Calibri" panose="020F0502020204030204" pitchFamily="34" charset="0"/>
                          <a:ea typeface="PMingLiU" panose="02020500000000000000" pitchFamily="18" charset="-120"/>
                          <a:cs typeface="Calibri" panose="020F0502020204030204" pitchFamily="34" charset="0"/>
                        </a:rPr>
                        <a:t>не</a:t>
                      </a:r>
                      <a:r>
                        <a:rPr lang="az-Cyrl-AZ" sz="1600" b="0" i="0" u="sng" strike="noStrike" dirty="0">
                          <a:effectLst/>
                          <a:latin typeface="Calibri" panose="020F0502020204030204" pitchFamily="34" charset="0"/>
                          <a:ea typeface="PMingLiU" panose="02020500000000000000" pitchFamily="18" charset="-120"/>
                          <a:cs typeface="Calibri" panose="020F0502020204030204" pitchFamily="34" charset="0"/>
                        </a:rPr>
                        <a:t>ле</a:t>
                      </a:r>
                      <a:endParaRPr lang="az-Cyrl-AZ" sz="1600" b="0" i="0" u="none" strike="noStrike" dirty="0">
                        <a:effectLst/>
                        <a:latin typeface="Arial" panose="020B0604020202020204" pitchFamily="34" charset="0"/>
                      </a:endParaRPr>
                    </a:p>
                    <a:p>
                      <a:pPr algn="ctr" fontAlgn="ctr">
                        <a:spcBef>
                          <a:spcPts val="0"/>
                        </a:spcBef>
                        <a:spcAft>
                          <a:spcPts val="0"/>
                        </a:spcAft>
                      </a:pPr>
                      <a:r>
                        <a:rPr lang="az-Cyrl-AZ"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US" sz="1600" b="0" i="0" u="none" strike="noStrike" dirty="0" err="1">
                          <a:effectLst/>
                          <a:latin typeface="Calibri" panose="020F0502020204030204" pitchFamily="34" charset="0"/>
                          <a:ea typeface="PMingLiU" panose="02020500000000000000" pitchFamily="18" charset="-120"/>
                          <a:cs typeface="Calibri" panose="020F0502020204030204" pitchFamily="34" charset="0"/>
                        </a:rPr>
                        <a:t>ne</a:t>
                      </a:r>
                      <a:r>
                        <a:rPr lang="en-US" sz="1600" b="0" i="0" u="sng" strike="noStrike" dirty="0" err="1">
                          <a:effectLst/>
                          <a:latin typeface="Calibri" panose="020F0502020204030204" pitchFamily="34" charset="0"/>
                          <a:ea typeface="PMingLiU" panose="02020500000000000000" pitchFamily="18" charset="-120"/>
                          <a:cs typeface="Calibri" panose="020F0502020204030204" pitchFamily="34" charset="0"/>
                        </a:rPr>
                        <a:t>l’e</a:t>
                      </a: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1600" b="0" i="0" u="none" strike="noStrike" dirty="0">
                        <a:effectLst/>
                        <a:latin typeface="Arial" panose="020B0604020202020204" pitchFamily="34" charset="0"/>
                      </a:endParaRPr>
                    </a:p>
                    <a:p>
                      <a:pPr algn="ctr" fontAlgn="ctr">
                        <a:spcBef>
                          <a:spcPts val="0"/>
                        </a:spcBef>
                        <a:spcAft>
                          <a:spcPts val="0"/>
                        </a:spcAft>
                      </a:pP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‘(s)he swallowed’</a:t>
                      </a:r>
                      <a:endParaRPr lang="en-US" sz="1600" b="0" i="0" u="none" strike="noStrike" dirty="0">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514893"/>
                  </a:ext>
                </a:extLst>
              </a:tr>
              <a:tr h="1228504">
                <a:tc>
                  <a:txBody>
                    <a:bodyPr/>
                    <a:lstStyle/>
                    <a:p>
                      <a:pPr algn="ctr" fontAlgn="ctr">
                        <a:spcBef>
                          <a:spcPts val="0"/>
                        </a:spcBef>
                        <a:spcAft>
                          <a:spcPts val="0"/>
                        </a:spcAft>
                      </a:pPr>
                      <a:r>
                        <a:rPr lang="en-US" sz="1600" b="1"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1600" b="1"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1" i="0" u="none" strike="noStrike" dirty="0">
                          <a:effectLst/>
                          <a:latin typeface="Calibri" panose="020F0502020204030204" pitchFamily="34" charset="0"/>
                          <a:ea typeface="PMingLiU" panose="02020500000000000000" pitchFamily="18" charset="-120"/>
                          <a:cs typeface="Calibri" panose="020F0502020204030204" pitchFamily="34" charset="0"/>
                        </a:rPr>
                        <a:t>и /</a:t>
                      </a:r>
                      <a:r>
                        <a:rPr lang="en-US" sz="1600" b="1" i="0" u="none" strike="noStrike" dirty="0" err="1">
                          <a:effectLst/>
                          <a:latin typeface="Calibri" panose="020F0502020204030204" pitchFamily="34" charset="0"/>
                          <a:ea typeface="PMingLiU" panose="02020500000000000000" pitchFamily="18" charset="-120"/>
                          <a:cs typeface="Calibri" panose="020F0502020204030204" pitchFamily="34" charset="0"/>
                        </a:rPr>
                        <a:t>i</a:t>
                      </a:r>
                      <a:r>
                        <a:rPr lang="en-US" sz="1600" b="1" i="0" u="none" strike="noStrike" dirty="0">
                          <a:effectLst/>
                          <a:latin typeface="Calibri" panose="020F0502020204030204" pitchFamily="34" charset="0"/>
                          <a:ea typeface="PMingLiU" panose="02020500000000000000" pitchFamily="18" charset="-120"/>
                          <a:cs typeface="Calibri" panose="020F0502020204030204" pitchFamily="34" charset="0"/>
                        </a:rPr>
                        <a:t>/; /’</a:t>
                      </a:r>
                      <a:r>
                        <a:rPr lang="en-US" sz="1600" b="1" i="0" u="none" strike="noStrike" dirty="0" err="1">
                          <a:effectLst/>
                          <a:latin typeface="Calibri" panose="020F0502020204030204" pitchFamily="34" charset="0"/>
                          <a:ea typeface="PMingLiU" panose="02020500000000000000" pitchFamily="18" charset="-120"/>
                          <a:cs typeface="Calibri" panose="020F0502020204030204" pitchFamily="34" charset="0"/>
                        </a:rPr>
                        <a:t>i</a:t>
                      </a:r>
                      <a:r>
                        <a:rPr lang="en-US" sz="1600" b="1"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1600" b="1" i="0" u="none" strike="noStrike" dirty="0">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0" i="0" u="sng" strike="noStrike">
                          <a:effectLst/>
                          <a:latin typeface="Calibri" panose="020F0502020204030204" pitchFamily="34" charset="0"/>
                          <a:ea typeface="PMingLiU" panose="02020500000000000000" pitchFamily="18" charset="-120"/>
                          <a:cs typeface="Calibri" panose="020F0502020204030204" pitchFamily="34" charset="0"/>
                        </a:rPr>
                        <a:t>и</a:t>
                      </a: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р</a:t>
                      </a:r>
                      <a:endParaRPr lang="az-Cyrl-AZ" sz="1600" b="0" i="0" u="none" strike="noStrike">
                        <a:effectLst/>
                        <a:latin typeface="Arial" panose="020B0604020202020204" pitchFamily="34" charset="0"/>
                      </a:endParaRPr>
                    </a:p>
                    <a:p>
                      <a:pPr algn="ctr" fontAlgn="ctr">
                        <a:spcBef>
                          <a:spcPts val="0"/>
                        </a:spcBef>
                        <a:spcAft>
                          <a:spcPts val="0"/>
                        </a:spcAft>
                      </a:pPr>
                      <a:r>
                        <a:rPr lang="az-Cyrl-AZ" sz="16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1600" b="0" i="0" u="sng" strike="noStrike">
                          <a:effectLst/>
                          <a:latin typeface="Calibri" panose="020F0502020204030204" pitchFamily="34" charset="0"/>
                          <a:ea typeface="PMingLiU" panose="02020500000000000000" pitchFamily="18" charset="-120"/>
                          <a:cs typeface="Calibri" panose="020F0502020204030204" pitchFamily="34" charset="0"/>
                        </a:rPr>
                        <a:t>i</a:t>
                      </a: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r/</a:t>
                      </a:r>
                      <a:endParaRPr lang="en-US" sz="1600" b="0" i="0" u="none" strike="noStrike">
                        <a:effectLst/>
                        <a:latin typeface="Arial" panose="020B0604020202020204" pitchFamily="34" charset="0"/>
                      </a:endParaRPr>
                    </a:p>
                    <a:p>
                      <a:pPr algn="ctr" fontAlgn="ctr">
                        <a:spcBef>
                          <a:spcPts val="0"/>
                        </a:spcBef>
                        <a:spcAft>
                          <a:spcPts val="0"/>
                        </a:spcAft>
                      </a:pPr>
                      <a:r>
                        <a:rPr lang="en-US" sz="1600" b="0" i="0" u="none" strike="noStrike">
                          <a:effectLst/>
                          <a:latin typeface="Calibri" panose="020F0502020204030204" pitchFamily="34" charset="0"/>
                          <a:ea typeface="PMingLiU" panose="02020500000000000000" pitchFamily="18" charset="-120"/>
                          <a:cs typeface="Calibri" panose="020F0502020204030204" pitchFamily="34" charset="0"/>
                        </a:rPr>
                        <a:t>‘wild’</a:t>
                      </a:r>
                      <a:endParaRPr lang="en-US" sz="1600" b="0" i="0" u="none" strike="noStrike">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1600" b="0" i="0" u="none" strike="noStrike" dirty="0">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0" i="0" u="none" strike="noStrike" dirty="0" err="1">
                          <a:effectLst/>
                          <a:latin typeface="Calibri" panose="020F0502020204030204" pitchFamily="34" charset="0"/>
                          <a:ea typeface="PMingLiU" panose="02020500000000000000" pitchFamily="18" charset="-120"/>
                          <a:cs typeface="Calibri" panose="020F0502020204030204" pitchFamily="34" charset="0"/>
                        </a:rPr>
                        <a:t>куку</a:t>
                      </a:r>
                      <a:r>
                        <a:rPr lang="en-US" sz="1600" b="0" i="0" u="sng" strike="noStrike" dirty="0" err="1">
                          <a:effectLst/>
                          <a:latin typeface="Calibri" panose="020F0502020204030204" pitchFamily="34" charset="0"/>
                          <a:ea typeface="PMingLiU" panose="02020500000000000000" pitchFamily="18" charset="-120"/>
                          <a:cs typeface="Calibri" panose="020F0502020204030204" pitchFamily="34" charset="0"/>
                        </a:rPr>
                        <a:t>и</a:t>
                      </a:r>
                      <a:r>
                        <a:rPr lang="en-US" sz="1600" b="0" i="0" u="none" strike="noStrike" dirty="0" err="1">
                          <a:effectLst/>
                          <a:latin typeface="Calibri" panose="020F0502020204030204" pitchFamily="34" charset="0"/>
                          <a:ea typeface="PMingLiU" panose="02020500000000000000" pitchFamily="18" charset="-120"/>
                          <a:cs typeface="Calibri" panose="020F0502020204030204" pitchFamily="34" charset="0"/>
                        </a:rPr>
                        <a:t>ге</a:t>
                      </a:r>
                      <a:endPar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endParaRPr>
                    </a:p>
                    <a:p>
                      <a:pPr algn="ctr" fontAlgn="ctr">
                        <a:spcBef>
                          <a:spcPts val="0"/>
                        </a:spcBef>
                        <a:spcAft>
                          <a:spcPts val="0"/>
                        </a:spcAft>
                      </a:pPr>
                      <a:r>
                        <a:rPr lang="en-GB"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GB" sz="1600" b="0" i="0" u="none" strike="noStrike" dirty="0" err="1">
                          <a:effectLst/>
                          <a:latin typeface="Calibri" panose="020F0502020204030204" pitchFamily="34" charset="0"/>
                          <a:ea typeface="PMingLiU" panose="02020500000000000000" pitchFamily="18" charset="-120"/>
                          <a:cs typeface="Calibri" panose="020F0502020204030204" pitchFamily="34" charset="0"/>
                        </a:rPr>
                        <a:t>kuku</a:t>
                      </a:r>
                      <a:r>
                        <a:rPr lang="en-GB" sz="1600" b="0" i="0" u="sng" strike="noStrike" dirty="0" err="1">
                          <a:effectLst/>
                          <a:latin typeface="Calibri" panose="020F0502020204030204" pitchFamily="34" charset="0"/>
                          <a:ea typeface="PMingLiU" panose="02020500000000000000" pitchFamily="18" charset="-120"/>
                          <a:cs typeface="Calibri" panose="020F0502020204030204" pitchFamily="34" charset="0"/>
                        </a:rPr>
                        <a:t>i</a:t>
                      </a:r>
                      <a:r>
                        <a:rPr lang="en-GB" sz="1600" b="0" i="0" u="none" strike="noStrike" dirty="0" err="1">
                          <a:effectLst/>
                          <a:latin typeface="Calibri" panose="020F0502020204030204" pitchFamily="34" charset="0"/>
                          <a:ea typeface="PMingLiU" panose="02020500000000000000" pitchFamily="18" charset="-120"/>
                          <a:cs typeface="Calibri" panose="020F0502020204030204" pitchFamily="34" charset="0"/>
                        </a:rPr>
                        <a:t>ge</a:t>
                      </a:r>
                      <a:r>
                        <a:rPr lang="en-GB"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p>
                    <a:p>
                      <a:pPr algn="ctr" fontAlgn="ctr">
                        <a:spcBef>
                          <a:spcPts val="0"/>
                        </a:spcBef>
                        <a:spcAft>
                          <a:spcPts val="0"/>
                        </a:spcAft>
                      </a:pPr>
                      <a:r>
                        <a:rPr lang="en-GB" sz="1600" b="0" i="0" u="none" strike="noStrike" dirty="0">
                          <a:effectLst/>
                          <a:latin typeface="Calibri" panose="020F0502020204030204" pitchFamily="34" charset="0"/>
                          <a:ea typeface="PMingLiU" panose="02020500000000000000" pitchFamily="18" charset="-120"/>
                          <a:cs typeface="Calibri" panose="020F0502020204030204" pitchFamily="34" charset="0"/>
                        </a:rPr>
                        <a:t>‘young cuckoo’</a:t>
                      </a:r>
                      <a:endParaRPr lang="en-US" sz="1600" b="0" i="0" u="none" strike="noStrike" dirty="0">
                        <a:effectLst/>
                        <a:latin typeface="Arial" panose="020B0604020202020204" pitchFamily="34" charset="0"/>
                      </a:endParaRPr>
                    </a:p>
                  </a:txBody>
                  <a:tcPr marL="93314" marR="93314" marT="1296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1600" b="0" i="0" u="sng" strike="noStrike" dirty="0">
                          <a:effectLst/>
                          <a:latin typeface="Calibri" panose="020F0502020204030204" pitchFamily="34" charset="0"/>
                          <a:ea typeface="PMingLiU" panose="02020500000000000000" pitchFamily="18" charset="-120"/>
                          <a:cs typeface="Calibri" panose="020F0502020204030204" pitchFamily="34" charset="0"/>
                        </a:rPr>
                        <a:t>ни</a:t>
                      </a:r>
                      <a:r>
                        <a:rPr lang="az-Cyrl-AZ" sz="1600" b="0" i="0" u="none" strike="noStrike" dirty="0">
                          <a:effectLst/>
                          <a:latin typeface="Calibri" panose="020F0502020204030204" pitchFamily="34" charset="0"/>
                          <a:ea typeface="PMingLiU" panose="02020500000000000000" pitchFamily="18" charset="-120"/>
                          <a:cs typeface="Calibri" panose="020F0502020204030204" pitchFamily="34" charset="0"/>
                        </a:rPr>
                        <a:t>не</a:t>
                      </a:r>
                      <a:endParaRPr lang="az-Cyrl-AZ" sz="1600" b="0" i="0" u="none" strike="noStrike" dirty="0">
                        <a:effectLst/>
                        <a:latin typeface="Arial" panose="020B0604020202020204" pitchFamily="34" charset="0"/>
                      </a:endParaRPr>
                    </a:p>
                    <a:p>
                      <a:pPr algn="ctr" fontAlgn="ctr">
                        <a:spcBef>
                          <a:spcPts val="0"/>
                        </a:spcBef>
                        <a:spcAft>
                          <a:spcPts val="0"/>
                        </a:spcAft>
                      </a:pPr>
                      <a:r>
                        <a:rPr lang="az-Cyrl-AZ"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US" sz="1600" b="0" i="0" u="sng" strike="noStrike" dirty="0">
                          <a:effectLst/>
                          <a:latin typeface="Calibri" panose="020F0502020204030204" pitchFamily="34" charset="0"/>
                          <a:ea typeface="PMingLiU" panose="02020500000000000000" pitchFamily="18" charset="-120"/>
                          <a:cs typeface="Calibri" panose="020F0502020204030204" pitchFamily="34" charset="0"/>
                        </a:rPr>
                        <a:t>ni</a:t>
                      </a: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ne/</a:t>
                      </a:r>
                      <a:endParaRPr lang="en-US" sz="1600" b="0" i="0" u="none" strike="noStrike" dirty="0">
                        <a:effectLst/>
                        <a:latin typeface="Arial" panose="020B0604020202020204" pitchFamily="34" charset="0"/>
                      </a:endParaRPr>
                    </a:p>
                    <a:p>
                      <a:pPr algn="ctr" fontAlgn="ctr">
                        <a:spcBef>
                          <a:spcPts val="0"/>
                        </a:spcBef>
                        <a:spcAft>
                          <a:spcPts val="0"/>
                        </a:spcAft>
                      </a:pP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‘these’</a:t>
                      </a:r>
                      <a:endParaRPr lang="en-US" sz="1600" b="0" i="0" u="none" strike="noStrike" dirty="0">
                        <a:effectLst/>
                        <a:latin typeface="Arial" panose="020B0604020202020204" pitchFamily="34" charset="0"/>
                      </a:endParaRPr>
                    </a:p>
                    <a:p>
                      <a:pPr algn="ctr" fontAlgn="ctr">
                        <a:spcBef>
                          <a:spcPts val="0"/>
                        </a:spcBef>
                        <a:spcAft>
                          <a:spcPts val="0"/>
                        </a:spcAft>
                      </a:pP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1600" b="0" i="0" u="none" strike="noStrike" dirty="0">
                        <a:effectLst/>
                        <a:latin typeface="Arial" panose="020B0604020202020204" pitchFamily="34" charset="0"/>
                      </a:endParaRPr>
                    </a:p>
                    <a:p>
                      <a:pPr algn="ctr" fontAlgn="ctr">
                        <a:spcBef>
                          <a:spcPts val="0"/>
                        </a:spcBef>
                        <a:spcAft>
                          <a:spcPts val="0"/>
                        </a:spcAft>
                      </a:pPr>
                      <a:r>
                        <a:rPr lang="az-Cyrl-AZ" sz="1600" b="0" i="0" u="sng" strike="noStrike" dirty="0">
                          <a:effectLst/>
                          <a:latin typeface="Calibri" panose="020F0502020204030204" pitchFamily="34" charset="0"/>
                          <a:ea typeface="PMingLiU" panose="02020500000000000000" pitchFamily="18" charset="-120"/>
                          <a:cs typeface="Calibri" panose="020F0502020204030204" pitchFamily="34" charset="0"/>
                        </a:rPr>
                        <a:t>ни</a:t>
                      </a:r>
                      <a:r>
                        <a:rPr lang="az-Cyrl-AZ" sz="1600" b="0" i="0" u="none" strike="noStrike" dirty="0">
                          <a:effectLst/>
                          <a:latin typeface="Calibri" panose="020F0502020204030204" pitchFamily="34" charset="0"/>
                          <a:ea typeface="PMingLiU" panose="02020500000000000000" pitchFamily="18" charset="-120"/>
                          <a:cs typeface="Calibri" panose="020F0502020204030204" pitchFamily="34" charset="0"/>
                        </a:rPr>
                        <a:t>гунам</a:t>
                      </a:r>
                      <a:endParaRPr lang="az-Cyrl-AZ" sz="1600" b="0" i="0" u="none" strike="noStrike" dirty="0">
                        <a:effectLst/>
                        <a:latin typeface="Arial" panose="020B0604020202020204" pitchFamily="34" charset="0"/>
                      </a:endParaRPr>
                    </a:p>
                    <a:p>
                      <a:pPr algn="ctr" fontAlgn="ctr">
                        <a:spcBef>
                          <a:spcPts val="0"/>
                        </a:spcBef>
                        <a:spcAft>
                          <a:spcPts val="0"/>
                        </a:spcAft>
                      </a:pPr>
                      <a:r>
                        <a:rPr lang="az-Cyrl-AZ"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US" sz="1600" b="0" i="0" u="sng" strike="noStrike" dirty="0" err="1">
                          <a:effectLst/>
                          <a:latin typeface="Calibri" panose="020F0502020204030204" pitchFamily="34" charset="0"/>
                          <a:ea typeface="PMingLiU" panose="02020500000000000000" pitchFamily="18" charset="-120"/>
                          <a:cs typeface="Calibri" panose="020F0502020204030204" pitchFamily="34" charset="0"/>
                        </a:rPr>
                        <a:t>ńi</a:t>
                      </a:r>
                      <a:r>
                        <a:rPr lang="en-US" sz="1600" b="0" i="0" u="none" strike="noStrike" dirty="0" err="1">
                          <a:effectLst/>
                          <a:latin typeface="Calibri" panose="020F0502020204030204" pitchFamily="34" charset="0"/>
                          <a:ea typeface="PMingLiU" panose="02020500000000000000" pitchFamily="18" charset="-120"/>
                          <a:cs typeface="Calibri" panose="020F0502020204030204" pitchFamily="34" charset="0"/>
                        </a:rPr>
                        <a:t>gunam</a:t>
                      </a: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1600" b="0" i="0" u="none" strike="noStrike" dirty="0">
                        <a:effectLst/>
                        <a:latin typeface="Arial" panose="020B0604020202020204" pitchFamily="34" charset="0"/>
                      </a:endParaRPr>
                    </a:p>
                    <a:p>
                      <a:pPr algn="ctr" fontAlgn="ctr">
                        <a:spcBef>
                          <a:spcPts val="0"/>
                        </a:spcBef>
                        <a:spcAft>
                          <a:spcPts val="0"/>
                        </a:spcAft>
                      </a:pPr>
                      <a:r>
                        <a:rPr lang="en-US" sz="1600" b="0" i="0" u="none" strike="noStrike" dirty="0">
                          <a:effectLst/>
                          <a:latin typeface="Calibri" panose="020F0502020204030204" pitchFamily="34" charset="0"/>
                          <a:ea typeface="PMingLiU" panose="02020500000000000000" pitchFamily="18" charset="-120"/>
                          <a:cs typeface="Calibri" panose="020F0502020204030204" pitchFamily="34" charset="0"/>
                        </a:rPr>
                        <a:t>‘never’</a:t>
                      </a:r>
                      <a:endParaRPr lang="en-US" sz="1600" b="0" i="0" u="none" strike="noStrike" dirty="0">
                        <a:effectLst/>
                        <a:latin typeface="Arial" panose="020B0604020202020204" pitchFamily="34" charset="0"/>
                      </a:endParaRPr>
                    </a:p>
                  </a:txBody>
                  <a:tcPr marL="93314" marR="93314" marT="129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0708220"/>
                  </a:ext>
                </a:extLst>
              </a:tr>
            </a:tbl>
          </a:graphicData>
        </a:graphic>
      </p:graphicFrame>
    </p:spTree>
    <p:extLst>
      <p:ext uri="{BB962C8B-B14F-4D97-AF65-F5344CB8AC3E}">
        <p14:creationId xmlns:p14="http://schemas.microsoft.com/office/powerpoint/2010/main" val="2412261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98F2-F416-4B26-9B8C-3A88F19B53F9}"/>
              </a:ext>
            </a:extLst>
          </p:cNvPr>
          <p:cNvSpPr>
            <a:spLocks noGrp="1"/>
          </p:cNvSpPr>
          <p:nvPr>
            <p:ph type="title"/>
          </p:nvPr>
        </p:nvSpPr>
        <p:spPr/>
        <p:txBody>
          <a:bodyPr/>
          <a:lstStyle/>
          <a:p>
            <a:pPr algn="ctr"/>
            <a:r>
              <a:rPr lang="en-GB"/>
              <a:t>Vowel signs - Mari</a:t>
            </a:r>
            <a:endParaRPr lang="en-GB" dirty="0"/>
          </a:p>
        </p:txBody>
      </p:sp>
      <p:sp>
        <p:nvSpPr>
          <p:cNvPr id="8" name="Content Placeholder 2">
            <a:extLst>
              <a:ext uri="{FF2B5EF4-FFF2-40B4-BE49-F238E27FC236}">
                <a16:creationId xmlns:a16="http://schemas.microsoft.com/office/drawing/2014/main" id="{FE42EFAA-2E57-4BD1-AD55-51FE31DDAA05}"/>
              </a:ext>
            </a:extLst>
          </p:cNvPr>
          <p:cNvSpPr txBox="1">
            <a:spLocks/>
          </p:cNvSpPr>
          <p:nvPr/>
        </p:nvSpPr>
        <p:spPr>
          <a:xfrm>
            <a:off x="838200" y="1446875"/>
            <a:ext cx="10515600" cy="4876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tabLst>
                <a:tab pos="3590925" algn="l"/>
                <a:tab pos="7267575" algn="l"/>
                <a:tab pos="10048875" algn="l"/>
              </a:tabLst>
            </a:pPr>
            <a:r>
              <a:rPr lang="en-GB" u="sng"/>
              <a:t>Group 3: й &amp; ь (/ə̑/, /o/, /ö/, /ü/)</a:t>
            </a:r>
            <a:endParaRPr lang="mi-NZ"/>
          </a:p>
          <a:p>
            <a:pPr marL="0" indent="0">
              <a:buNone/>
              <a:tabLst>
                <a:tab pos="3590925" algn="l"/>
                <a:tab pos="7267575" algn="l"/>
              </a:tabLst>
            </a:pPr>
            <a:endParaRPr lang="mi-NZ"/>
          </a:p>
          <a:p>
            <a:pPr marL="0" indent="0">
              <a:buFont typeface="Arial" panose="020B0604020202020204" pitchFamily="34" charset="0"/>
              <a:buNone/>
              <a:tabLst>
                <a:tab pos="3590925" algn="l"/>
                <a:tab pos="7267575" algn="l"/>
              </a:tabLst>
            </a:pPr>
            <a:endParaRPr lang="en-GB"/>
          </a:p>
          <a:p>
            <a:pPr marL="0" indent="0">
              <a:buFont typeface="Arial" panose="020B0604020202020204" pitchFamily="34" charset="0"/>
              <a:buNone/>
            </a:pPr>
            <a:endParaRPr lang="en-GB"/>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210961F1-E8DA-4F1C-BAC0-C86FAE634504}"/>
              </a:ext>
            </a:extLst>
          </p:cNvPr>
          <p:cNvSpPr>
            <a:spLocks noGrp="1"/>
          </p:cNvSpPr>
          <p:nvPr>
            <p:ph type="ftr" sz="quarter" idx="11"/>
          </p:nvPr>
        </p:nvSpPr>
        <p:spPr/>
        <p:txBody>
          <a:bodyPr/>
          <a:lstStyle/>
          <a:p>
            <a:r>
              <a:rPr lang="en-GB"/>
              <a:t>COPIUS – Introduction to Mari – The Mari Cyrillic Alphabet</a:t>
            </a:r>
            <a:endParaRPr lang="en-GB" dirty="0"/>
          </a:p>
        </p:txBody>
      </p:sp>
      <p:sp>
        <p:nvSpPr>
          <p:cNvPr id="9" name="Slide Number Placeholder 8">
            <a:extLst>
              <a:ext uri="{FF2B5EF4-FFF2-40B4-BE49-F238E27FC236}">
                <a16:creationId xmlns:a16="http://schemas.microsoft.com/office/drawing/2014/main" id="{D5EA90BC-3222-4DF0-8002-C6500648630D}"/>
              </a:ext>
            </a:extLst>
          </p:cNvPr>
          <p:cNvSpPr>
            <a:spLocks noGrp="1"/>
          </p:cNvSpPr>
          <p:nvPr>
            <p:ph type="sldNum" sz="quarter" idx="12"/>
          </p:nvPr>
        </p:nvSpPr>
        <p:spPr/>
        <p:txBody>
          <a:bodyPr/>
          <a:lstStyle/>
          <a:p>
            <a:fld id="{055DE2CD-379D-4002-80ED-F7724F598CF3}" type="slidenum">
              <a:rPr lang="en-GB" smtClean="0"/>
              <a:t>9</a:t>
            </a:fld>
            <a:endParaRPr lang="en-GB"/>
          </a:p>
        </p:txBody>
      </p:sp>
      <p:graphicFrame>
        <p:nvGraphicFramePr>
          <p:cNvPr id="13" name="Table 12">
            <a:extLst>
              <a:ext uri="{FF2B5EF4-FFF2-40B4-BE49-F238E27FC236}">
                <a16:creationId xmlns:a16="http://schemas.microsoft.com/office/drawing/2014/main" id="{729D7B44-C53B-42D1-A5FD-F51C5035FAE7}"/>
              </a:ext>
            </a:extLst>
          </p:cNvPr>
          <p:cNvGraphicFramePr>
            <a:graphicFrameLocks noGrp="1"/>
          </p:cNvGraphicFramePr>
          <p:nvPr>
            <p:extLst>
              <p:ext uri="{D42A27DB-BD31-4B8C-83A1-F6EECF244321}">
                <p14:modId xmlns:p14="http://schemas.microsoft.com/office/powerpoint/2010/main" val="3632868399"/>
              </p:ext>
            </p:extLst>
          </p:nvPr>
        </p:nvGraphicFramePr>
        <p:xfrm>
          <a:off x="1409700" y="2139620"/>
          <a:ext cx="9141626" cy="4064260"/>
        </p:xfrm>
        <a:graphic>
          <a:graphicData uri="http://schemas.openxmlformats.org/drawingml/2006/table">
            <a:tbl>
              <a:tblPr firstRow="1" firstCol="1" bandRow="1"/>
              <a:tblGrid>
                <a:gridCol w="1814590">
                  <a:extLst>
                    <a:ext uri="{9D8B030D-6E8A-4147-A177-3AD203B41FA5}">
                      <a16:colId xmlns:a16="http://schemas.microsoft.com/office/drawing/2014/main" val="1899928884"/>
                    </a:ext>
                  </a:extLst>
                </a:gridCol>
                <a:gridCol w="3663518">
                  <a:extLst>
                    <a:ext uri="{9D8B030D-6E8A-4147-A177-3AD203B41FA5}">
                      <a16:colId xmlns:a16="http://schemas.microsoft.com/office/drawing/2014/main" val="86887140"/>
                    </a:ext>
                  </a:extLst>
                </a:gridCol>
                <a:gridCol w="3663518">
                  <a:extLst>
                    <a:ext uri="{9D8B030D-6E8A-4147-A177-3AD203B41FA5}">
                      <a16:colId xmlns:a16="http://schemas.microsoft.com/office/drawing/2014/main" val="3489970846"/>
                    </a:ext>
                  </a:extLst>
                </a:gridCol>
              </a:tblGrid>
              <a:tr h="70838">
                <a:tc>
                  <a:txBody>
                    <a:bodyPr/>
                    <a:lstStyle/>
                    <a:p>
                      <a:pPr algn="ctr"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 </a:t>
                      </a:r>
                      <a:endParaRPr lang="en-US" sz="3200" b="0" i="0" u="none" strike="noStrike">
                        <a:effectLst/>
                        <a:latin typeface="Arial" panose="020B0604020202020204" pitchFamily="34" charset="0"/>
                      </a:endParaRPr>
                    </a:p>
                  </a:txBody>
                  <a:tcPr marL="146678" marR="146678" marT="20372"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/j/_</a:t>
                      </a:r>
                      <a:endParaRPr lang="en-US" sz="3200" b="0" i="0" u="none" strike="noStrike">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ь_</a:t>
                      </a:r>
                      <a:endParaRPr lang="az-Cyrl-AZ" sz="3200" b="0" i="0" u="none" strike="noStrike">
                        <a:effectLst/>
                        <a:latin typeface="Arial" panose="020B0604020202020204" pitchFamily="34" charset="0"/>
                      </a:endParaRPr>
                    </a:p>
                  </a:txBody>
                  <a:tcPr marL="146678" marR="146678" marT="2037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1871018"/>
                  </a:ext>
                </a:extLst>
              </a:tr>
              <a:tr h="183989">
                <a:tc>
                  <a:txBody>
                    <a:bodyPr/>
                    <a:lstStyle/>
                    <a:p>
                      <a:pPr algn="ctr" fontAlgn="ctr">
                        <a:spcBef>
                          <a:spcPts val="0"/>
                        </a:spcBef>
                        <a:spcAft>
                          <a:spcPts val="0"/>
                        </a:spcAft>
                      </a:pP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ы /</a:t>
                      </a: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ə̑/</a:t>
                      </a:r>
                      <a:endParaRPr lang="en-US" sz="3200" b="1" i="0" u="none" strike="noStrike">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2000" b="0" i="0" u="sng" strike="noStrike">
                          <a:effectLst/>
                          <a:latin typeface="Calibri" panose="020F0502020204030204" pitchFamily="34" charset="0"/>
                          <a:ea typeface="PMingLiU" panose="02020500000000000000" pitchFamily="18" charset="-120"/>
                          <a:cs typeface="Calibri" panose="020F0502020204030204" pitchFamily="34" charset="0"/>
                        </a:rPr>
                        <a:t>йы</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лме</a:t>
                      </a:r>
                      <a:endParaRPr lang="az-Cyrl-AZ" sz="3200" b="0" i="0" u="none" strike="noStrike">
                        <a:effectLst/>
                        <a:latin typeface="Arial" panose="020B0604020202020204" pitchFamily="34" charset="0"/>
                      </a:endParaRPr>
                    </a:p>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2000" b="0" i="0" u="sng" strike="noStrike">
                          <a:effectLst/>
                          <a:latin typeface="Calibri" panose="020F0502020204030204" pitchFamily="34" charset="0"/>
                          <a:ea typeface="PMingLiU" panose="02020500000000000000" pitchFamily="18" charset="-120"/>
                          <a:cs typeface="Calibri" panose="020F0502020204030204" pitchFamily="34" charset="0"/>
                        </a:rPr>
                        <a:t>jə̑</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lme/</a:t>
                      </a:r>
                      <a:endParaRPr lang="en-US" sz="3200" b="0" i="0" u="none" strike="noStrike">
                        <a:effectLst/>
                        <a:latin typeface="Arial" panose="020B0604020202020204" pitchFamily="34" charset="0"/>
                      </a:endParaRPr>
                    </a:p>
                    <a:p>
                      <a:pPr algn="ctr"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‘tongue; language’</a:t>
                      </a:r>
                      <a:endParaRPr lang="en-US" sz="3200" b="0" i="0" u="none" strike="noStrike">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креса</a:t>
                      </a:r>
                      <a:r>
                        <a:rPr lang="az-Cyrl-AZ" sz="2000" b="0" i="0" u="sng" strike="noStrike">
                          <a:effectLst/>
                          <a:latin typeface="Calibri" panose="020F0502020204030204" pitchFamily="34" charset="0"/>
                          <a:ea typeface="PMingLiU" panose="02020500000000000000" pitchFamily="18" charset="-120"/>
                          <a:cs typeface="Calibri" panose="020F0502020204030204" pitchFamily="34" charset="0"/>
                        </a:rPr>
                        <a:t>ньы</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a:t>
                      </a:r>
                      <a:endParaRPr lang="az-Cyrl-AZ" sz="3200" b="0" i="0" u="none" strike="noStrike">
                        <a:effectLst/>
                        <a:latin typeface="Arial" panose="020B0604020202020204" pitchFamily="34" charset="0"/>
                      </a:endParaRPr>
                    </a:p>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kresa</a:t>
                      </a:r>
                      <a:r>
                        <a:rPr lang="en-US" sz="2000" b="0" i="0" u="sng" strike="noStrike">
                          <a:effectLst/>
                          <a:latin typeface="Calibri" panose="020F0502020204030204" pitchFamily="34" charset="0"/>
                          <a:ea typeface="PMingLiU" panose="02020500000000000000" pitchFamily="18" charset="-120"/>
                          <a:cs typeface="Calibri" panose="020F0502020204030204" pitchFamily="34" charset="0"/>
                        </a:rPr>
                        <a:t>ńə̑</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k/</a:t>
                      </a:r>
                      <a:endParaRPr lang="en-US" sz="3200" b="0" i="0" u="none" strike="noStrike">
                        <a:effectLst/>
                        <a:latin typeface="Arial" panose="020B0604020202020204" pitchFamily="34" charset="0"/>
                      </a:endParaRPr>
                    </a:p>
                    <a:p>
                      <a:pPr algn="ctr"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‘peasant’</a:t>
                      </a:r>
                      <a:endParaRPr lang="en-US" sz="3200" b="0" i="0" u="none" strike="noStrike">
                        <a:effectLst/>
                        <a:latin typeface="Arial" panose="020B0604020202020204" pitchFamily="34" charset="0"/>
                      </a:endParaRPr>
                    </a:p>
                  </a:txBody>
                  <a:tcPr marL="146678" marR="146678" marT="2037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3157866"/>
                  </a:ext>
                </a:extLst>
              </a:tr>
              <a:tr h="183989">
                <a:tc>
                  <a:txBody>
                    <a:bodyPr/>
                    <a:lstStyle/>
                    <a:p>
                      <a:pPr algn="ctr" fontAlgn="ctr">
                        <a:spcBef>
                          <a:spcPts val="0"/>
                        </a:spcBef>
                        <a:spcAft>
                          <a:spcPts val="0"/>
                        </a:spcAft>
                      </a:pP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о /</a:t>
                      </a: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o/</a:t>
                      </a:r>
                      <a:endParaRPr lang="en-US" sz="3200" b="1" i="0" u="none" strike="noStrike">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2000" b="0" i="0" u="sng" strike="noStrike">
                          <a:effectLst/>
                          <a:latin typeface="Calibri" panose="020F0502020204030204" pitchFamily="34" charset="0"/>
                          <a:ea typeface="PMingLiU" panose="02020500000000000000" pitchFamily="18" charset="-120"/>
                          <a:cs typeface="Calibri" panose="020F0502020204030204" pitchFamily="34" charset="0"/>
                        </a:rPr>
                        <a:t>йо</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рло</a:t>
                      </a:r>
                      <a:endParaRPr lang="az-Cyrl-AZ" sz="3200" b="0" i="0" u="none" strike="noStrike">
                        <a:effectLst/>
                        <a:latin typeface="Arial" panose="020B0604020202020204" pitchFamily="34" charset="0"/>
                      </a:endParaRPr>
                    </a:p>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2000" b="0" i="0" u="sng" strike="noStrike">
                          <a:effectLst/>
                          <a:latin typeface="Calibri" panose="020F0502020204030204" pitchFamily="34" charset="0"/>
                          <a:ea typeface="PMingLiU" panose="02020500000000000000" pitchFamily="18" charset="-120"/>
                          <a:cs typeface="Calibri" panose="020F0502020204030204" pitchFamily="34" charset="0"/>
                        </a:rPr>
                        <a:t>jo</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rlo/</a:t>
                      </a:r>
                      <a:endParaRPr lang="en-US" sz="3200" b="0" i="0" u="none" strike="noStrike">
                        <a:effectLst/>
                        <a:latin typeface="Arial" panose="020B0604020202020204" pitchFamily="34" charset="0"/>
                      </a:endParaRPr>
                    </a:p>
                    <a:p>
                      <a:pPr algn="ctr"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‘poor’</a:t>
                      </a:r>
                      <a:endParaRPr lang="en-US" sz="3200" b="0" i="0" u="none" strike="noStrike">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когы</a:t>
                      </a:r>
                      <a:r>
                        <a:rPr lang="az-Cyrl-AZ" sz="2000" b="0" i="0" u="sng" strike="noStrike">
                          <a:effectLst/>
                          <a:latin typeface="Calibri" panose="020F0502020204030204" pitchFamily="34" charset="0"/>
                          <a:ea typeface="PMingLiU" panose="02020500000000000000" pitchFamily="18" charset="-120"/>
                          <a:cs typeface="Calibri" panose="020F0502020204030204" pitchFamily="34" charset="0"/>
                        </a:rPr>
                        <a:t>льо</a:t>
                      </a:r>
                      <a:endParaRPr lang="az-Cyrl-AZ" sz="3200" b="0" i="0" u="none" strike="noStrike">
                        <a:effectLst/>
                        <a:latin typeface="Arial" panose="020B0604020202020204" pitchFamily="34" charset="0"/>
                      </a:endParaRPr>
                    </a:p>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kogə̑</a:t>
                      </a:r>
                      <a:r>
                        <a:rPr lang="en-US" sz="2000" b="0" i="0" u="sng" strike="noStrike">
                          <a:effectLst/>
                          <a:latin typeface="Calibri" panose="020F0502020204030204" pitchFamily="34" charset="0"/>
                          <a:ea typeface="PMingLiU" panose="02020500000000000000" pitchFamily="18" charset="-120"/>
                          <a:cs typeface="Calibri" panose="020F0502020204030204" pitchFamily="34" charset="0"/>
                        </a:rPr>
                        <a:t>l’o</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3200" b="0" i="0" u="none" strike="noStrike">
                        <a:effectLst/>
                        <a:latin typeface="Arial" panose="020B0604020202020204" pitchFamily="34" charset="0"/>
                      </a:endParaRPr>
                    </a:p>
                    <a:p>
                      <a:pPr algn="ctr"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‘pie’</a:t>
                      </a:r>
                      <a:endParaRPr lang="en-US" sz="3200" b="0" i="0" u="none" strike="noStrike">
                        <a:effectLst/>
                        <a:latin typeface="Arial" panose="020B0604020202020204" pitchFamily="34" charset="0"/>
                      </a:endParaRPr>
                    </a:p>
                  </a:txBody>
                  <a:tcPr marL="146678" marR="146678" marT="2037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07956"/>
                  </a:ext>
                </a:extLst>
              </a:tr>
              <a:tr h="183989">
                <a:tc>
                  <a:txBody>
                    <a:bodyPr/>
                    <a:lstStyle/>
                    <a:p>
                      <a:pPr algn="ctr" fontAlgn="ctr">
                        <a:spcBef>
                          <a:spcPts val="0"/>
                        </a:spcBef>
                        <a:spcAft>
                          <a:spcPts val="0"/>
                        </a:spcAft>
                      </a:pPr>
                      <a:r>
                        <a:rPr lang="az-Cyrl-AZ" sz="2000" b="1" i="0" u="none" strike="noStrike">
                          <a:effectLst/>
                          <a:latin typeface="Calibri" panose="020F0502020204030204" pitchFamily="34" charset="0"/>
                          <a:ea typeface="PMingLiU" panose="02020500000000000000" pitchFamily="18" charset="-120"/>
                          <a:cs typeface="Calibri" panose="020F0502020204030204" pitchFamily="34" charset="0"/>
                        </a:rPr>
                        <a:t>ӧ /</a:t>
                      </a: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ö/</a:t>
                      </a:r>
                      <a:endParaRPr lang="en-US" sz="3200" b="1" i="0" u="none" strike="noStrike">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2000" b="0" i="0" u="sng" strike="noStrike" dirty="0">
                          <a:effectLst/>
                          <a:latin typeface="Calibri" panose="020F0502020204030204" pitchFamily="34" charset="0"/>
                          <a:ea typeface="PMingLiU" panose="02020500000000000000" pitchFamily="18" charset="-120"/>
                          <a:cs typeface="Calibri" panose="020F0502020204030204" pitchFamily="34" charset="0"/>
                        </a:rPr>
                        <a:t>йӧ</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н</a:t>
                      </a:r>
                      <a:endParaRPr lang="az-Cyrl-AZ" sz="3200" b="0" i="0" u="none" strike="noStrike" dirty="0">
                        <a:effectLst/>
                        <a:latin typeface="Arial" panose="020B0604020202020204" pitchFamily="34" charset="0"/>
                      </a:endParaRPr>
                    </a:p>
                    <a:p>
                      <a:pPr algn="ctr" fontAlgn="ctr">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r>
                        <a:rPr lang="en-US" sz="2000" b="0" i="0" u="sng" strike="noStrike" dirty="0" err="1">
                          <a:effectLst/>
                          <a:latin typeface="Calibri" panose="020F0502020204030204" pitchFamily="34" charset="0"/>
                          <a:ea typeface="PMingLiU" panose="02020500000000000000" pitchFamily="18" charset="-120"/>
                          <a:cs typeface="Calibri" panose="020F0502020204030204" pitchFamily="34" charset="0"/>
                        </a:rPr>
                        <a:t>jö</a:t>
                      </a:r>
                      <a:r>
                        <a:rPr lang="en-US" sz="2000" b="0" i="0" u="none" strike="noStrike" dirty="0" err="1">
                          <a:effectLst/>
                          <a:latin typeface="Calibri" panose="020F0502020204030204" pitchFamily="34" charset="0"/>
                          <a:ea typeface="PMingLiU" panose="02020500000000000000" pitchFamily="18" charset="-120"/>
                          <a:cs typeface="Calibri" panose="020F0502020204030204" pitchFamily="34" charset="0"/>
                        </a:rPr>
                        <a:t>n</a:t>
                      </a: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3200" b="0" i="0" u="none" strike="noStrike" dirty="0">
                        <a:effectLst/>
                        <a:latin typeface="Arial" panose="020B0604020202020204" pitchFamily="34" charset="0"/>
                      </a:endParaRPr>
                    </a:p>
                    <a:p>
                      <a:pPr algn="ctr"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‘method’</a:t>
                      </a:r>
                      <a:endParaRPr lang="en-US" sz="3200" b="0" i="0" u="none" strike="noStrike" dirty="0">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кӱрт</a:t>
                      </a:r>
                      <a:r>
                        <a:rPr lang="az-Cyrl-AZ" sz="2000" b="0" i="0" u="sng" strike="noStrike">
                          <a:effectLst/>
                          <a:latin typeface="Calibri" panose="020F0502020204030204" pitchFamily="34" charset="0"/>
                          <a:ea typeface="PMingLiU" panose="02020500000000000000" pitchFamily="18" charset="-120"/>
                          <a:cs typeface="Calibri" panose="020F0502020204030204" pitchFamily="34" charset="0"/>
                        </a:rPr>
                        <a:t>ньӧ</a:t>
                      </a:r>
                      <a:endParaRPr lang="az-Cyrl-AZ" sz="3200" b="0" i="0" u="none" strike="noStrike">
                        <a:effectLst/>
                        <a:latin typeface="Arial" panose="020B0604020202020204" pitchFamily="34" charset="0"/>
                      </a:endParaRPr>
                    </a:p>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kürt</a:t>
                      </a:r>
                      <a:r>
                        <a:rPr lang="en-US" sz="2000" b="0" i="0" u="sng" strike="noStrike">
                          <a:effectLst/>
                          <a:latin typeface="Calibri" panose="020F0502020204030204" pitchFamily="34" charset="0"/>
                          <a:ea typeface="PMingLiU" panose="02020500000000000000" pitchFamily="18" charset="-120"/>
                          <a:cs typeface="Calibri" panose="020F0502020204030204" pitchFamily="34" charset="0"/>
                        </a:rPr>
                        <a:t>ńö</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a:t>
                      </a:r>
                      <a:endParaRPr lang="en-US" sz="3200" b="0" i="0" u="none" strike="noStrike">
                        <a:effectLst/>
                        <a:latin typeface="Arial" panose="020B0604020202020204" pitchFamily="34" charset="0"/>
                      </a:endParaRPr>
                    </a:p>
                    <a:p>
                      <a:pPr algn="ctr"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‘iron’</a:t>
                      </a:r>
                      <a:endParaRPr lang="en-US" sz="3200" b="0" i="0" u="none" strike="noStrike">
                        <a:effectLst/>
                        <a:latin typeface="Arial" panose="020B0604020202020204" pitchFamily="34" charset="0"/>
                      </a:endParaRPr>
                    </a:p>
                  </a:txBody>
                  <a:tcPr marL="146678" marR="146678" marT="2037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5676172"/>
                  </a:ext>
                </a:extLst>
              </a:tr>
              <a:tr h="183989">
                <a:tc>
                  <a:txBody>
                    <a:bodyPr/>
                    <a:lstStyle/>
                    <a:p>
                      <a:pPr algn="ctr" fontAlgn="ctr">
                        <a:spcBef>
                          <a:spcPts val="0"/>
                        </a:spcBef>
                        <a:spcAft>
                          <a:spcPts val="0"/>
                        </a:spcAft>
                      </a:pP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ӱ /</a:t>
                      </a: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ü/</a:t>
                      </a:r>
                      <a:endParaRPr lang="en-US" sz="3200" b="1" i="0" u="none" strike="noStrike" dirty="0">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az-Cyrl-AZ" sz="2000" b="0" i="0" u="sng" strike="noStrike">
                          <a:effectLst/>
                          <a:latin typeface="Calibri" panose="020F0502020204030204" pitchFamily="34" charset="0"/>
                          <a:ea typeface="PMingLiU" panose="02020500000000000000" pitchFamily="18" charset="-120"/>
                          <a:cs typeface="Calibri" panose="020F0502020204030204" pitchFamily="34" charset="0"/>
                        </a:rPr>
                        <a:t>йӱ</a:t>
                      </a: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ла</a:t>
                      </a:r>
                      <a:endParaRPr lang="az-Cyrl-AZ" sz="3200" b="0" i="0" u="none" strike="noStrike">
                        <a:effectLst/>
                        <a:latin typeface="Arial" panose="020B0604020202020204" pitchFamily="34" charset="0"/>
                      </a:endParaRPr>
                    </a:p>
                    <a:p>
                      <a:pPr algn="ctr" fontAlgn="ctr">
                        <a:spcBef>
                          <a:spcPts val="0"/>
                        </a:spcBef>
                        <a:spcAft>
                          <a:spcPts val="0"/>
                        </a:spcAft>
                      </a:pPr>
                      <a:r>
                        <a:rPr lang="az-Cyrl-AZ" sz="2000" b="0" i="0" u="none" strike="noStrike">
                          <a:effectLst/>
                          <a:latin typeface="Calibri" panose="020F0502020204030204" pitchFamily="34" charset="0"/>
                          <a:ea typeface="PMingLiU" panose="02020500000000000000" pitchFamily="18" charset="-120"/>
                          <a:cs typeface="Calibri" panose="020F0502020204030204" pitchFamily="34" charset="0"/>
                        </a:rPr>
                        <a:t>/</a:t>
                      </a:r>
                      <a:r>
                        <a:rPr lang="en-US" sz="2000" b="0" i="0" u="sng" strike="noStrike">
                          <a:effectLst/>
                          <a:latin typeface="Calibri" panose="020F0502020204030204" pitchFamily="34" charset="0"/>
                          <a:ea typeface="PMingLiU" panose="02020500000000000000" pitchFamily="18" charset="-120"/>
                          <a:cs typeface="Calibri" panose="020F0502020204030204" pitchFamily="34" charset="0"/>
                        </a:rPr>
                        <a:t>jü</a:t>
                      </a: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la/</a:t>
                      </a:r>
                      <a:endParaRPr lang="en-US" sz="3200" b="0" i="0" u="none" strike="noStrike">
                        <a:effectLst/>
                        <a:latin typeface="Arial" panose="020B0604020202020204" pitchFamily="34" charset="0"/>
                      </a:endParaRPr>
                    </a:p>
                    <a:p>
                      <a:pPr algn="ctr" fontAlgn="ctr">
                        <a:spcBef>
                          <a:spcPts val="0"/>
                        </a:spcBef>
                        <a:spcAft>
                          <a:spcPts val="0"/>
                        </a:spcAft>
                      </a:pPr>
                      <a:r>
                        <a:rPr lang="en-US" sz="2000" b="0" i="0" u="none" strike="noStrike">
                          <a:effectLst/>
                          <a:latin typeface="Calibri" panose="020F0502020204030204" pitchFamily="34" charset="0"/>
                          <a:ea typeface="PMingLiU" panose="02020500000000000000" pitchFamily="18" charset="-120"/>
                          <a:cs typeface="Calibri" panose="020F0502020204030204" pitchFamily="34" charset="0"/>
                        </a:rPr>
                        <a:t>‘custom’</a:t>
                      </a:r>
                      <a:endParaRPr lang="en-US" sz="3200" b="0" i="0" u="none" strike="noStrike">
                        <a:effectLst/>
                        <a:latin typeface="Arial" panose="020B0604020202020204" pitchFamily="34" charset="0"/>
                      </a:endParaRPr>
                    </a:p>
                  </a:txBody>
                  <a:tcPr marL="146678" marR="146678" marT="2037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a:t>
                      </a:r>
                      <a:endParaRPr lang="en-US" sz="3200" b="0" i="0" u="none" strike="noStrike" dirty="0">
                        <a:effectLst/>
                        <a:latin typeface="Arial" panose="020B0604020202020204" pitchFamily="34" charset="0"/>
                      </a:endParaRPr>
                    </a:p>
                  </a:txBody>
                  <a:tcPr marL="146678" marR="146678" marT="2037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0038742"/>
                  </a:ext>
                </a:extLst>
              </a:tr>
            </a:tbl>
          </a:graphicData>
        </a:graphic>
      </p:graphicFrame>
    </p:spTree>
    <p:extLst>
      <p:ext uri="{BB962C8B-B14F-4D97-AF65-F5344CB8AC3E}">
        <p14:creationId xmlns:p14="http://schemas.microsoft.com/office/powerpoint/2010/main" val="1387881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1718</Words>
  <Application>Microsoft Office PowerPoint</Application>
  <PresentationFormat>Widescreen</PresentationFormat>
  <Paragraphs>450</Paragraphs>
  <Slides>14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The Mari Cyrillic Alphabet</vt:lpstr>
      <vt:lpstr>PowerPoint Presentation</vt:lpstr>
      <vt:lpstr>Consonants</vt:lpstr>
      <vt:lpstr>Vowels</vt:lpstr>
      <vt:lpstr>Vowel signs - Russian</vt:lpstr>
      <vt:lpstr>Vowel signs - Mari</vt:lpstr>
      <vt:lpstr>Vowel signs - Mari</vt:lpstr>
      <vt:lpstr>Vowel signs - Mari</vt:lpstr>
      <vt:lpstr>Vowel signs - Mari</vt:lpstr>
      <vt:lpstr>Exercises</vt:lpstr>
      <vt:lpstr>Write these words in Mari Cyrillic</vt:lpstr>
      <vt:lpstr>Write these words in Mari Cyrillic</vt:lpstr>
      <vt:lpstr>Write these words in Mari Cyrillic</vt:lpstr>
      <vt:lpstr>Write these words in Mari Cyrillic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The Mari Cyrillic Alphabet</dc:title>
  <dc:creator>Jeremy Bradley</dc:creator>
  <cp:lastModifiedBy>Jeremy moss Bradley</cp:lastModifiedBy>
  <cp:revision>71</cp:revision>
  <dcterms:created xsi:type="dcterms:W3CDTF">2018-12-02T15:34:10Z</dcterms:created>
  <dcterms:modified xsi:type="dcterms:W3CDTF">2024-03-15T13:47:39Z</dcterms:modified>
</cp:coreProperties>
</file>